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3" r:id="rId4"/>
    <p:sldId id="275" r:id="rId5"/>
    <p:sldId id="264" r:id="rId6"/>
    <p:sldId id="266" r:id="rId7"/>
    <p:sldId id="258" r:id="rId8"/>
    <p:sldId id="268" r:id="rId9"/>
    <p:sldId id="269" r:id="rId10"/>
    <p:sldId id="271" r:id="rId11"/>
    <p:sldId id="270" r:id="rId12"/>
    <p:sldId id="259" r:id="rId13"/>
    <p:sldId id="272" r:id="rId14"/>
    <p:sldId id="276" r:id="rId15"/>
    <p:sldId id="261" r:id="rId16"/>
    <p:sldId id="278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AB00"/>
    <a:srgbClr val="2D6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>
      <p:cViewPr varScale="1">
        <p:scale>
          <a:sx n="115" d="100"/>
          <a:sy n="115" d="100"/>
        </p:scale>
        <p:origin x="8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63" name="Picture 43" descr="full_blue_tt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200400" y="381000"/>
            <a:ext cx="5562600" cy="2743200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3276600"/>
            <a:ext cx="5562600" cy="2362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>
                <a:solidFill>
                  <a:srgbClr val="F1AB00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35D759-9490-4EFA-B72F-5835CCAD9D2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DFAF2-D1B9-4A0E-86AB-11CADCC1CC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2104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5626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79970-EA49-4067-85E8-6DDA2F8EDE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5328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E8558-492F-4A2F-AB74-878A713215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114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A3E80-C1D5-4DDB-BD98-0789A7B886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1924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6A453-C96F-4004-8ED0-9A8BBE27B5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655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6273C-4DBD-49EF-9FCC-0B5DE26978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9853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806317-3432-4EFE-9080-298751E1DE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70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F5600-5D89-4863-8510-A7CDA2B491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97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A3E7A-B8D5-47FC-9FD5-6092AAA9C3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9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7D1EBC-8D9E-4E61-8AF0-03482ED127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63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39" name="Picture 43" descr="full_blue_insid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22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1E701732-DC5F-4B17-BC8A-CC1A064BFF1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Blip>
          <a:blip r:embed="rId14"/>
        </a:buBlip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Blip>
          <a:blip r:embed="rId15"/>
        </a:buBlip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Blip>
          <a:blip r:embed="rId16"/>
        </a:buBlip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Blip>
          <a:blip r:embed="rId1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serverless.com/blog/cors-api-gateway-survival-guide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serverless.com/" TargetMode="External"/><Relationship Id="rId2" Type="http://schemas.openxmlformats.org/officeDocument/2006/relationships/hyperlink" Target="https://github.com/scottmetoyer/libapps-clou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serverless/examples" TargetMode="External"/><Relationship Id="rId4" Type="http://schemas.openxmlformats.org/officeDocument/2006/relationships/hyperlink" Target="https://auth0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400" dirty="0" smtClean="0"/>
              <a:t>Building </a:t>
            </a:r>
            <a:r>
              <a:rPr lang="en-US" altLang="en-US" sz="4400" dirty="0"/>
              <a:t>S</a:t>
            </a:r>
            <a:r>
              <a:rPr lang="en-US" altLang="en-US" sz="4400" dirty="0" smtClean="0"/>
              <a:t>erverless </a:t>
            </a:r>
            <a:r>
              <a:rPr lang="en-US" altLang="en-US" sz="4400" dirty="0"/>
              <a:t>E</a:t>
            </a:r>
            <a:r>
              <a:rPr lang="en-US" altLang="en-US" sz="4400" dirty="0" smtClean="0"/>
              <a:t>nterprise </a:t>
            </a:r>
            <a:r>
              <a:rPr lang="en-US" altLang="en-US" sz="4400" dirty="0"/>
              <a:t>A</a:t>
            </a:r>
            <a:r>
              <a:rPr lang="en-US" altLang="en-US" sz="4400" dirty="0" smtClean="0"/>
              <a:t>pplications</a:t>
            </a:r>
            <a:endParaRPr lang="en-US" altLang="en-US" sz="44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2800" dirty="0" smtClean="0"/>
              <a:t>Using AWS managed services to build web apps</a:t>
            </a:r>
            <a:endParaRPr lang="en-US" alt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AWS Architecture – Lambda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/>
          <a:lstStyle/>
          <a:p>
            <a:r>
              <a:rPr lang="en-US" dirty="0" smtClean="0"/>
              <a:t>Run code without servers</a:t>
            </a:r>
          </a:p>
          <a:p>
            <a:pPr lvl="1"/>
            <a:r>
              <a:rPr lang="en-US" dirty="0" smtClean="0"/>
              <a:t>Supports Node.js, Python, Java, C#, and Go.</a:t>
            </a:r>
          </a:p>
          <a:p>
            <a:pPr lvl="1"/>
            <a:r>
              <a:rPr lang="en-US" dirty="0" smtClean="0"/>
              <a:t>Can use existing libraries</a:t>
            </a:r>
          </a:p>
          <a:p>
            <a:r>
              <a:rPr lang="en-US" dirty="0" smtClean="0"/>
              <a:t>Upload functions, configure triggers</a:t>
            </a:r>
          </a:p>
          <a:p>
            <a:r>
              <a:rPr lang="en-US" dirty="0" smtClean="0"/>
              <a:t>Works closely with API gateway via proxy integration</a:t>
            </a:r>
          </a:p>
          <a:p>
            <a:r>
              <a:rPr lang="en-US" dirty="0" smtClean="0"/>
              <a:t>Business logic and data access code goes </a:t>
            </a:r>
            <a:r>
              <a:rPr lang="en-US" dirty="0" smtClean="0"/>
              <a:t>here</a:t>
            </a:r>
          </a:p>
          <a:p>
            <a:r>
              <a:rPr lang="en-US" dirty="0" smtClean="0"/>
              <a:t>Billed for compute cycles (function run time)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1145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AWS Architecture – </a:t>
            </a:r>
            <a:r>
              <a:rPr lang="en-US" dirty="0" err="1" smtClean="0"/>
              <a:t>DynamoDB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/>
          <a:lstStyle/>
          <a:p>
            <a:r>
              <a:rPr lang="en-US" dirty="0" smtClean="0"/>
              <a:t>Document database in the cloud</a:t>
            </a:r>
          </a:p>
          <a:p>
            <a:pPr lvl="1"/>
            <a:r>
              <a:rPr lang="en-US" dirty="0" smtClean="0"/>
              <a:t>Non-relational (NoSQL)</a:t>
            </a:r>
          </a:p>
          <a:p>
            <a:pPr lvl="1"/>
            <a:r>
              <a:rPr lang="en-US" dirty="0" smtClean="0"/>
              <a:t>Fast and scalable</a:t>
            </a:r>
          </a:p>
          <a:p>
            <a:r>
              <a:rPr lang="en-US" dirty="0" smtClean="0"/>
              <a:t>Built in security, backup, restore, </a:t>
            </a:r>
            <a:r>
              <a:rPr lang="en-US" dirty="0" smtClean="0"/>
              <a:t>caching</a:t>
            </a:r>
          </a:p>
          <a:p>
            <a:r>
              <a:rPr lang="en-US" dirty="0" smtClean="0"/>
              <a:t>Billed for storage and for transfer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9435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Auth0</a:t>
            </a:r>
          </a:p>
          <a:p>
            <a:r>
              <a:rPr lang="en-US" dirty="0" smtClean="0"/>
              <a:t>CloudFormation</a:t>
            </a:r>
            <a:endParaRPr lang="en-US" dirty="0"/>
          </a:p>
          <a:p>
            <a:r>
              <a:rPr lang="en-US" dirty="0" smtClean="0"/>
              <a:t>CloudWatch</a:t>
            </a:r>
          </a:p>
          <a:p>
            <a:r>
              <a:rPr lang="en-US" dirty="0" smtClean="0"/>
              <a:t>Serverless.com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649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Serverless</a:t>
            </a:r>
            <a:r>
              <a:rPr lang="en-US" dirty="0"/>
              <a:t> </a:t>
            </a:r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‘glue’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service</a:t>
            </a:r>
          </a:p>
          <a:p>
            <a:pPr lvl="1"/>
            <a:r>
              <a:rPr lang="en-US" dirty="0" smtClean="0"/>
              <a:t>“A toolkit </a:t>
            </a:r>
            <a:r>
              <a:rPr lang="en-US" dirty="0"/>
              <a:t>for deploying and operating </a:t>
            </a:r>
            <a:r>
              <a:rPr lang="en-US" dirty="0" err="1" smtClean="0"/>
              <a:t>serverless</a:t>
            </a:r>
            <a:r>
              <a:rPr lang="en-US" dirty="0" smtClean="0"/>
              <a:t> architectures”</a:t>
            </a:r>
          </a:p>
          <a:p>
            <a:pPr lvl="1"/>
            <a:r>
              <a:rPr lang="en-US" dirty="0" smtClean="0"/>
              <a:t>Cloud infrastructure as code</a:t>
            </a:r>
          </a:p>
          <a:p>
            <a:pPr lvl="1"/>
            <a:r>
              <a:rPr lang="en-US" dirty="0" smtClean="0"/>
              <a:t>Deployment tools</a:t>
            </a:r>
          </a:p>
          <a:p>
            <a:pPr lvl="2"/>
            <a:r>
              <a:rPr lang="en-US" dirty="0" smtClean="0"/>
              <a:t>Environment configuration</a:t>
            </a:r>
          </a:p>
          <a:p>
            <a:pPr lvl="2"/>
            <a:r>
              <a:rPr lang="en-US" dirty="0" smtClean="0"/>
              <a:t>Profiles</a:t>
            </a:r>
          </a:p>
          <a:p>
            <a:pPr lvl="2"/>
            <a:r>
              <a:rPr lang="en-US" dirty="0" smtClean="0"/>
              <a:t>IAM Roles</a:t>
            </a:r>
          </a:p>
          <a:p>
            <a:pPr lvl="2"/>
            <a:r>
              <a:rPr lang="en-US" dirty="0" smtClean="0"/>
              <a:t>CloudFormation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8739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089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Gotchas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CORS 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://serverless.com/blog/cors-api-gateway-survival-guide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r>
              <a:rPr lang="en-US" dirty="0" smtClean="0"/>
              <a:t> Lambda </a:t>
            </a:r>
            <a:r>
              <a:rPr lang="en-US" dirty="0" smtClean="0"/>
              <a:t>Proxy Integration response</a:t>
            </a:r>
          </a:p>
          <a:p>
            <a:r>
              <a:rPr lang="en-US" dirty="0" smtClean="0"/>
              <a:t>Client-side authentication</a:t>
            </a:r>
          </a:p>
          <a:p>
            <a:pPr lvl="1"/>
            <a:r>
              <a:rPr lang="en-US" dirty="0" smtClean="0"/>
              <a:t>AWS Custom Authorizers and Auth0</a:t>
            </a:r>
          </a:p>
          <a:p>
            <a:pPr lvl="1"/>
            <a:r>
              <a:rPr lang="en-US" dirty="0" smtClean="0"/>
              <a:t>JSON Web Tokens</a:t>
            </a:r>
          </a:p>
          <a:p>
            <a:r>
              <a:rPr lang="en-US" dirty="0" smtClean="0"/>
              <a:t>Example code issues</a:t>
            </a:r>
          </a:p>
          <a:p>
            <a:r>
              <a:rPr lang="en-US" dirty="0" smtClean="0"/>
              <a:t>Framework maturity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949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and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github.com/scottmetoyer/libapps-cloud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https://serverless.com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https://auth0.com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github.com/serverless/examples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3104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Justification</a:t>
            </a:r>
          </a:p>
          <a:p>
            <a:r>
              <a:rPr lang="en-US" dirty="0" smtClean="0"/>
              <a:t>Application requirements</a:t>
            </a:r>
          </a:p>
          <a:p>
            <a:r>
              <a:rPr lang="en-US" dirty="0" smtClean="0"/>
              <a:t>AWS </a:t>
            </a:r>
            <a:r>
              <a:rPr lang="en-US" dirty="0" err="1" smtClean="0"/>
              <a:t>serverless</a:t>
            </a:r>
            <a:r>
              <a:rPr lang="en-US" dirty="0" smtClean="0"/>
              <a:t> architecture</a:t>
            </a:r>
          </a:p>
          <a:p>
            <a:r>
              <a:rPr lang="en-US" dirty="0" smtClean="0"/>
              <a:t>Frameworks and tooling</a:t>
            </a:r>
          </a:p>
          <a:p>
            <a:r>
              <a:rPr lang="en-US" dirty="0" err="1" smtClean="0"/>
              <a:t>Gotchas</a:t>
            </a:r>
            <a:endParaRPr lang="en-US" dirty="0" smtClean="0"/>
          </a:p>
          <a:p>
            <a:r>
              <a:rPr lang="en-US" dirty="0" smtClean="0"/>
              <a:t>Questions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951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business case?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why you are building in the cloud before you start</a:t>
            </a:r>
          </a:p>
          <a:p>
            <a:pPr lvl="1"/>
            <a:r>
              <a:rPr lang="en-US" dirty="0" smtClean="0"/>
              <a:t>Hint: It’s </a:t>
            </a:r>
            <a:r>
              <a:rPr lang="en-US" dirty="0" smtClean="0"/>
              <a:t>probably not </a:t>
            </a:r>
            <a:r>
              <a:rPr lang="en-US" dirty="0" smtClean="0"/>
              <a:t>to save money</a:t>
            </a:r>
          </a:p>
          <a:p>
            <a:r>
              <a:rPr lang="en-US" dirty="0" smtClean="0"/>
              <a:t>Some ideas</a:t>
            </a:r>
          </a:p>
          <a:p>
            <a:pPr lvl="1"/>
            <a:r>
              <a:rPr lang="en-US" dirty="0" smtClean="0"/>
              <a:t>Improve responsiveness to customer needs</a:t>
            </a:r>
          </a:p>
          <a:p>
            <a:pPr lvl="1"/>
            <a:r>
              <a:rPr lang="en-US" dirty="0" smtClean="0"/>
              <a:t>Centralize and automate resource management</a:t>
            </a:r>
          </a:p>
          <a:p>
            <a:pPr lvl="1"/>
            <a:r>
              <a:rPr lang="en-US" dirty="0" smtClean="0"/>
              <a:t>Document and version environment</a:t>
            </a:r>
          </a:p>
          <a:p>
            <a:pPr lvl="1"/>
            <a:r>
              <a:rPr lang="en-US" dirty="0" smtClean="0"/>
              <a:t>Support cyclic or shifting usage patterns (match supply with demand)</a:t>
            </a:r>
          </a:p>
          <a:p>
            <a:pPr lvl="1"/>
            <a:r>
              <a:rPr lang="en-US" dirty="0" smtClean="0"/>
              <a:t>Develop skillsets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13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AWS Application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Lift-and-shift</a:t>
            </a:r>
          </a:p>
          <a:p>
            <a:pPr lvl="1"/>
            <a:r>
              <a:rPr lang="en-US" dirty="0" smtClean="0"/>
              <a:t>Take existing virtual machines and move them to cloud-hosted EC2 instances (</a:t>
            </a:r>
            <a:r>
              <a:rPr lang="en-US" dirty="0" err="1" smtClean="0"/>
              <a:t>rehost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Quickest and cheapest, but fewest cloud advantages</a:t>
            </a:r>
            <a:endParaRPr lang="en-US" dirty="0"/>
          </a:p>
          <a:p>
            <a:r>
              <a:rPr lang="en-US" dirty="0" err="1" smtClean="0"/>
              <a:t>Rearchitect</a:t>
            </a:r>
            <a:endParaRPr lang="en-US" dirty="0" smtClean="0"/>
          </a:p>
          <a:p>
            <a:pPr lvl="1"/>
            <a:r>
              <a:rPr lang="en-US" dirty="0" smtClean="0"/>
              <a:t>Rebuild application from the ground up using managed services</a:t>
            </a:r>
          </a:p>
          <a:p>
            <a:pPr lvl="1"/>
            <a:r>
              <a:rPr lang="en-US" dirty="0" smtClean="0"/>
              <a:t>Most time consuming and expensive, but most cloud advantages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309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CRUD operations</a:t>
            </a:r>
          </a:p>
          <a:p>
            <a:pPr lvl="1"/>
            <a:r>
              <a:rPr lang="en-US" dirty="0" smtClean="0"/>
              <a:t>Create, read, update, delete</a:t>
            </a:r>
          </a:p>
          <a:p>
            <a:r>
              <a:rPr lang="en-US" dirty="0" smtClean="0"/>
              <a:t>Multi-user</a:t>
            </a:r>
          </a:p>
          <a:p>
            <a:r>
              <a:rPr lang="en-US" dirty="0" smtClean="0"/>
              <a:t>Scalable</a:t>
            </a:r>
          </a:p>
          <a:p>
            <a:r>
              <a:rPr lang="en-US" dirty="0" smtClean="0"/>
              <a:t>Secure (authentication and authorization)</a:t>
            </a:r>
          </a:p>
          <a:p>
            <a:r>
              <a:rPr lang="en-US" dirty="0"/>
              <a:t>U</a:t>
            </a:r>
            <a:r>
              <a:rPr lang="en-US" dirty="0" smtClean="0"/>
              <a:t>se managed resources</a:t>
            </a:r>
          </a:p>
          <a:p>
            <a:pPr lvl="1"/>
            <a:r>
              <a:rPr lang="en-US" dirty="0" smtClean="0"/>
              <a:t>Align with AWS best practices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24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Equipment Request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</a:t>
            </a:r>
            <a:r>
              <a:rPr lang="en-US" dirty="0" smtClean="0"/>
              <a:t>to manage the Library’s </a:t>
            </a:r>
            <a:r>
              <a:rPr lang="en-US" dirty="0"/>
              <a:t>annual purchase and prioritization cycle</a:t>
            </a:r>
          </a:p>
          <a:p>
            <a:r>
              <a:rPr lang="en-US" dirty="0" smtClean="0"/>
              <a:t>20 users with varied roles and permissions</a:t>
            </a:r>
          </a:p>
          <a:p>
            <a:r>
              <a:rPr lang="en-US" dirty="0" smtClean="0"/>
              <a:t>Create, list, update, delete records</a:t>
            </a:r>
          </a:p>
          <a:p>
            <a:r>
              <a:rPr lang="en-US" dirty="0" smtClean="0"/>
              <a:t>Old, ready for rework</a:t>
            </a:r>
          </a:p>
          <a:p>
            <a:r>
              <a:rPr lang="en-US" dirty="0" smtClean="0"/>
              <a:t>Big enough to be non trivial, small enough that we had a chance of success</a:t>
            </a:r>
          </a:p>
          <a:p>
            <a:r>
              <a:rPr lang="en-US" dirty="0" smtClean="0"/>
              <a:t>Built with PHP (</a:t>
            </a:r>
            <a:r>
              <a:rPr lang="en-US" dirty="0" err="1" smtClean="0"/>
              <a:t>Laravel</a:t>
            </a:r>
            <a:r>
              <a:rPr lang="en-US" dirty="0" smtClean="0"/>
              <a:t>), jQuery, SQL Server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586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AWS Architecture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76400"/>
            <a:ext cx="7538831" cy="4402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01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AWS Architecture – S3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/>
          <a:lstStyle/>
          <a:p>
            <a:r>
              <a:rPr lang="en-US" dirty="0" smtClean="0"/>
              <a:t>Cloud document storage</a:t>
            </a:r>
          </a:p>
          <a:p>
            <a:pPr lvl="1"/>
            <a:r>
              <a:rPr lang="en-US" dirty="0" smtClean="0"/>
              <a:t>Hosts static web resources</a:t>
            </a:r>
          </a:p>
          <a:p>
            <a:pPr lvl="1"/>
            <a:r>
              <a:rPr lang="en-US" dirty="0" smtClean="0"/>
              <a:t>Can be configured to host public websites</a:t>
            </a:r>
          </a:p>
          <a:p>
            <a:pPr lvl="2"/>
            <a:r>
              <a:rPr lang="en-US" dirty="0"/>
              <a:t>HTML, CSS, JavaScript, </a:t>
            </a:r>
            <a:r>
              <a:rPr lang="en-US" dirty="0" smtClean="0"/>
              <a:t>images</a:t>
            </a:r>
          </a:p>
          <a:p>
            <a:pPr lvl="2"/>
            <a:r>
              <a:rPr lang="en-US" dirty="0" smtClean="0"/>
              <a:t>Supports CNAME aliases</a:t>
            </a:r>
          </a:p>
          <a:p>
            <a:pPr lvl="2"/>
            <a:r>
              <a:rPr lang="en-US" dirty="0" smtClean="0"/>
              <a:t>Supports .</a:t>
            </a:r>
            <a:r>
              <a:rPr lang="en-US" dirty="0" err="1" smtClean="0"/>
              <a:t>htaccess</a:t>
            </a:r>
            <a:r>
              <a:rPr lang="en-US" dirty="0" smtClean="0"/>
              <a:t> style configuration for URL rewrite and redirect</a:t>
            </a:r>
          </a:p>
          <a:p>
            <a:pPr lvl="2"/>
            <a:r>
              <a:rPr lang="en-US" dirty="0" smtClean="0"/>
              <a:t>Supports SSL for custom domain </a:t>
            </a:r>
            <a:r>
              <a:rPr lang="en-US" dirty="0" smtClean="0"/>
              <a:t>names</a:t>
            </a:r>
          </a:p>
          <a:p>
            <a:pPr lvl="1"/>
            <a:r>
              <a:rPr lang="en-US" dirty="0" smtClean="0"/>
              <a:t>Billed for storage and for transfer</a:t>
            </a:r>
            <a:endParaRPr lang="en-US" dirty="0" smtClean="0"/>
          </a:p>
          <a:p>
            <a:pPr marL="693737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5950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AWS Architecture – API Gateway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/>
          <a:lstStyle/>
          <a:p>
            <a:r>
              <a:rPr lang="en-US" dirty="0" smtClean="0"/>
              <a:t>Acts as the ‘front door’ to the application</a:t>
            </a:r>
          </a:p>
          <a:p>
            <a:r>
              <a:rPr lang="en-US" dirty="0" smtClean="0"/>
              <a:t>Handles authorization and access control</a:t>
            </a:r>
          </a:p>
          <a:p>
            <a:r>
              <a:rPr lang="en-US" dirty="0" smtClean="0"/>
              <a:t>Exposes </a:t>
            </a:r>
            <a:r>
              <a:rPr lang="en-US" dirty="0" smtClean="0"/>
              <a:t>Lambda functions to your front-end application code</a:t>
            </a:r>
          </a:p>
          <a:p>
            <a:r>
              <a:rPr lang="en-US" dirty="0" smtClean="0"/>
              <a:t>Billed for API calls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3478944"/>
      </p:ext>
    </p:extLst>
  </p:cSld>
  <p:clrMapOvr>
    <a:masterClrMapping/>
  </p:clrMapOvr>
</p:sld>
</file>

<file path=ppt/theme/theme1.xml><?xml version="1.0" encoding="utf-8"?>
<a:theme xmlns:a="http://schemas.openxmlformats.org/drawingml/2006/main" name="UCRTemplate2">
  <a:themeElements>
    <a:clrScheme name="UCRTemplate2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UCRTemplate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UCRTemplate2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RTemplate2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UCRTemplate_blue (1)</Template>
  <TotalTime>8083</TotalTime>
  <Words>461</Words>
  <Application>Microsoft Office PowerPoint</Application>
  <PresentationFormat>On-screen Show (4:3)</PresentationFormat>
  <Paragraphs>99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Wingdings</vt:lpstr>
      <vt:lpstr>UCRTemplate2</vt:lpstr>
      <vt:lpstr>Building Serverless Enterprise Applications</vt:lpstr>
      <vt:lpstr>Agenda</vt:lpstr>
      <vt:lpstr>What’s the business case?</vt:lpstr>
      <vt:lpstr>AWS Application Models</vt:lpstr>
      <vt:lpstr>Requirements</vt:lpstr>
      <vt:lpstr>Annual Equipment Request App</vt:lpstr>
      <vt:lpstr>AWS Architecture</vt:lpstr>
      <vt:lpstr>AWS Architecture – S3</vt:lpstr>
      <vt:lpstr>AWS Architecture – API Gateway</vt:lpstr>
      <vt:lpstr>AWS Architecture – Lambda</vt:lpstr>
      <vt:lpstr>AWS Architecture – DynamoDB</vt:lpstr>
      <vt:lpstr>Supporting Cast</vt:lpstr>
      <vt:lpstr>Serverless Framework</vt:lpstr>
      <vt:lpstr>Demo</vt:lpstr>
      <vt:lpstr>Gotchas</vt:lpstr>
      <vt:lpstr>Links and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Metoyer</dc:creator>
  <cp:lastModifiedBy>Scott Metoyer</cp:lastModifiedBy>
  <cp:revision>45</cp:revision>
  <dcterms:created xsi:type="dcterms:W3CDTF">2018-04-17T15:07:06Z</dcterms:created>
  <dcterms:modified xsi:type="dcterms:W3CDTF">2018-08-13T19:50:15Z</dcterms:modified>
</cp:coreProperties>
</file>