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66" r:id="rId7"/>
    <p:sldId id="267" r:id="rId8"/>
    <p:sldId id="260" r:id="rId9"/>
    <p:sldId id="264" r:id="rId10"/>
    <p:sldId id="268" r:id="rId11"/>
    <p:sldId id="269" r:id="rId12"/>
    <p:sldId id="270" r:id="rId13"/>
    <p:sldId id="271" r:id="rId14"/>
    <p:sldId id="263" r:id="rId15"/>
    <p:sldId id="258" r:id="rId16"/>
    <p:sldId id="259" r:id="rId17"/>
    <p:sldId id="273" r:id="rId18"/>
    <p:sldId id="274" r:id="rId19"/>
    <p:sldId id="276" r:id="rId20"/>
    <p:sldId id="275" r:id="rId21"/>
    <p:sldId id="265" r:id="rId22"/>
    <p:sldId id="27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Jack Greaney" initials="JG" lastIdx="8" clrIdx="1">
    <p:extLst>
      <p:ext uri="{19B8F6BF-5375-455C-9EA6-DF929625EA0E}">
        <p15:presenceInfo xmlns:p15="http://schemas.microsoft.com/office/powerpoint/2012/main" userId="S-1-5-21-1275210071-583907252-725345543-99066" providerId="AD"/>
      </p:ext>
    </p:extLst>
  </p:cmAuthor>
  <p:cmAuthor id="3" name="Christian Tchamba" initials="CT" lastIdx="1" clrIdx="2">
    <p:extLst>
      <p:ext uri="{19B8F6BF-5375-455C-9EA6-DF929625EA0E}">
        <p15:presenceInfo xmlns:p15="http://schemas.microsoft.com/office/powerpoint/2012/main" userId="Christian Tchamba" providerId="None"/>
      </p:ext>
    </p:extLst>
  </p:cmAuthor>
  <p:cmAuthor id="4" name="Elizabeth Carr" initials="EC" lastIdx="2" clrIdx="3">
    <p:extLst>
      <p:ext uri="{19B8F6BF-5375-455C-9EA6-DF929625EA0E}">
        <p15:presenceInfo xmlns:p15="http://schemas.microsoft.com/office/powerpoint/2012/main" userId="3ef652e3b6e06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CC1"/>
    <a:srgbClr val="BF9000"/>
    <a:srgbClr val="A4C0E3"/>
    <a:srgbClr val="88AED8"/>
    <a:srgbClr val="6D9DCD"/>
    <a:srgbClr val="5B9BD5"/>
    <a:srgbClr val="A5A5A5"/>
    <a:srgbClr val="4472C4"/>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95" autoAdjust="0"/>
  </p:normalViewPr>
  <p:slideViewPr>
    <p:cSldViewPr snapToGrid="0">
      <p:cViewPr varScale="1">
        <p:scale>
          <a:sx n="75" d="100"/>
          <a:sy n="75" d="100"/>
        </p:scale>
        <p:origin x="974" y="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marquez\Documents\cmarquez%20backup\cmarquez\Documents\IT3%20Testing\Metrics\IT3%20Testing%20Summary%209.7.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arquez\Documents\cmarquez%20backup\cmarquez\Documents\UAT%20Testing\Metrics\Test%20Execution%20Tracker_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marquez\Documents\cmarquez%20backup\cmarquez\Documents\IT2%20Testing\IT2%20Metrics\Pass_Fail%20Overa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crshare.ucr.edu/sites/FOM_UCPath/Testing/Metrics/Test%20Scenario%20Tracking%20Analysis%20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[IT3 Testing Summary 9.7.17.xlsx]Payroll Validation!Payroll</c:name>
    <c:fmtId val="15"/>
  </c:pivotSource>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400" b="0"/>
              <a:t>IT3 Paycheck Review Validation</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pivotFmt>
      <c:pivotFmt>
        <c:idx val="1"/>
        <c:spPr>
          <a:solidFill>
            <a:schemeClr val="accent1"/>
          </a:solidFill>
          <a:ln w="25400">
            <a:solidFill>
              <a:schemeClr val="lt1"/>
            </a:solidFill>
          </a:ln>
          <a:effectLst/>
          <a:sp3d contourW="25400">
            <a:contourClr>
              <a:schemeClr val="lt1"/>
            </a:contourClr>
          </a:sp3d>
        </c:spPr>
        <c:marker>
          <c:symbol val="none"/>
        </c:marker>
      </c:pivotFmt>
      <c:pivotFmt>
        <c:idx val="2"/>
        <c:spPr>
          <a:solidFill>
            <a:schemeClr val="accent1"/>
          </a:solidFill>
          <a:ln w="25400">
            <a:solidFill>
              <a:schemeClr val="lt1"/>
            </a:solidFill>
          </a:ln>
          <a:effectLst/>
          <a:sp3d contourW="25400">
            <a:contourClr>
              <a:schemeClr val="lt1"/>
            </a:contourClr>
          </a:sp3d>
        </c:spPr>
        <c:marker>
          <c:symbol val="none"/>
        </c:marker>
      </c:pivotFmt>
      <c:pivotFmt>
        <c:idx val="3"/>
        <c:spPr>
          <a:solidFill>
            <a:schemeClr val="accent1"/>
          </a:solidFill>
          <a:ln w="25400">
            <a:solidFill>
              <a:schemeClr val="lt1"/>
            </a:solidFill>
          </a:ln>
          <a:effectLst/>
          <a:sp3d contourW="25400">
            <a:contourClr>
              <a:schemeClr val="lt1"/>
            </a:contourClr>
          </a:sp3d>
        </c:spPr>
        <c:marker>
          <c:symbol val="none"/>
        </c:marker>
      </c:pivotFmt>
      <c:pivotFmt>
        <c:idx val="4"/>
        <c:spPr>
          <a:solidFill>
            <a:schemeClr val="accent1"/>
          </a:solidFill>
          <a:ln w="25400">
            <a:solidFill>
              <a:schemeClr val="lt1"/>
            </a:solidFill>
          </a:ln>
          <a:effectLst/>
          <a:sp3d contourW="25400">
            <a:contourClr>
              <a:schemeClr val="lt1"/>
            </a:contourClr>
          </a:sp3d>
        </c:spPr>
        <c:marker>
          <c:symbol val="none"/>
        </c:marker>
      </c:pivotFmt>
      <c:pivotFmt>
        <c:idx val="5"/>
        <c:spPr>
          <a:solidFill>
            <a:schemeClr val="accent1"/>
          </a:solidFill>
          <a:ln w="25400">
            <a:solidFill>
              <a:schemeClr val="lt1"/>
            </a:solidFill>
          </a:ln>
          <a:effectLst/>
          <a:sp3d contourW="25400">
            <a:contourClr>
              <a:schemeClr val="lt1"/>
            </a:contourClr>
          </a:sp3d>
        </c:spPr>
        <c:marker>
          <c:symbol val="none"/>
        </c:marker>
      </c:pivotFmt>
      <c:pivotFmt>
        <c:idx val="6"/>
        <c:spPr>
          <a:solidFill>
            <a:schemeClr val="accent1"/>
          </a:solidFill>
          <a:ln w="25400">
            <a:solidFill>
              <a:schemeClr val="lt1"/>
            </a:solidFill>
          </a:ln>
          <a:effectLst/>
          <a:sp3d contourW="25400">
            <a:contourClr>
              <a:schemeClr val="lt1"/>
            </a:contourClr>
          </a:sp3d>
        </c:spPr>
        <c:marker>
          <c:symbol val="none"/>
        </c:marker>
      </c:pivotFmt>
      <c:pivotFmt>
        <c:idx val="7"/>
        <c:spPr>
          <a:solidFill>
            <a:schemeClr val="accent1"/>
          </a:solidFill>
          <a:ln w="25400">
            <a:solidFill>
              <a:schemeClr val="lt1"/>
            </a:solidFill>
          </a:ln>
          <a:effectLst/>
          <a:sp3d contourW="25400">
            <a:contourClr>
              <a:schemeClr val="lt1"/>
            </a:contourClr>
          </a:sp3d>
        </c:spPr>
        <c:marker>
          <c:symbol val="none"/>
        </c:marker>
      </c:pivotFmt>
      <c:pivotFmt>
        <c:idx val="8"/>
        <c:spPr>
          <a:solidFill>
            <a:schemeClr val="accent1"/>
          </a:solidFill>
          <a:ln w="25400">
            <a:solidFill>
              <a:schemeClr val="lt1"/>
            </a:solidFill>
          </a:ln>
          <a:effectLst/>
          <a:sp3d contourW="25400">
            <a:contourClr>
              <a:schemeClr val="lt1"/>
            </a:contourClr>
          </a:sp3d>
        </c:spPr>
        <c:marker>
          <c:symbol val="none"/>
        </c:marker>
      </c:pivotFmt>
      <c:pivotFmt>
        <c:idx val="9"/>
        <c:spPr>
          <a:solidFill>
            <a:schemeClr val="accent1"/>
          </a:solidFill>
          <a:ln w="25400">
            <a:solidFill>
              <a:schemeClr val="lt1"/>
            </a:solidFill>
          </a:ln>
          <a:effectLst/>
          <a:sp3d contourW="25400">
            <a:contourClr>
              <a:schemeClr val="lt1"/>
            </a:contourClr>
          </a:sp3d>
        </c:spPr>
        <c:marker>
          <c:symbol val="none"/>
        </c:marker>
      </c:pivotFmt>
      <c:pivotFmt>
        <c:idx val="10"/>
        <c:spPr>
          <a:solidFill>
            <a:schemeClr val="accent1"/>
          </a:solidFill>
          <a:ln w="25400">
            <a:solidFill>
              <a:schemeClr val="lt1"/>
            </a:solidFill>
          </a:ln>
          <a:effectLst/>
          <a:sp3d contourW="25400">
            <a:contourClr>
              <a:schemeClr val="lt1"/>
            </a:contourClr>
          </a:sp3d>
        </c:spPr>
        <c:marker>
          <c:symbol val="none"/>
        </c:marker>
      </c:pivotFmt>
      <c:pivotFmt>
        <c:idx val="11"/>
        <c:spPr>
          <a:solidFill>
            <a:schemeClr val="accent1"/>
          </a:solidFill>
          <a:ln w="25400">
            <a:solidFill>
              <a:schemeClr val="lt1"/>
            </a:solidFill>
          </a:ln>
          <a:effectLst/>
          <a:sp3d contourW="25400">
            <a:contourClr>
              <a:schemeClr val="lt1"/>
            </a:contourClr>
          </a:sp3d>
        </c:spPr>
        <c:marker>
          <c:symbol val="none"/>
        </c:marker>
      </c:pivotFmt>
      <c:pivotFmt>
        <c:idx val="12"/>
        <c:spPr>
          <a:solidFill>
            <a:schemeClr val="accent1"/>
          </a:solidFill>
          <a:ln w="25400">
            <a:solidFill>
              <a:schemeClr val="lt1"/>
            </a:solidFill>
          </a:ln>
          <a:effectLst/>
          <a:sp3d contourW="25400">
            <a:contourClr>
              <a:schemeClr val="lt1"/>
            </a:contourClr>
          </a:sp3d>
        </c:spPr>
        <c:marker>
          <c:symbol val="none"/>
        </c:marker>
      </c:pivotFmt>
      <c:pivotFmt>
        <c:idx val="13"/>
        <c:spPr>
          <a:solidFill>
            <a:schemeClr val="accent1"/>
          </a:solidFill>
          <a:ln w="25400">
            <a:solidFill>
              <a:schemeClr val="lt1"/>
            </a:solidFill>
          </a:ln>
          <a:effectLst/>
          <a:sp3d contourW="25400">
            <a:contourClr>
              <a:schemeClr val="lt1"/>
            </a:contourClr>
          </a:sp3d>
        </c:spPr>
        <c:marker>
          <c:symbol val="none"/>
        </c:marker>
      </c:pivotFmt>
      <c:pivotFmt>
        <c:idx val="14"/>
        <c:spPr>
          <a:solidFill>
            <a:schemeClr val="accent1"/>
          </a:solidFill>
          <a:ln w="25400">
            <a:solidFill>
              <a:schemeClr val="lt1"/>
            </a:solidFill>
          </a:ln>
          <a:effectLst/>
          <a:sp3d contourW="25400">
            <a:contourClr>
              <a:schemeClr val="lt1"/>
            </a:contourClr>
          </a:sp3d>
        </c:spPr>
        <c:marker>
          <c:symbol val="none"/>
        </c:marker>
      </c:pivotFmt>
      <c:pivotFmt>
        <c:idx val="15"/>
        <c:spPr>
          <a:solidFill>
            <a:schemeClr val="accent1"/>
          </a:solidFill>
          <a:ln w="25400">
            <a:solidFill>
              <a:schemeClr val="lt1"/>
            </a:solidFill>
          </a:ln>
          <a:effectLst/>
          <a:sp3d contourW="25400">
            <a:contourClr>
              <a:schemeClr val="lt1"/>
            </a:contourClr>
          </a:sp3d>
        </c:spPr>
        <c:marker>
          <c:symbol val="none"/>
        </c:marker>
      </c:pivotFmt>
      <c:pivotFmt>
        <c:idx val="16"/>
        <c:spPr>
          <a:solidFill>
            <a:schemeClr val="accent1"/>
          </a:solidFill>
          <a:ln w="25400">
            <a:solidFill>
              <a:schemeClr val="lt1"/>
            </a:solidFill>
          </a:ln>
          <a:effectLst/>
          <a:sp3d contourW="25400">
            <a:contourClr>
              <a:schemeClr val="lt1"/>
            </a:contourClr>
          </a:sp3d>
        </c:spPr>
        <c:marker>
          <c:symbol val="none"/>
        </c:marker>
      </c:pivotFmt>
      <c:pivotFmt>
        <c:idx val="17"/>
        <c:spPr>
          <a:solidFill>
            <a:schemeClr val="accent1"/>
          </a:solidFill>
          <a:ln w="25400">
            <a:solidFill>
              <a:schemeClr val="lt1"/>
            </a:solidFill>
          </a:ln>
          <a:effectLst/>
          <a:sp3d contourW="25400">
            <a:contourClr>
              <a:schemeClr val="lt1"/>
            </a:contourClr>
          </a:sp3d>
        </c:spPr>
        <c:marker>
          <c:symbol val="none"/>
        </c:marker>
      </c:pivotFmt>
      <c:pivotFmt>
        <c:idx val="18"/>
        <c:spPr>
          <a:solidFill>
            <a:schemeClr val="accent1"/>
          </a:solidFill>
          <a:ln w="25400">
            <a:solidFill>
              <a:schemeClr val="lt1"/>
            </a:solidFill>
          </a:ln>
          <a:effectLst/>
          <a:sp3d contourW="25400">
            <a:contourClr>
              <a:schemeClr val="lt1"/>
            </a:contourClr>
          </a:sp3d>
        </c:spPr>
        <c:marker>
          <c:symbol val="none"/>
        </c:marker>
      </c:pivotFmt>
      <c:pivotFmt>
        <c:idx val="19"/>
        <c:spPr>
          <a:solidFill>
            <a:schemeClr val="accent1"/>
          </a:solidFill>
          <a:ln w="25400">
            <a:solidFill>
              <a:schemeClr val="lt1"/>
            </a:solidFill>
          </a:ln>
          <a:effectLst/>
          <a:sp3d contourW="25400">
            <a:contourClr>
              <a:schemeClr val="lt1"/>
            </a:contourClr>
          </a:sp3d>
        </c:spPr>
        <c:marker>
          <c:symbol val="none"/>
        </c:marker>
      </c:pivotFmt>
      <c:pivotFmt>
        <c:idx val="20"/>
        <c:spPr>
          <a:solidFill>
            <a:schemeClr val="accent1"/>
          </a:solidFill>
          <a:ln w="25400">
            <a:solidFill>
              <a:schemeClr val="lt1"/>
            </a:solidFill>
          </a:ln>
          <a:effectLst/>
          <a:sp3d contourW="25400">
            <a:contourClr>
              <a:schemeClr val="lt1"/>
            </a:contourClr>
          </a:sp3d>
        </c:spPr>
        <c:marker>
          <c:symbol val="none"/>
        </c:marker>
      </c:pivotFmt>
      <c:pivotFmt>
        <c:idx val="21"/>
        <c:spPr>
          <a:solidFill>
            <a:schemeClr val="accent1"/>
          </a:solidFill>
          <a:ln w="25400">
            <a:solidFill>
              <a:schemeClr val="lt1"/>
            </a:solidFill>
          </a:ln>
          <a:effectLst/>
          <a:sp3d contourW="25400">
            <a:contourClr>
              <a:schemeClr val="lt1"/>
            </a:contourClr>
          </a:sp3d>
        </c:spPr>
        <c:marker>
          <c:symbol val="none"/>
        </c:marker>
      </c:pivotFmt>
      <c:pivotFmt>
        <c:idx val="22"/>
        <c:spPr>
          <a:solidFill>
            <a:schemeClr val="accent1"/>
          </a:solidFill>
          <a:ln w="25400">
            <a:solidFill>
              <a:schemeClr val="lt1"/>
            </a:solidFill>
          </a:ln>
          <a:effectLst/>
          <a:sp3d contourW="25400">
            <a:contourClr>
              <a:schemeClr val="lt1"/>
            </a:contourClr>
          </a:sp3d>
        </c:spPr>
        <c:marker>
          <c:symbol val="none"/>
        </c:marker>
      </c:pivotFmt>
      <c:pivotFmt>
        <c:idx val="23"/>
        <c:spPr>
          <a:solidFill>
            <a:schemeClr val="accent1"/>
          </a:solidFill>
          <a:ln w="25400">
            <a:solidFill>
              <a:schemeClr val="lt1"/>
            </a:solidFill>
          </a:ln>
          <a:effectLst/>
          <a:sp3d contourW="25400">
            <a:contourClr>
              <a:schemeClr val="lt1"/>
            </a:contourClr>
          </a:sp3d>
        </c:spPr>
        <c:marker>
          <c:symbol val="none"/>
        </c:marker>
      </c:pivotFmt>
      <c:pivotFmt>
        <c:idx val="24"/>
        <c:spPr>
          <a:solidFill>
            <a:schemeClr val="accent1"/>
          </a:solidFill>
          <a:ln w="25400">
            <a:solidFill>
              <a:schemeClr val="lt1"/>
            </a:solidFill>
          </a:ln>
          <a:effectLst/>
          <a:sp3d contourW="25400">
            <a:contourClr>
              <a:schemeClr val="lt1"/>
            </a:contourClr>
          </a:sp3d>
        </c:spPr>
        <c:marker>
          <c:symbol val="none"/>
        </c:marker>
      </c:pivotFmt>
      <c:pivotFmt>
        <c:idx val="25"/>
        <c:spPr>
          <a:solidFill>
            <a:schemeClr val="accent1"/>
          </a:solidFill>
          <a:ln w="25400">
            <a:solidFill>
              <a:schemeClr val="lt1"/>
            </a:solidFill>
          </a:ln>
          <a:effectLst/>
          <a:sp3d contourW="25400">
            <a:contourClr>
              <a:schemeClr val="lt1"/>
            </a:contourClr>
          </a:sp3d>
        </c:spPr>
        <c:marker>
          <c:symbol val="none"/>
        </c:marker>
      </c:pivotFmt>
      <c:pivotFmt>
        <c:idx val="26"/>
        <c:spPr>
          <a:solidFill>
            <a:schemeClr val="accent1"/>
          </a:solidFill>
          <a:ln w="25400">
            <a:solidFill>
              <a:schemeClr val="lt1"/>
            </a:solidFill>
          </a:ln>
          <a:effectLst/>
          <a:sp3d contourW="25400">
            <a:contourClr>
              <a:schemeClr val="lt1"/>
            </a:contourClr>
          </a:sp3d>
        </c:spPr>
        <c:marker>
          <c:symbol val="none"/>
        </c:marker>
      </c:pivotFmt>
      <c:pivotFmt>
        <c:idx val="27"/>
        <c:spPr>
          <a:solidFill>
            <a:schemeClr val="accent1"/>
          </a:solidFill>
          <a:ln w="25400">
            <a:solidFill>
              <a:schemeClr val="lt1"/>
            </a:solidFill>
          </a:ln>
          <a:effectLst/>
          <a:sp3d contourW="25400">
            <a:contourClr>
              <a:schemeClr val="lt1"/>
            </a:contourClr>
          </a:sp3d>
        </c:spPr>
        <c:marker>
          <c:symbol val="none"/>
        </c:marker>
      </c:pivotFmt>
      <c:pivotFmt>
        <c:idx val="28"/>
        <c:spPr>
          <a:solidFill>
            <a:schemeClr val="accent1"/>
          </a:solidFill>
          <a:ln w="25400">
            <a:solidFill>
              <a:schemeClr val="lt1"/>
            </a:solidFill>
          </a:ln>
          <a:effectLst/>
          <a:sp3d contourW="25400">
            <a:contourClr>
              <a:schemeClr val="lt1"/>
            </a:contourClr>
          </a:sp3d>
        </c:spPr>
        <c:marker>
          <c:symbol val="none"/>
        </c:marker>
      </c:pivotFmt>
      <c:pivotFmt>
        <c:idx val="29"/>
        <c:spPr>
          <a:solidFill>
            <a:schemeClr val="accent1"/>
          </a:solidFill>
          <a:ln w="25400">
            <a:solidFill>
              <a:schemeClr val="lt1"/>
            </a:solidFill>
          </a:ln>
          <a:effectLst/>
          <a:sp3d contourW="25400">
            <a:contourClr>
              <a:schemeClr val="lt1"/>
            </a:contourClr>
          </a:sp3d>
        </c:spPr>
        <c:marker>
          <c:symbol val="none"/>
        </c:marker>
      </c:pivotFmt>
      <c:pivotFmt>
        <c:idx val="30"/>
        <c:spPr>
          <a:solidFill>
            <a:schemeClr val="accent1"/>
          </a:solidFill>
          <a:ln w="25400">
            <a:solidFill>
              <a:schemeClr val="lt1"/>
            </a:solidFill>
          </a:ln>
          <a:effectLst/>
          <a:sp3d contourW="25400">
            <a:contourClr>
              <a:schemeClr val="lt1"/>
            </a:contourClr>
          </a:sp3d>
        </c:spPr>
        <c:marker>
          <c:symbol val="none"/>
        </c:marker>
      </c:pivotFmt>
      <c:pivotFmt>
        <c:idx val="31"/>
        <c:spPr>
          <a:solidFill>
            <a:schemeClr val="accent1"/>
          </a:solidFill>
          <a:ln w="25400">
            <a:solidFill>
              <a:schemeClr val="lt1"/>
            </a:solidFill>
          </a:ln>
          <a:effectLst/>
          <a:sp3d contourW="25400">
            <a:contourClr>
              <a:schemeClr val="lt1"/>
            </a:contourClr>
          </a:sp3d>
        </c:spPr>
        <c:marker>
          <c:symbol val="none"/>
        </c:marker>
      </c:pivotFmt>
      <c:pivotFmt>
        <c:idx val="32"/>
        <c:spPr>
          <a:solidFill>
            <a:schemeClr val="accent1"/>
          </a:solidFill>
          <a:ln w="25400">
            <a:solidFill>
              <a:schemeClr val="lt1"/>
            </a:solidFill>
          </a:ln>
          <a:effectLst/>
          <a:sp3d contourW="25400">
            <a:contourClr>
              <a:schemeClr val="lt1"/>
            </a:contourClr>
          </a:sp3d>
        </c:spPr>
        <c:marker>
          <c:symbol val="none"/>
        </c:marker>
      </c:pivotFmt>
      <c:pivotFmt>
        <c:idx val="33"/>
        <c:spPr>
          <a:solidFill>
            <a:schemeClr val="accent1"/>
          </a:solidFill>
          <a:ln w="25400">
            <a:solidFill>
              <a:schemeClr val="lt1"/>
            </a:solidFill>
          </a:ln>
          <a:effectLst/>
          <a:sp3d contourW="25400">
            <a:contourClr>
              <a:schemeClr val="lt1"/>
            </a:contourClr>
          </a:sp3d>
        </c:spPr>
        <c:marker>
          <c:symbol val="none"/>
        </c:marker>
      </c:pivotFmt>
      <c:pivotFmt>
        <c:idx val="34"/>
        <c:spPr>
          <a:solidFill>
            <a:schemeClr val="accent1"/>
          </a:solidFill>
          <a:ln w="25400">
            <a:solidFill>
              <a:schemeClr val="lt1"/>
            </a:solidFill>
          </a:ln>
          <a:effectLst/>
          <a:sp3d contourW="25400">
            <a:contourClr>
              <a:schemeClr val="lt1"/>
            </a:contourClr>
          </a:sp3d>
        </c:spPr>
        <c:marker>
          <c:symbol val="none"/>
        </c:marker>
      </c:pivotFmt>
      <c:pivotFmt>
        <c:idx val="35"/>
        <c:spPr>
          <a:solidFill>
            <a:schemeClr val="accent1"/>
          </a:solidFill>
          <a:ln w="25400">
            <a:solidFill>
              <a:schemeClr val="lt1"/>
            </a:solidFill>
          </a:ln>
          <a:effectLst/>
          <a:sp3d contourW="25400">
            <a:contourClr>
              <a:schemeClr val="lt1"/>
            </a:contourClr>
          </a:sp3d>
        </c:spPr>
        <c:marker>
          <c:symbol val="none"/>
        </c:marker>
      </c:pivotFmt>
      <c:pivotFmt>
        <c:idx val="36"/>
        <c:spPr>
          <a:solidFill>
            <a:schemeClr val="accent1"/>
          </a:solidFill>
          <a:ln w="25400">
            <a:solidFill>
              <a:schemeClr val="lt1"/>
            </a:solidFill>
          </a:ln>
          <a:effectLst/>
          <a:sp3d contourW="25400">
            <a:contourClr>
              <a:schemeClr val="lt1"/>
            </a:contourClr>
          </a:sp3d>
        </c:spPr>
        <c:marker>
          <c:symbol val="none"/>
        </c:marker>
      </c:pivotFmt>
      <c:pivotFmt>
        <c:idx val="37"/>
        <c:spPr>
          <a:solidFill>
            <a:schemeClr val="accent1"/>
          </a:solidFill>
          <a:ln w="25400">
            <a:solidFill>
              <a:schemeClr val="lt1"/>
            </a:solidFill>
          </a:ln>
          <a:effectLst/>
          <a:sp3d contourW="25400">
            <a:contourClr>
              <a:schemeClr val="lt1"/>
            </a:contourClr>
          </a:sp3d>
        </c:spPr>
        <c:marker>
          <c:symbol val="none"/>
        </c:marker>
      </c:pivotFmt>
      <c:pivotFmt>
        <c:idx val="38"/>
        <c:spPr>
          <a:solidFill>
            <a:schemeClr val="accent1"/>
          </a:solidFill>
          <a:ln w="25400">
            <a:solidFill>
              <a:schemeClr val="lt1"/>
            </a:solidFill>
          </a:ln>
          <a:effectLst/>
          <a:sp3d contourW="25400">
            <a:contourClr>
              <a:schemeClr val="lt1"/>
            </a:contourClr>
          </a:sp3d>
        </c:spPr>
        <c:marker>
          <c:symbol val="none"/>
        </c:marker>
      </c:pivotFmt>
      <c:pivotFmt>
        <c:idx val="39"/>
        <c:spPr>
          <a:solidFill>
            <a:schemeClr val="accent1"/>
          </a:solidFill>
          <a:ln w="25400">
            <a:solidFill>
              <a:schemeClr val="lt1"/>
            </a:solidFill>
          </a:ln>
          <a:effectLst/>
          <a:sp3d contourW="25400">
            <a:contourClr>
              <a:schemeClr val="lt1"/>
            </a:contourClr>
          </a:sp3d>
        </c:spPr>
        <c:marker>
          <c:symbol val="none"/>
        </c:marker>
      </c:pivotFmt>
      <c:pivotFmt>
        <c:idx val="40"/>
        <c:spPr>
          <a:solidFill>
            <a:schemeClr val="accent1"/>
          </a:solidFill>
          <a:ln w="25400">
            <a:solidFill>
              <a:schemeClr val="lt1"/>
            </a:solidFill>
          </a:ln>
          <a:effectLst/>
          <a:sp3d contourW="25400">
            <a:contourClr>
              <a:schemeClr val="lt1"/>
            </a:contourClr>
          </a:sp3d>
        </c:spPr>
        <c:marker>
          <c:symbol val="none"/>
        </c:marker>
      </c:pivotFmt>
      <c:pivotFmt>
        <c:idx val="41"/>
        <c:spPr>
          <a:solidFill>
            <a:schemeClr val="accent1"/>
          </a:solidFill>
          <a:ln w="25400">
            <a:solidFill>
              <a:schemeClr val="lt1"/>
            </a:solidFill>
          </a:ln>
          <a:effectLst/>
          <a:sp3d contourW="25400">
            <a:contourClr>
              <a:schemeClr val="lt1"/>
            </a:contourClr>
          </a:sp3d>
        </c:spPr>
        <c:marker>
          <c:symbol val="none"/>
        </c:marker>
      </c:pivotFmt>
      <c:pivotFmt>
        <c:idx val="42"/>
        <c:spPr>
          <a:solidFill>
            <a:schemeClr val="accent1"/>
          </a:solidFill>
          <a:ln w="25400">
            <a:solidFill>
              <a:schemeClr val="lt1"/>
            </a:solidFill>
          </a:ln>
          <a:effectLst/>
          <a:sp3d contourW="25400">
            <a:contourClr>
              <a:schemeClr val="lt1"/>
            </a:contourClr>
          </a:sp3d>
        </c:spPr>
        <c:marker>
          <c:symbol val="none"/>
        </c:marker>
      </c:pivotFmt>
      <c:pivotFmt>
        <c:idx val="43"/>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44"/>
        <c:spPr>
          <a:solidFill>
            <a:schemeClr val="accent1"/>
          </a:solidFill>
          <a:ln w="25400">
            <a:solidFill>
              <a:schemeClr val="lt1"/>
            </a:solidFill>
          </a:ln>
          <a:effectLst/>
          <a:sp3d contourW="25400">
            <a:contourClr>
              <a:schemeClr val="lt1"/>
            </a:contourClr>
          </a:sp3d>
        </c:spPr>
      </c:pivotFmt>
      <c:pivotFmt>
        <c:idx val="45"/>
        <c:spPr>
          <a:solidFill>
            <a:schemeClr val="accent1"/>
          </a:solidFill>
          <a:ln w="25400">
            <a:solidFill>
              <a:schemeClr val="lt1"/>
            </a:solidFill>
          </a:ln>
          <a:effectLst/>
          <a:sp3d contourW="25400">
            <a:contourClr>
              <a:schemeClr val="lt1"/>
            </a:contourClr>
          </a:sp3d>
        </c:spPr>
        <c:dLbl>
          <c:idx val="0"/>
          <c:layout>
            <c:manualLayout>
              <c:x val="3.1889895938234304E-2"/>
              <c:y val="1.2630759942302688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596508895602556"/>
                  <c:h val="0.1036252807186397"/>
                </c:manualLayout>
              </c15:layout>
            </c:ext>
          </c:extLst>
        </c:dLbl>
      </c:pivotFmt>
      <c:pivotFmt>
        <c:idx val="46"/>
        <c:spPr>
          <a:solidFill>
            <a:schemeClr val="accent1"/>
          </a:solidFill>
          <a:ln w="25400">
            <a:solidFill>
              <a:schemeClr val="lt1"/>
            </a:solidFill>
          </a:ln>
          <a:effectLst/>
          <a:sp3d contourW="25400">
            <a:contourClr>
              <a:schemeClr val="lt1"/>
            </a:contourClr>
          </a:sp3d>
        </c:spPr>
      </c:pivotFmt>
      <c:pivotFmt>
        <c:idx val="47"/>
        <c:spPr>
          <a:solidFill>
            <a:schemeClr val="accent1"/>
          </a:solidFill>
          <a:ln w="25400">
            <a:solidFill>
              <a:schemeClr val="lt1"/>
            </a:solidFill>
          </a:ln>
          <a:effectLst/>
          <a:sp3d contourW="25400">
            <a:contourClr>
              <a:schemeClr val="lt1"/>
            </a:contourClr>
          </a:sp3d>
        </c:spPr>
      </c:pivotFmt>
      <c:pivotFmt>
        <c:idx val="48"/>
        <c:spPr>
          <a:solidFill>
            <a:schemeClr val="accent1"/>
          </a:solidFill>
          <a:ln w="25400">
            <a:solidFill>
              <a:schemeClr val="lt1"/>
            </a:solidFill>
          </a:ln>
          <a:effectLst/>
          <a:sp3d contourW="25400">
            <a:contourClr>
              <a:schemeClr val="lt1"/>
            </a:contourClr>
          </a:sp3d>
        </c:spPr>
      </c:pivotFmt>
      <c:pivotFmt>
        <c:idx val="49"/>
        <c:spPr>
          <a:solidFill>
            <a:schemeClr val="accent1"/>
          </a:solidFill>
          <a:ln w="25400">
            <a:solidFill>
              <a:schemeClr val="lt1"/>
            </a:solidFill>
          </a:ln>
          <a:effectLst/>
          <a:sp3d contourW="25400">
            <a:contourClr>
              <a:schemeClr val="lt1"/>
            </a:contourClr>
          </a:sp3d>
        </c:spPr>
      </c:pivotFmt>
      <c:pivotFmt>
        <c:idx val="50"/>
        <c:spPr>
          <a:solidFill>
            <a:schemeClr val="accent1"/>
          </a:solidFill>
          <a:ln w="25400">
            <a:solidFill>
              <a:schemeClr val="lt1"/>
            </a:solidFill>
          </a:ln>
          <a:effectLst/>
          <a:sp3d contourW="25400">
            <a:contourClr>
              <a:schemeClr val="lt1"/>
            </a:contourClr>
          </a:sp3d>
        </c:spPr>
      </c:pivotFmt>
      <c:pivotFmt>
        <c:idx val="51"/>
        <c:spPr>
          <a:solidFill>
            <a:schemeClr val="accent1"/>
          </a:solidFill>
          <a:ln w="25400">
            <a:solidFill>
              <a:schemeClr val="lt1"/>
            </a:solidFill>
          </a:ln>
          <a:effectLst/>
          <a:sp3d contourW="25400">
            <a:contourClr>
              <a:schemeClr val="lt1"/>
            </a:contourClr>
          </a:sp3d>
        </c:spPr>
      </c:pivotFmt>
      <c:pivotFmt>
        <c:idx val="52"/>
        <c:spPr>
          <a:solidFill>
            <a:schemeClr val="accent1"/>
          </a:solidFill>
          <a:ln w="25400">
            <a:solidFill>
              <a:schemeClr val="lt1"/>
            </a:solidFill>
          </a:ln>
          <a:effectLst/>
          <a:sp3d contourW="25400">
            <a:contourClr>
              <a:schemeClr val="lt1"/>
            </a:contourClr>
          </a:sp3d>
        </c:spPr>
      </c:pivotFmt>
      <c:pivotFmt>
        <c:idx val="53"/>
        <c:spPr>
          <a:solidFill>
            <a:schemeClr val="accent1"/>
          </a:solidFill>
          <a:ln w="25400">
            <a:solidFill>
              <a:schemeClr val="lt1"/>
            </a:solidFill>
          </a:ln>
          <a:effectLst/>
          <a:sp3d contourW="25400">
            <a:contourClr>
              <a:schemeClr val="lt1"/>
            </a:contourClr>
          </a:sp3d>
        </c:spPr>
      </c:pivotFmt>
      <c:pivotFmt>
        <c:idx val="54"/>
        <c:spPr>
          <a:solidFill>
            <a:schemeClr val="accent1"/>
          </a:solidFill>
          <a:ln w="25400">
            <a:solidFill>
              <a:schemeClr val="lt1"/>
            </a:solidFill>
          </a:ln>
          <a:effectLst/>
          <a:sp3d contourW="25400">
            <a:contourClr>
              <a:schemeClr val="lt1"/>
            </a:contourClr>
          </a:sp3d>
        </c:spPr>
      </c:pivotFmt>
      <c:pivotFmt>
        <c:idx val="55"/>
        <c:spPr>
          <a:solidFill>
            <a:schemeClr val="accent1"/>
          </a:solidFill>
          <a:ln w="19050">
            <a:solidFill>
              <a:schemeClr val="lt1"/>
            </a:solidFill>
          </a:ln>
          <a:effectLst/>
        </c:spPr>
        <c:marker>
          <c:symbol val="none"/>
        </c:marker>
      </c:pivotFmt>
      <c:pivotFmt>
        <c:idx val="56"/>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7"/>
        <c:spPr>
          <a:solidFill>
            <a:srgbClr val="92D050"/>
          </a:solidFill>
          <a:ln w="19050">
            <a:solidFill>
              <a:schemeClr val="lt1"/>
            </a:solidFill>
          </a:ln>
          <a:effectLst/>
        </c:spPr>
      </c:pivotFmt>
      <c:pivotFmt>
        <c:idx val="58"/>
        <c:spPr>
          <a:solidFill>
            <a:schemeClr val="accent6"/>
          </a:solidFill>
          <a:ln w="19050">
            <a:solidFill>
              <a:schemeClr val="lt1"/>
            </a:solidFill>
          </a:ln>
          <a:effectLst/>
        </c:spPr>
        <c:dLbl>
          <c:idx val="0"/>
          <c:layout>
            <c:manualLayout>
              <c:x val="0.10137457044673533"/>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9"/>
        <c:spPr>
          <a:solidFill>
            <a:schemeClr val="accent2">
              <a:lumMod val="20000"/>
              <a:lumOff val="80000"/>
            </a:schemeClr>
          </a:solidFill>
          <a:ln w="19050">
            <a:solidFill>
              <a:schemeClr val="lt1"/>
            </a:solidFill>
          </a:ln>
          <a:effectLst/>
        </c:spPr>
      </c:pivotFmt>
      <c:pivotFmt>
        <c:idx val="6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1"/>
        <c:spPr>
          <a:solidFill>
            <a:schemeClr val="accent1"/>
          </a:solidFill>
          <a:ln w="19050">
            <a:solidFill>
              <a:schemeClr val="lt1"/>
            </a:solidFill>
          </a:ln>
          <a:effectLst/>
        </c:spPr>
      </c:pivotFmt>
      <c:pivotFmt>
        <c:idx val="62"/>
        <c:spPr>
          <a:solidFill>
            <a:schemeClr val="accent2">
              <a:lumMod val="20000"/>
              <a:lumOff val="80000"/>
            </a:schemeClr>
          </a:solidFill>
          <a:ln w="19050">
            <a:solidFill>
              <a:schemeClr val="lt1"/>
            </a:solidFill>
          </a:ln>
          <a:effectLst/>
        </c:spPr>
      </c:pivotFmt>
      <c:pivotFmt>
        <c:idx val="63"/>
        <c:spPr>
          <a:solidFill>
            <a:srgbClr val="92D050"/>
          </a:solidFill>
          <a:ln w="19050">
            <a:solidFill>
              <a:schemeClr val="lt1"/>
            </a:solidFill>
          </a:ln>
          <a:effectLst/>
        </c:spPr>
      </c:pivotFmt>
      <c:pivotFmt>
        <c:idx val="64"/>
        <c:spPr>
          <a:solidFill>
            <a:schemeClr val="accent1"/>
          </a:solidFill>
          <a:ln w="19050">
            <a:solidFill>
              <a:schemeClr val="lt1"/>
            </a:solidFill>
          </a:ln>
          <a:effectLst/>
        </c:spPr>
      </c:pivotFmt>
      <c:pivotFmt>
        <c:idx val="65"/>
        <c:spPr>
          <a:solidFill>
            <a:schemeClr val="accent1"/>
          </a:solidFill>
          <a:ln w="19050">
            <a:solidFill>
              <a:schemeClr val="lt1"/>
            </a:solidFill>
          </a:ln>
          <a:effectLst/>
        </c:spPr>
      </c:pivotFmt>
      <c:pivotFmt>
        <c:idx val="66"/>
        <c:spPr>
          <a:solidFill>
            <a:schemeClr val="accent1"/>
          </a:solidFill>
          <a:ln w="19050">
            <a:solidFill>
              <a:schemeClr val="lt1"/>
            </a:solidFill>
          </a:ln>
          <a:effectLst/>
        </c:spPr>
        <c:dLbl>
          <c:idx val="0"/>
          <c:layout>
            <c:manualLayout>
              <c:x val="0.10137457044673533"/>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8"/>
        <c:spPr>
          <a:solidFill>
            <a:schemeClr val="accent1"/>
          </a:solidFill>
          <a:ln w="19050">
            <a:solidFill>
              <a:schemeClr val="lt1"/>
            </a:solidFill>
          </a:ln>
          <a:effectLst/>
        </c:spPr>
      </c:pivotFmt>
      <c:pivotFmt>
        <c:idx val="69"/>
        <c:spPr>
          <a:solidFill>
            <a:schemeClr val="accent2">
              <a:lumMod val="20000"/>
              <a:lumOff val="80000"/>
            </a:schemeClr>
          </a:solidFill>
          <a:ln w="19050">
            <a:solidFill>
              <a:schemeClr val="lt1"/>
            </a:solidFill>
          </a:ln>
          <a:effectLst/>
        </c:spPr>
      </c:pivotFmt>
      <c:pivotFmt>
        <c:idx val="70"/>
        <c:spPr>
          <a:solidFill>
            <a:srgbClr val="92D050"/>
          </a:solidFill>
          <a:ln w="19050">
            <a:solidFill>
              <a:schemeClr val="lt1"/>
            </a:solidFill>
          </a:ln>
          <a:effectLst/>
        </c:spPr>
      </c:pivotFmt>
      <c:pivotFmt>
        <c:idx val="71"/>
        <c:spPr>
          <a:solidFill>
            <a:schemeClr val="accent1"/>
          </a:solidFill>
          <a:ln w="19050">
            <a:solidFill>
              <a:schemeClr val="lt1"/>
            </a:solidFill>
          </a:ln>
          <a:effectLst/>
        </c:spPr>
      </c:pivotFmt>
      <c:pivotFmt>
        <c:idx val="72"/>
        <c:spPr>
          <a:solidFill>
            <a:schemeClr val="accent1"/>
          </a:solidFill>
          <a:ln w="19050">
            <a:solidFill>
              <a:schemeClr val="lt1"/>
            </a:solidFill>
          </a:ln>
          <a:effectLst/>
        </c:spPr>
      </c:pivotFmt>
      <c:pivotFmt>
        <c:idx val="73"/>
        <c:spPr>
          <a:solidFill>
            <a:schemeClr val="accent1"/>
          </a:solidFill>
          <a:ln w="19050">
            <a:solidFill>
              <a:schemeClr val="lt1"/>
            </a:solidFill>
          </a:ln>
          <a:effectLst/>
        </c:spPr>
        <c:dLbl>
          <c:idx val="0"/>
          <c:layout>
            <c:manualLayout>
              <c:x val="0.10137457044673533"/>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pieChart>
        <c:varyColors val="1"/>
        <c:ser>
          <c:idx val="0"/>
          <c:order val="0"/>
          <c:tx>
            <c:strRef>
              <c:f>'Payroll Validation'!$B$4</c:f>
              <c:strCache>
                <c:ptCount val="1"/>
                <c:pt idx="0">
                  <c:v>Total</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D034-48B8-9662-C50779A8B6FC}"/>
              </c:ext>
            </c:extLst>
          </c:dPt>
          <c:dPt>
            <c:idx val="1"/>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3-D034-48B8-9662-C50779A8B6FC}"/>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D034-48B8-9662-C50779A8B6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34-48B8-9662-C50779A8B6F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034-48B8-9662-C50779A8B6F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034-48B8-9662-C50779A8B6FC}"/>
              </c:ext>
            </c:extLst>
          </c:dPt>
          <c:dLbls>
            <c:dLbl>
              <c:idx val="2"/>
              <c:layout/>
              <c:tx>
                <c:rich>
                  <a:bodyPr/>
                  <a:lstStyle/>
                  <a:p>
                    <a:fld id="{03B52BF8-C63D-413E-8179-05D48201E29F}" type="CATEGORYNAME">
                      <a:rPr lang="en-US" smtClean="0"/>
                      <a:pPr/>
                      <a:t>[CATEGORY NAME]</a:t>
                    </a:fld>
                    <a:r>
                      <a:rPr lang="en-US" dirty="0" smtClean="0"/>
                      <a:t> </a:t>
                    </a:r>
                    <a:fld id="{B6BC467F-D8B3-4F7C-A291-5AD2000277C9}" type="PERCENTAGE">
                      <a:rPr lang="en-US" baseline="0" smtClean="0"/>
                      <a:pPr/>
                      <a:t>[PERCENTAGE]</a:t>
                    </a:fld>
                    <a:endParaRPr lang="en-US" dirty="0" smtClean="0"/>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D034-48B8-9662-C50779A8B6FC}"/>
                </c:ext>
              </c:extLst>
            </c:dLbl>
            <c:dLbl>
              <c:idx val="3"/>
              <c:layout>
                <c:manualLayout>
                  <c:x val="-2.2887836759262533E-2"/>
                  <c:y val="4.685213224633575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034-48B8-9662-C50779A8B6FC}"/>
                </c:ext>
              </c:extLst>
            </c:dLbl>
            <c:dLbl>
              <c:idx val="4"/>
              <c:layout>
                <c:manualLayout>
                  <c:x val="-3.0040285746532107E-2"/>
                  <c:y val="2.3426066123167871E-2"/>
                </c:manualLayout>
              </c:layout>
              <c:tx>
                <c:rich>
                  <a:bodyPr/>
                  <a:lstStyle/>
                  <a:p>
                    <a:fld id="{21E88376-B2A8-4C0B-9CAE-DED5BA1B6330}" type="CATEGORYNAME">
                      <a:rPr lang="en-US" smtClean="0"/>
                      <a:pPr/>
                      <a:t>[CATEGORY NAME]</a:t>
                    </a:fld>
                    <a:r>
                      <a:rPr lang="en-US" dirty="0" smtClean="0"/>
                      <a:t> </a:t>
                    </a:r>
                    <a:fld id="{B912E46D-0991-4A85-92EB-A571225C3D2E}" type="PERCENTAGE">
                      <a:rPr lang="en-US" baseline="0" smtClean="0"/>
                      <a:pPr/>
                      <a:t>[PERCENTAGE]</a:t>
                    </a:fld>
                    <a:endParaRPr lang="en-US" dirty="0" smtClean="0"/>
                  </a:p>
                </c:rich>
              </c:tx>
              <c:dLblPos val="bestFit"/>
              <c:showLegendKey val="0"/>
              <c:showVal val="0"/>
              <c:showCatName val="1"/>
              <c:showSerName val="0"/>
              <c:showPercent val="1"/>
              <c:showBubbleSize val="0"/>
              <c:extLst>
                <c:ext xmlns:c15="http://schemas.microsoft.com/office/drawing/2012/chart" uri="{CE6537A1-D6FC-4f65-9D91-7224C49458BB}">
                  <c15:layout>
                    <c:manualLayout>
                      <c:w val="0.21757502017891708"/>
                      <c:h val="0.12150143955679676"/>
                    </c:manualLayout>
                  </c15:layout>
                  <c15:dlblFieldTable/>
                  <c15:showDataLabelsRange val="0"/>
                </c:ext>
                <c:ext xmlns:c16="http://schemas.microsoft.com/office/drawing/2014/chart" uri="{C3380CC4-5D6E-409C-BE32-E72D297353CC}">
                  <c16:uniqueId val="{00000009-D034-48B8-9662-C50779A8B6FC}"/>
                </c:ext>
              </c:extLst>
            </c:dLbl>
            <c:dLbl>
              <c:idx val="5"/>
              <c:delete val="1"/>
              <c:extLst>
                <c:ext xmlns:c15="http://schemas.microsoft.com/office/drawing/2012/chart" uri="{CE6537A1-D6FC-4f65-9D91-7224C49458BB}"/>
                <c:ext xmlns:c16="http://schemas.microsoft.com/office/drawing/2014/chart" uri="{C3380CC4-5D6E-409C-BE32-E72D297353CC}">
                  <c16:uniqueId val="{0000000B-D034-48B8-9662-C50779A8B6F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'Payroll Validation'!$A$5:$A$11</c:f>
              <c:strCache>
                <c:ptCount val="6"/>
                <c:pt idx="0">
                  <c:v>Fail</c:v>
                </c:pt>
                <c:pt idx="1">
                  <c:v>Not Reviewed</c:v>
                </c:pt>
                <c:pt idx="2">
                  <c:v>Pass</c:v>
                </c:pt>
                <c:pt idx="3">
                  <c:v>Potential Issue w/UCPath</c:v>
                </c:pt>
                <c:pt idx="4">
                  <c:v>Potential Issue - Research</c:v>
                </c:pt>
                <c:pt idx="5">
                  <c:v>Ready For Addl Tester Review</c:v>
                </c:pt>
              </c:strCache>
            </c:strRef>
          </c:cat>
          <c:val>
            <c:numRef>
              <c:f>'Payroll Validation'!$B$5:$B$11</c:f>
              <c:numCache>
                <c:formatCode>General</c:formatCode>
                <c:ptCount val="6"/>
                <c:pt idx="0">
                  <c:v>8</c:v>
                </c:pt>
                <c:pt idx="1">
                  <c:v>52</c:v>
                </c:pt>
                <c:pt idx="2">
                  <c:v>176</c:v>
                </c:pt>
                <c:pt idx="3">
                  <c:v>36</c:v>
                </c:pt>
                <c:pt idx="4">
                  <c:v>20</c:v>
                </c:pt>
                <c:pt idx="5">
                  <c:v>1</c:v>
                </c:pt>
              </c:numCache>
            </c:numRef>
          </c:val>
          <c:extLst>
            <c:ext xmlns:c16="http://schemas.microsoft.com/office/drawing/2014/chart" uri="{C3380CC4-5D6E-409C-BE32-E72D297353CC}">
              <c16:uniqueId val="{0000000C-D034-48B8-9662-C50779A8B6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[Test Execution Tracker_Final.xlsx]Paycheck Review!PivotTable2</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UAT Paycheck Review - Pending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5">
              <a:lumMod val="20000"/>
              <a:lumOff val="80000"/>
            </a:schemeClr>
          </a:solidFill>
          <a:ln w="19050">
            <a:solidFill>
              <a:schemeClr val="lt1"/>
            </a:solidFill>
          </a:ln>
          <a:effectLst/>
        </c:spPr>
        <c:dLbl>
          <c:idx val="0"/>
          <c:layout>
            <c:manualLayout>
              <c:x val="0.19166666666666668"/>
              <c:y val="-9.2592592592592813E-3"/>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F7EF8B1C-1C61-4A69-9E0F-EEB96EE58E6B}" type="CATEGORYNAME">
                  <a:rPr lang="en-US"/>
                  <a:pPr>
                    <a:defRPr sz="900" b="0" i="0" u="none" strike="noStrike" kern="1200" baseline="0">
                      <a:solidFill>
                        <a:schemeClr val="dk1">
                          <a:lumMod val="65000"/>
                          <a:lumOff val="35000"/>
                        </a:schemeClr>
                      </a:solidFill>
                      <a:latin typeface="+mn-lt"/>
                      <a:ea typeface="+mn-ea"/>
                      <a:cs typeface="+mn-cs"/>
                    </a:defRPr>
                  </a:pPr>
                  <a:t>[CATEGORY NAME]</a:t>
                </a:fld>
                <a:r>
                  <a:rPr lang="en-US"/>
                  <a:t> </a:t>
                </a:r>
                <a:fld id="{2AFC7395-F699-4B38-9CF8-19DEA7FB1A66}"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977930883639543"/>
                  <c:h val="7.0861767279090118E-2"/>
                </c:manualLayout>
              </c15:layout>
              <c15:dlblFieldTable/>
              <c15:showDataLabelsRange val="0"/>
            </c:ext>
          </c:extLst>
        </c:dLbl>
      </c:pivotFmt>
      <c:pivotFmt>
        <c:idx val="2"/>
        <c:spPr>
          <a:solidFill>
            <a:srgbClr val="C00000"/>
          </a:solidFill>
          <a:ln w="19050">
            <a:solidFill>
              <a:schemeClr val="lt1"/>
            </a:solidFill>
          </a:ln>
          <a:effectLst/>
        </c:spPr>
      </c:pivotFmt>
      <c:pivotFmt>
        <c:idx val="3"/>
        <c:spPr>
          <a:solidFill>
            <a:schemeClr val="accent1">
              <a:lumMod val="50000"/>
            </a:schemeClr>
          </a:solidFill>
          <a:ln w="19050">
            <a:solidFill>
              <a:schemeClr val="lt1"/>
            </a:solidFill>
          </a:ln>
          <a:effectLst/>
        </c:spPr>
      </c:pivotFmt>
      <c:pivotFmt>
        <c:idx val="4"/>
        <c:spPr>
          <a:solidFill>
            <a:srgbClr val="FFCCCC"/>
          </a:solidFill>
          <a:ln w="19050">
            <a:solidFill>
              <a:schemeClr val="lt1"/>
            </a:solidFill>
          </a:ln>
          <a:effectLst/>
        </c:spPr>
      </c:pivotFmt>
      <c:pivotFmt>
        <c:idx val="5"/>
        <c:spPr>
          <a:solidFill>
            <a:schemeClr val="accent2">
              <a:lumMod val="20000"/>
              <a:lumOff val="80000"/>
            </a:schemeClr>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lumMod val="50000"/>
            </a:schemeClr>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2">
              <a:lumMod val="20000"/>
              <a:lumOff val="80000"/>
            </a:schemeClr>
          </a:solidFill>
          <a:ln w="19050">
            <a:solidFill>
              <a:schemeClr val="lt1"/>
            </a:solidFill>
          </a:ln>
          <a:effectLst/>
        </c:spPr>
      </c:pivotFmt>
      <c:pivotFmt>
        <c:idx val="15"/>
        <c:spPr>
          <a:solidFill>
            <a:srgbClr val="FFCCCC"/>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5">
              <a:lumMod val="20000"/>
              <a:lumOff val="80000"/>
            </a:schemeClr>
          </a:solidFill>
          <a:ln w="19050">
            <a:solidFill>
              <a:schemeClr val="lt1"/>
            </a:solidFill>
          </a:ln>
          <a:effectLst/>
        </c:spPr>
        <c:dLbl>
          <c:idx val="0"/>
          <c:layout>
            <c:manualLayout>
              <c:x val="0.19166666666666668"/>
              <c:y val="-9.2592592592592813E-3"/>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F7EF8B1C-1C61-4A69-9E0F-EEB96EE58E6B}" type="CATEGORYNAME">
                  <a:rPr lang="en-US"/>
                  <a:pPr>
                    <a:defRPr sz="900" b="0" i="0" u="none" strike="noStrike" kern="1200" baseline="0">
                      <a:solidFill>
                        <a:schemeClr val="dk1">
                          <a:lumMod val="65000"/>
                          <a:lumOff val="35000"/>
                        </a:schemeClr>
                      </a:solidFill>
                      <a:latin typeface="+mn-lt"/>
                      <a:ea typeface="+mn-ea"/>
                      <a:cs typeface="+mn-cs"/>
                    </a:defRPr>
                  </a:pPr>
                  <a:t>[CATEGORY NAME]</a:t>
                </a:fld>
                <a:r>
                  <a:rPr lang="en-US"/>
                  <a:t> </a:t>
                </a:r>
                <a:fld id="{2AFC7395-F699-4B38-9CF8-19DEA7FB1A66}"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977930883639543"/>
                  <c:h val="7.0861767279090118E-2"/>
                </c:manualLayout>
              </c15:layout>
              <c15:dlblFieldTable/>
              <c15:showDataLabelsRange val="0"/>
            </c:ext>
          </c:extLst>
        </c:dLbl>
      </c:pivotFmt>
      <c:pivotFmt>
        <c:idx val="1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lumMod val="50000"/>
            </a:schemeClr>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2">
              <a:lumMod val="20000"/>
              <a:lumOff val="80000"/>
            </a:schemeClr>
          </a:solidFill>
          <a:ln w="19050">
            <a:solidFill>
              <a:schemeClr val="lt1"/>
            </a:solidFill>
          </a:ln>
          <a:effectLst/>
        </c:spPr>
      </c:pivotFmt>
      <c:pivotFmt>
        <c:idx val="23"/>
        <c:spPr>
          <a:solidFill>
            <a:srgbClr val="FFCCCC"/>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5">
              <a:lumMod val="20000"/>
              <a:lumOff val="80000"/>
            </a:schemeClr>
          </a:solidFill>
          <a:ln w="19050">
            <a:solidFill>
              <a:schemeClr val="lt1"/>
            </a:solidFill>
          </a:ln>
          <a:effectLst/>
        </c:spPr>
        <c:dLbl>
          <c:idx val="0"/>
          <c:layout>
            <c:manualLayout>
              <c:x val="0.19166666666666668"/>
              <c:y val="-9.2592592592592813E-3"/>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F7EF8B1C-1C61-4A69-9E0F-EEB96EE58E6B}" type="CATEGORYNAME">
                  <a:rPr lang="en-US"/>
                  <a:pPr>
                    <a:defRPr sz="900" b="0" i="0" u="none" strike="noStrike" kern="1200" baseline="0">
                      <a:solidFill>
                        <a:schemeClr val="dk1">
                          <a:lumMod val="65000"/>
                          <a:lumOff val="35000"/>
                        </a:schemeClr>
                      </a:solidFill>
                      <a:latin typeface="+mn-lt"/>
                      <a:ea typeface="+mn-ea"/>
                      <a:cs typeface="+mn-cs"/>
                    </a:defRPr>
                  </a:pPr>
                  <a:t>[CATEGORY NAME]</a:t>
                </a:fld>
                <a:r>
                  <a:rPr lang="en-US"/>
                  <a:t> </a:t>
                </a:r>
                <a:fld id="{2AFC7395-F699-4B38-9CF8-19DEA7FB1A66}"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977930883639543"/>
                  <c:h val="7.0861767279090118E-2"/>
                </c:manualLayout>
              </c15:layout>
              <c15:dlblFieldTable/>
              <c15:showDataLabelsRange val="0"/>
            </c:ext>
          </c:extLst>
        </c:dLbl>
      </c:pivotFmt>
    </c:pivotFmts>
    <c:plotArea>
      <c:layout/>
      <c:pieChart>
        <c:varyColors val="1"/>
        <c:ser>
          <c:idx val="0"/>
          <c:order val="0"/>
          <c:tx>
            <c:strRef>
              <c:f>'Paycheck Review'!$B$5</c:f>
              <c:strCache>
                <c:ptCount val="1"/>
                <c:pt idx="0">
                  <c:v>Total</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A41D-4BF1-BAED-C46A5151F0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1D-4BF1-BAED-C46A5151F0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1D-4BF1-BAED-C46A5151F061}"/>
              </c:ext>
            </c:extLst>
          </c:dPt>
          <c:dPt>
            <c:idx val="3"/>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7-A41D-4BF1-BAED-C46A5151F061}"/>
              </c:ext>
            </c:extLst>
          </c:dPt>
          <c:dPt>
            <c:idx val="4"/>
            <c:bubble3D val="0"/>
            <c:spPr>
              <a:solidFill>
                <a:srgbClr val="FFCCCC"/>
              </a:solidFill>
              <a:ln w="19050">
                <a:solidFill>
                  <a:schemeClr val="lt1"/>
                </a:solidFill>
              </a:ln>
              <a:effectLst/>
            </c:spPr>
            <c:extLst>
              <c:ext xmlns:c16="http://schemas.microsoft.com/office/drawing/2014/chart" uri="{C3380CC4-5D6E-409C-BE32-E72D297353CC}">
                <c16:uniqueId val="{00000009-A41D-4BF1-BAED-C46A5151F061}"/>
              </c:ext>
            </c:extLst>
          </c:dPt>
          <c:dPt>
            <c:idx val="5"/>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B-A41D-4BF1-BAED-C46A5151F061}"/>
              </c:ext>
            </c:extLst>
          </c:dPt>
          <c:dPt>
            <c:idx val="6"/>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D-A41D-4BF1-BAED-C46A5151F061}"/>
              </c:ext>
            </c:extLst>
          </c:dPt>
          <c:dLbls>
            <c:dLbl>
              <c:idx val="4"/>
              <c:layout>
                <c:manualLayout>
                  <c:x val="-2.2356803135585676E-2"/>
                  <c:y val="2.384414245440176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A41D-4BF1-BAED-C46A5151F061}"/>
                </c:ext>
              </c:extLst>
            </c:dLbl>
            <c:dLbl>
              <c:idx val="6"/>
              <c:layout>
                <c:manualLayout>
                  <c:x val="0.19166666666666668"/>
                  <c:y val="-9.2592592592592813E-3"/>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F7EF8B1C-1C61-4A69-9E0F-EEB96EE58E6B}" type="CATEGORYNAME">
                      <a:rPr lang="en-US"/>
                      <a:pPr>
                        <a:defRPr/>
                      </a:pPr>
                      <a:t>[CATEGORY NAME]</a:t>
                    </a:fld>
                    <a:r>
                      <a:rPr lang="en-US"/>
                      <a:t> </a:t>
                    </a:r>
                    <a:fld id="{2AFC7395-F699-4B38-9CF8-19DEA7FB1A66}" type="PERCENTAGE">
                      <a:rPr lang="en-US" baseline="0"/>
                      <a:pPr>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977930883639543"/>
                      <c:h val="7.0861767279090118E-2"/>
                    </c:manualLayout>
                  </c15:layout>
                  <c15:dlblFieldTable/>
                  <c15:showDataLabelsRange val="0"/>
                </c:ext>
                <c:ext xmlns:c16="http://schemas.microsoft.com/office/drawing/2014/chart" uri="{C3380CC4-5D6E-409C-BE32-E72D297353CC}">
                  <c16:uniqueId val="{0000000D-A41D-4BF1-BAED-C46A5151F06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'Paycheck Review'!$A$6:$A$13</c:f>
              <c:strCache>
                <c:ptCount val="7"/>
                <c:pt idx="0">
                  <c:v>Pass</c:v>
                </c:pt>
                <c:pt idx="1">
                  <c:v>Addl Tester Review</c:v>
                </c:pt>
                <c:pt idx="2">
                  <c:v>Not Reviewed</c:v>
                </c:pt>
                <c:pt idx="3">
                  <c:v>Not Validation Ready</c:v>
                </c:pt>
                <c:pt idx="4">
                  <c:v>Pending PMO</c:v>
                </c:pt>
                <c:pt idx="5">
                  <c:v>Review Needed</c:v>
                </c:pt>
                <c:pt idx="6">
                  <c:v>No Hours Submitted</c:v>
                </c:pt>
              </c:strCache>
            </c:strRef>
          </c:cat>
          <c:val>
            <c:numRef>
              <c:f>'Paycheck Review'!$B$6:$B$13</c:f>
              <c:numCache>
                <c:formatCode>General</c:formatCode>
                <c:ptCount val="7"/>
                <c:pt idx="0">
                  <c:v>151</c:v>
                </c:pt>
                <c:pt idx="1">
                  <c:v>8</c:v>
                </c:pt>
                <c:pt idx="2">
                  <c:v>12</c:v>
                </c:pt>
                <c:pt idx="3">
                  <c:v>35</c:v>
                </c:pt>
                <c:pt idx="4">
                  <c:v>24</c:v>
                </c:pt>
                <c:pt idx="5">
                  <c:v>6</c:v>
                </c:pt>
                <c:pt idx="6">
                  <c:v>9</c:v>
                </c:pt>
              </c:numCache>
            </c:numRef>
          </c:val>
          <c:extLst>
            <c:ext xmlns:c16="http://schemas.microsoft.com/office/drawing/2014/chart" uri="{C3380CC4-5D6E-409C-BE32-E72D297353CC}">
              <c16:uniqueId val="{0000000E-A41D-4BF1-BAED-C46A5151F0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[Pass_Fail Overall.xlsx]Paycheck Results!PivotTable2</c:name>
    <c:fmtId val="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IT2 - Paycheck </a:t>
            </a:r>
            <a:r>
              <a:rPr lang="en-US" dirty="0" smtClean="0"/>
              <a:t>Review </a:t>
            </a:r>
            <a:r>
              <a:rPr lang="en-US" dirty="0"/>
              <a:t>Validation Results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4"/>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6"/>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9"/>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4"/>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5"/>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6"/>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9"/>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4"/>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5"/>
        <c:spPr>
          <a:solidFill>
            <a:srgbClr val="92D050"/>
          </a:solidFill>
          <a:ln w="19050">
            <a:solidFill>
              <a:schemeClr val="lt1"/>
            </a:solidFill>
          </a:ln>
          <a:effectLst/>
        </c:spPr>
      </c:pivotFmt>
      <c:pivotFmt>
        <c:idx val="46"/>
        <c:spPr>
          <a:solidFill>
            <a:srgbClr val="FF0000"/>
          </a:solidFill>
          <a:ln w="19050">
            <a:solidFill>
              <a:schemeClr val="lt1"/>
            </a:solidFill>
          </a:ln>
          <a:effectLst/>
        </c:spPr>
        <c:dLbl>
          <c:idx val="0"/>
          <c:layout>
            <c:manualLayout>
              <c:x val="0"/>
              <c:y val="1.5396458814472672E-2"/>
            </c:manualLayout>
          </c:layout>
          <c:dLblPos val="bestFit"/>
          <c:showLegendKey val="0"/>
          <c:showVal val="0"/>
          <c:showCatName val="1"/>
          <c:showSerName val="0"/>
          <c:showPercent val="1"/>
          <c:showBubbleSize val="0"/>
          <c:extLst>
            <c:ext xmlns:c15="http://schemas.microsoft.com/office/drawing/2012/chart" uri="{CE6537A1-D6FC-4f65-9D91-7224C49458BB}"/>
          </c:extLst>
        </c:dLbl>
      </c:pivotFmt>
      <c:pivotFmt>
        <c:idx val="47"/>
        <c:spPr>
          <a:solidFill>
            <a:schemeClr val="accent2">
              <a:lumMod val="20000"/>
              <a:lumOff val="80000"/>
            </a:schemeClr>
          </a:solidFill>
          <a:ln w="19050">
            <a:solidFill>
              <a:schemeClr val="lt1"/>
            </a:solidFill>
          </a:ln>
          <a:effectLst/>
        </c:spPr>
      </c:pivotFmt>
      <c:pivotFmt>
        <c:idx val="4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9"/>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2"/>
        <c:spPr>
          <a:solidFill>
            <a:schemeClr val="accent2">
              <a:lumMod val="20000"/>
              <a:lumOff val="80000"/>
            </a:schemeClr>
          </a:solidFill>
          <a:ln w="19050">
            <a:solidFill>
              <a:schemeClr val="lt1"/>
            </a:solidFill>
          </a:ln>
          <a:effectLst/>
        </c:spPr>
      </c:pivotFmt>
      <c:pivotFmt>
        <c:idx val="53"/>
        <c:spPr>
          <a:solidFill>
            <a:srgbClr val="92D050"/>
          </a:solidFill>
          <a:ln w="19050">
            <a:solidFill>
              <a:schemeClr val="lt1"/>
            </a:solidFill>
          </a:ln>
          <a:effectLst/>
        </c:spPr>
      </c:pivotFmt>
      <c:pivotFmt>
        <c:idx val="54"/>
        <c:spPr>
          <a:solidFill>
            <a:srgbClr val="FF0000"/>
          </a:solidFill>
          <a:ln w="19050">
            <a:solidFill>
              <a:schemeClr val="lt1"/>
            </a:solidFill>
          </a:ln>
          <a:effectLst/>
        </c:spPr>
      </c:pivotFmt>
      <c:pivotFmt>
        <c:idx val="55"/>
        <c:spPr>
          <a:solidFill>
            <a:schemeClr val="accent1"/>
          </a:solidFill>
          <a:ln w="19050">
            <a:solidFill>
              <a:schemeClr val="lt1"/>
            </a:solidFill>
          </a:ln>
          <a:effectLst/>
        </c:spPr>
        <c:dLbl>
          <c:idx val="0"/>
          <c:layout>
            <c:manualLayout>
              <c:x val="1.7268600749950663E-2"/>
              <c:y val="-1.406777282654143E-1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6"/>
        <c:spPr>
          <a:solidFill>
            <a:schemeClr val="accent5">
              <a:lumMod val="75000"/>
            </a:schemeClr>
          </a:solidFill>
          <a:ln w="19050">
            <a:solidFill>
              <a:schemeClr val="lt1"/>
            </a:solidFill>
          </a:ln>
          <a:effectLst/>
        </c:spPr>
      </c:pivotFmt>
      <c:pivotFmt>
        <c:idx val="57"/>
        <c:spPr>
          <a:solidFill>
            <a:schemeClr val="accent3"/>
          </a:solidFill>
          <a:ln w="19050">
            <a:solidFill>
              <a:schemeClr val="lt1"/>
            </a:solidFill>
          </a:ln>
          <a:effectLst/>
        </c:spPr>
        <c:dLbl>
          <c:idx val="0"/>
          <c:layout>
            <c:manualLayout>
              <c:x val="4.052307671207292E-2"/>
              <c:y val="-1.2033691086351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F80D9773-4C02-4B7D-8EA3-486E8764E4BB}" type="CATEGORYNAME">
                  <a:rPr lang="en-US"/>
                  <a:pPr>
                    <a:defRPr sz="900" b="0" i="0" u="none" strike="noStrike" kern="1200" baseline="0">
                      <a:solidFill>
                        <a:schemeClr val="dk1">
                          <a:lumMod val="65000"/>
                          <a:lumOff val="35000"/>
                        </a:schemeClr>
                      </a:solidFill>
                      <a:latin typeface="+mn-lt"/>
                      <a:ea typeface="+mn-ea"/>
                      <a:cs typeface="+mn-cs"/>
                    </a:defRPr>
                  </a:pPr>
                  <a:t>[CATEGORY NAME]</a:t>
                </a:fld>
                <a:r>
                  <a:rPr lang="en-US"/>
                  <a:t> </a:t>
                </a:r>
                <a:fld id="{5EAE2DEA-E252-499A-AACD-9AD9AC79D37C}"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555065561352821"/>
                  <c:h val="0.10076030186832191"/>
                </c:manualLayout>
              </c15:layout>
              <c15:dlblFieldTable/>
              <c15:showDataLabelsRange val="0"/>
            </c:ext>
          </c:extLst>
        </c:dLbl>
      </c:pivotFmt>
      <c:pivotFmt>
        <c:idx val="5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9"/>
        <c:spPr>
          <a:solidFill>
            <a:schemeClr val="accent5">
              <a:lumMod val="75000"/>
            </a:schemeClr>
          </a:solidFill>
          <a:ln w="19050">
            <a:solidFill>
              <a:schemeClr val="lt1"/>
            </a:solidFill>
          </a:ln>
          <a:effectLst/>
        </c:spPr>
      </c:pivotFmt>
      <c:pivotFmt>
        <c:idx val="60"/>
        <c:spPr>
          <a:solidFill>
            <a:srgbClr val="FF0000"/>
          </a:solidFill>
          <a:ln w="19050">
            <a:solidFill>
              <a:schemeClr val="lt1"/>
            </a:solidFill>
          </a:ln>
          <a:effectLst/>
        </c:spPr>
      </c:pivotFmt>
      <c:pivotFmt>
        <c:idx val="61"/>
        <c:spPr>
          <a:solidFill>
            <a:schemeClr val="accent1"/>
          </a:solidFill>
          <a:ln w="19050">
            <a:solidFill>
              <a:schemeClr val="lt1"/>
            </a:solidFill>
          </a:ln>
          <a:effectLst/>
        </c:spPr>
        <c:dLbl>
          <c:idx val="0"/>
          <c:layout>
            <c:manualLayout>
              <c:x val="4.052307671207292E-2"/>
              <c:y val="-1.2033691086351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F80D9773-4C02-4B7D-8EA3-486E8764E4BB}" type="CATEGORYNAME">
                  <a:rPr lang="en-US"/>
                  <a:pPr>
                    <a:defRPr sz="900" b="0" i="0" u="none" strike="noStrike" kern="1200" baseline="0">
                      <a:solidFill>
                        <a:schemeClr val="dk1">
                          <a:lumMod val="65000"/>
                          <a:lumOff val="35000"/>
                        </a:schemeClr>
                      </a:solidFill>
                      <a:latin typeface="+mn-lt"/>
                      <a:ea typeface="+mn-ea"/>
                      <a:cs typeface="+mn-cs"/>
                    </a:defRPr>
                  </a:pPr>
                  <a:t>[CATEGORY NAME]</a:t>
                </a:fld>
                <a:r>
                  <a:rPr lang="en-US"/>
                  <a:t> </a:t>
                </a:r>
                <a:fld id="{5EAE2DEA-E252-499A-AACD-9AD9AC79D37C}"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555065561352821"/>
                  <c:h val="0.10076030186832191"/>
                </c:manualLayout>
              </c15:layout>
              <c15:dlblFieldTable/>
              <c15:showDataLabelsRange val="0"/>
            </c:ext>
          </c:extLst>
        </c:dLbl>
      </c:pivotFmt>
      <c:pivotFmt>
        <c:idx val="62"/>
        <c:spPr>
          <a:solidFill>
            <a:schemeClr val="accent2">
              <a:lumMod val="20000"/>
              <a:lumOff val="80000"/>
            </a:schemeClr>
          </a:solidFill>
          <a:ln w="19050">
            <a:solidFill>
              <a:schemeClr val="lt1"/>
            </a:solidFill>
          </a:ln>
          <a:effectLst/>
        </c:spPr>
      </c:pivotFmt>
      <c:pivotFmt>
        <c:idx val="6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4"/>
        <c:spPr>
          <a:solidFill>
            <a:schemeClr val="accent5">
              <a:lumMod val="75000"/>
            </a:schemeClr>
          </a:solidFill>
          <a:ln w="19050">
            <a:solidFill>
              <a:schemeClr val="lt1"/>
            </a:solidFill>
          </a:ln>
          <a:effectLst/>
        </c:spPr>
      </c:pivotFmt>
      <c:pivotFmt>
        <c:idx val="65"/>
        <c:spPr>
          <a:solidFill>
            <a:srgbClr val="FF0000"/>
          </a:solidFill>
          <a:ln w="19050">
            <a:solidFill>
              <a:schemeClr val="lt1"/>
            </a:solidFill>
          </a:ln>
          <a:effectLst/>
        </c:spPr>
      </c:pivotFmt>
      <c:pivotFmt>
        <c:idx val="66"/>
        <c:spPr>
          <a:solidFill>
            <a:schemeClr val="accent1"/>
          </a:solidFill>
          <a:ln w="19050">
            <a:solidFill>
              <a:schemeClr val="lt1"/>
            </a:solidFill>
          </a:ln>
          <a:effectLst/>
        </c:spPr>
        <c:dLbl>
          <c:idx val="0"/>
          <c:layout>
            <c:manualLayout>
              <c:x val="4.052307671207292E-2"/>
              <c:y val="-1.2033691086351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F80D9773-4C02-4B7D-8EA3-486E8764E4BB}" type="CATEGORYNAME">
                  <a:rPr lang="en-US"/>
                  <a:pPr>
                    <a:defRPr sz="900" b="0" i="0" u="none" strike="noStrike" kern="1200" baseline="0">
                      <a:solidFill>
                        <a:schemeClr val="dk1">
                          <a:lumMod val="65000"/>
                          <a:lumOff val="35000"/>
                        </a:schemeClr>
                      </a:solidFill>
                      <a:latin typeface="+mn-lt"/>
                      <a:ea typeface="+mn-ea"/>
                      <a:cs typeface="+mn-cs"/>
                    </a:defRPr>
                  </a:pPr>
                  <a:t>[CATEGORY NAME]</a:t>
                </a:fld>
                <a:r>
                  <a:rPr lang="en-US"/>
                  <a:t> </a:t>
                </a:r>
                <a:fld id="{5EAE2DEA-E252-499A-AACD-9AD9AC79D37C}"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555065561352821"/>
                  <c:h val="0.10076030186832191"/>
                </c:manualLayout>
              </c15:layout>
              <c15:dlblFieldTable/>
              <c15:showDataLabelsRange val="0"/>
            </c:ext>
          </c:extLst>
        </c:dLbl>
      </c:pivotFmt>
      <c:pivotFmt>
        <c:idx val="67"/>
        <c:spPr>
          <a:solidFill>
            <a:schemeClr val="accent2">
              <a:lumMod val="20000"/>
              <a:lumOff val="80000"/>
            </a:schemeClr>
          </a:solidFill>
          <a:ln w="19050">
            <a:solidFill>
              <a:schemeClr val="lt1"/>
            </a:solidFill>
          </a:ln>
          <a:effectLst/>
        </c:spPr>
      </c:pivotFmt>
    </c:pivotFmts>
    <c:plotArea>
      <c:layout/>
      <c:pieChart>
        <c:varyColors val="1"/>
        <c:ser>
          <c:idx val="0"/>
          <c:order val="0"/>
          <c:tx>
            <c:strRef>
              <c:f>'Paycheck Results'!$B$5</c:f>
              <c:strCache>
                <c:ptCount val="1"/>
                <c:pt idx="0">
                  <c:v>Total</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A479-4778-B189-D2873E53D70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A479-4778-B189-D2873E53D7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79-4778-B189-D2873E53D70B}"/>
              </c:ext>
            </c:extLst>
          </c:dPt>
          <c:dPt>
            <c:idx val="3"/>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7-A479-4778-B189-D2873E53D70B}"/>
              </c:ext>
            </c:extLst>
          </c:dPt>
          <c:dLbls>
            <c:dLbl>
              <c:idx val="2"/>
              <c:layout>
                <c:manualLayout>
                  <c:x val="4.052307671207292E-2"/>
                  <c:y val="-1.203369108635142E-2"/>
                </c:manualLayout>
              </c:layout>
              <c:tx>
                <c:rich>
                  <a:bodyPr/>
                  <a:lstStyle/>
                  <a:p>
                    <a:fld id="{F80D9773-4C02-4B7D-8EA3-486E8764E4BB}" type="CATEGORYNAME">
                      <a:rPr lang="en-US"/>
                      <a:pPr/>
                      <a:t>[CATEGORY NAME]</a:t>
                    </a:fld>
                    <a:r>
                      <a:rPr lang="en-US"/>
                      <a:t> </a:t>
                    </a:r>
                    <a:fld id="{5EAE2DEA-E252-499A-AACD-9AD9AC79D37C}"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1555065561352821"/>
                      <c:h val="0.10076030186832191"/>
                    </c:manualLayout>
                  </c15:layout>
                  <c15:dlblFieldTable/>
                  <c15:showDataLabelsRange val="0"/>
                </c:ext>
                <c:ext xmlns:c16="http://schemas.microsoft.com/office/drawing/2014/chart" uri="{C3380CC4-5D6E-409C-BE32-E72D297353CC}">
                  <c16:uniqueId val="{00000005-A479-4778-B189-D2873E53D70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'Paycheck Results'!$A$6:$A$10</c:f>
              <c:strCache>
                <c:ptCount val="4"/>
                <c:pt idx="0">
                  <c:v>Paycheck Review Pass</c:v>
                </c:pt>
                <c:pt idx="1">
                  <c:v>Paycheck Review Fail</c:v>
                </c:pt>
                <c:pt idx="2">
                  <c:v>Paycheck Review Not Required</c:v>
                </c:pt>
                <c:pt idx="3">
                  <c:v>Not Reviewed</c:v>
                </c:pt>
              </c:strCache>
            </c:strRef>
          </c:cat>
          <c:val>
            <c:numRef>
              <c:f>'Paycheck Results'!$B$6:$B$10</c:f>
              <c:numCache>
                <c:formatCode>General</c:formatCode>
                <c:ptCount val="4"/>
                <c:pt idx="0">
                  <c:v>85</c:v>
                </c:pt>
                <c:pt idx="1">
                  <c:v>49</c:v>
                </c:pt>
                <c:pt idx="2">
                  <c:v>56</c:v>
                </c:pt>
                <c:pt idx="3">
                  <c:v>164</c:v>
                </c:pt>
              </c:numCache>
            </c:numRef>
          </c:val>
          <c:extLst>
            <c:ext xmlns:c16="http://schemas.microsoft.com/office/drawing/2014/chart" uri="{C3380CC4-5D6E-409C-BE32-E72D297353CC}">
              <c16:uniqueId val="{00000008-A479-4778-B189-D2873E53D7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[Test Scenario Tracking Analysis 2.xlsx]Week 1-2!PivotTable4</c:name>
    <c:fmtId val="5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IT2 Testing Summary</a:t>
            </a:r>
          </a:p>
          <a:p>
            <a:pPr>
              <a:defRPr/>
            </a:pPr>
            <a:r>
              <a:rPr lang="en-US" sz="1800" b="1" dirty="0"/>
              <a:t>Week 1-4</a:t>
            </a:r>
          </a:p>
        </c:rich>
      </c:tx>
      <c:layout>
        <c:manualLayout>
          <c:xMode val="edge"/>
          <c:yMode val="edge"/>
          <c:x val="0.42881992738472208"/>
          <c:y val="1.570062140519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sp3d/>
        </c:spPr>
        <c:marker>
          <c:symbol val="none"/>
        </c:marker>
      </c:pivotFmt>
      <c:pivotFmt>
        <c:idx val="1"/>
        <c:spPr>
          <a:solidFill>
            <a:schemeClr val="accent1"/>
          </a:solidFill>
          <a:ln>
            <a:noFill/>
          </a:ln>
          <a:effectLst/>
          <a:sp3d/>
        </c:spPr>
        <c:marker>
          <c:symbol val="none"/>
        </c:marker>
      </c:pivotFmt>
      <c:pivotFmt>
        <c:idx val="2"/>
        <c:spPr>
          <a:solidFill>
            <a:schemeClr val="accent1"/>
          </a:solidFill>
          <a:ln>
            <a:noFill/>
          </a:ln>
          <a:effectLst/>
          <a:sp3d/>
        </c:spPr>
        <c:marker>
          <c:symbol val="none"/>
        </c:marker>
      </c:pivotFmt>
      <c:pivotFmt>
        <c:idx val="3"/>
        <c:spPr>
          <a:solidFill>
            <a:schemeClr val="accent1"/>
          </a:solidFill>
          <a:ln>
            <a:noFill/>
          </a:ln>
          <a:effectLst/>
          <a:sp3d/>
        </c:spPr>
        <c:marker>
          <c:symbol val="none"/>
        </c:marker>
      </c:pivotFmt>
      <c:pivotFmt>
        <c:idx val="4"/>
        <c:spPr>
          <a:solidFill>
            <a:schemeClr val="accent1"/>
          </a:solidFill>
          <a:ln>
            <a:noFill/>
          </a:ln>
          <a:effectLst/>
          <a:sp3d/>
        </c:spPr>
        <c:marker>
          <c:symbol val="none"/>
        </c:marker>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bg2">
              <a:lumMod val="90000"/>
            </a:schemeClr>
          </a:solidFill>
          <a:ln>
            <a:noFill/>
          </a:ln>
          <a:effectLst/>
          <a:sp3d/>
        </c:spPr>
        <c:marker>
          <c:symbol val="none"/>
        </c:marker>
      </c:pivotFmt>
      <c:pivotFmt>
        <c:idx val="11"/>
        <c:spPr>
          <a:solidFill>
            <a:schemeClr val="accent1"/>
          </a:solidFill>
          <a:ln>
            <a:noFill/>
          </a:ln>
          <a:effectLst/>
          <a:sp3d/>
        </c:spPr>
        <c:marker>
          <c:symbol val="none"/>
        </c:marker>
      </c:pivotFmt>
      <c:pivotFmt>
        <c:idx val="12"/>
        <c:spPr>
          <a:solidFill>
            <a:schemeClr val="accent2"/>
          </a:solidFill>
          <a:ln>
            <a:noFill/>
          </a:ln>
          <a:effectLst/>
          <a:sp3d/>
        </c:spPr>
        <c:marker>
          <c:symbol val="none"/>
        </c:marker>
      </c:pivotFmt>
      <c:pivotFmt>
        <c:idx val="13"/>
        <c:spPr>
          <a:solidFill>
            <a:schemeClr val="accent1"/>
          </a:solidFill>
          <a:ln>
            <a:noFill/>
          </a:ln>
          <a:effectLst/>
          <a:sp3d/>
        </c:spPr>
        <c:marker>
          <c:symbol val="none"/>
        </c:marker>
      </c:pivotFmt>
      <c:pivotFmt>
        <c:idx val="14"/>
        <c:spPr>
          <a:solidFill>
            <a:srgbClr val="00B050"/>
          </a:solidFill>
          <a:ln>
            <a:noFill/>
          </a:ln>
          <a:effectLst/>
          <a:sp3d/>
        </c:spPr>
        <c:marker>
          <c:symbol val="none"/>
        </c:marker>
      </c:pivotFmt>
      <c:pivotFmt>
        <c:idx val="15"/>
        <c:spPr>
          <a:solidFill>
            <a:schemeClr val="accent1"/>
          </a:solidFill>
          <a:ln>
            <a:noFill/>
          </a:ln>
          <a:effectLst/>
          <a:sp3d/>
        </c:spPr>
        <c:marker>
          <c:symbol val="none"/>
        </c:marker>
      </c:pivotFmt>
      <c:pivotFmt>
        <c:idx val="16"/>
        <c:spPr>
          <a:solidFill>
            <a:srgbClr val="F2E4C3"/>
          </a:solidFill>
          <a:ln>
            <a:noFill/>
          </a:ln>
          <a:effectLst/>
          <a:sp3d/>
        </c:spPr>
        <c:marker>
          <c:symbol val="none"/>
        </c:marker>
      </c:pivotFmt>
      <c:pivotFmt>
        <c:idx val="17"/>
        <c:spPr>
          <a:solidFill>
            <a:schemeClr val="accent2"/>
          </a:solidFill>
          <a:ln>
            <a:noFill/>
          </a:ln>
          <a:effectLst/>
          <a:sp3d/>
        </c:spPr>
        <c:marker>
          <c:symbol val="none"/>
        </c:marker>
      </c:pivotFmt>
      <c:pivotFmt>
        <c:idx val="18"/>
        <c:spPr>
          <a:solidFill>
            <a:srgbClr val="CD5805"/>
          </a:solidFill>
          <a:ln>
            <a:noFill/>
          </a:ln>
          <a:effectLst/>
          <a:sp3d/>
        </c:spPr>
        <c:marker>
          <c:symbol val="none"/>
        </c:marker>
      </c:pivotFmt>
      <c:pivotFmt>
        <c:idx val="19"/>
        <c:spPr>
          <a:solidFill>
            <a:srgbClr val="AFC36F"/>
          </a:solidFill>
          <a:ln>
            <a:noFill/>
          </a:ln>
          <a:effectLst/>
          <a:sp3d/>
        </c:spPr>
        <c:marker>
          <c:symbol val="none"/>
        </c:marker>
      </c:pivotFmt>
      <c:pivotFmt>
        <c:idx val="20"/>
        <c:spPr>
          <a:solidFill>
            <a:srgbClr val="6F8135"/>
          </a:solidFill>
          <a:ln>
            <a:noFill/>
          </a:ln>
          <a:effectLst/>
          <a:sp3d/>
        </c:spPr>
        <c:marker>
          <c:symbol val="none"/>
        </c:marker>
      </c:pivotFmt>
      <c:pivotFmt>
        <c:idx val="21"/>
        <c:spPr>
          <a:solidFill>
            <a:srgbClr val="F2E4C3"/>
          </a:solidFill>
          <a:ln>
            <a:noFill/>
          </a:ln>
          <a:effectLst/>
          <a:sp3d/>
        </c:spPr>
        <c:marker>
          <c:symbol val="none"/>
        </c:marker>
      </c:pivotFmt>
      <c:pivotFmt>
        <c:idx val="22"/>
        <c:spPr>
          <a:solidFill>
            <a:schemeClr val="accent1"/>
          </a:solidFill>
          <a:ln>
            <a:noFill/>
          </a:ln>
          <a:effectLst/>
          <a:sp3d/>
        </c:spPr>
        <c:marker>
          <c:symbol val="none"/>
        </c:marker>
      </c:pivotFmt>
      <c:pivotFmt>
        <c:idx val="23"/>
        <c:spPr>
          <a:solidFill>
            <a:srgbClr val="CD5805"/>
          </a:solidFill>
          <a:ln>
            <a:noFill/>
          </a:ln>
          <a:effectLst/>
          <a:sp3d/>
        </c:spPr>
        <c:marker>
          <c:symbol val="none"/>
        </c:marker>
      </c:pivotFmt>
      <c:pivotFmt>
        <c:idx val="24"/>
        <c:spPr>
          <a:solidFill>
            <a:srgbClr val="AFC36F"/>
          </a:solidFill>
          <a:ln>
            <a:noFill/>
          </a:ln>
          <a:effectLst/>
          <a:sp3d/>
        </c:spPr>
        <c:marker>
          <c:symbol val="none"/>
        </c:marker>
      </c:pivotFmt>
      <c:pivotFmt>
        <c:idx val="25"/>
        <c:spPr>
          <a:solidFill>
            <a:srgbClr val="6F8135"/>
          </a:solidFill>
          <a:ln>
            <a:noFill/>
          </a:ln>
          <a:effectLst/>
          <a:sp3d/>
        </c:spPr>
        <c:marker>
          <c:symbol val="none"/>
        </c:marker>
      </c:pivotFmt>
      <c:pivotFmt>
        <c:idx val="26"/>
        <c:spPr>
          <a:solidFill>
            <a:srgbClr val="F2E4C3"/>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CD580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AFC36F"/>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rgbClr val="6F813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rgbClr val="F2E4C3"/>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CD580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AFC36F"/>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6F813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rgbClr val="0054B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00B0F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a:sp3d/>
        </c:spPr>
        <c:marker>
          <c:symbol val="none"/>
        </c:marker>
      </c:pivotFmt>
      <c:pivotFmt>
        <c:idx val="40"/>
        <c:spPr>
          <a:solidFill>
            <a:schemeClr val="accent1"/>
          </a:solidFill>
          <a:ln>
            <a:noFill/>
          </a:ln>
          <a:effectLst/>
          <a:sp3d/>
        </c:spPr>
        <c:marker>
          <c:symbol val="none"/>
        </c:marker>
      </c:pivotFmt>
      <c:pivotFmt>
        <c:idx val="41"/>
        <c:spPr>
          <a:solidFill>
            <a:srgbClr val="F2E4C3"/>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rgbClr val="CD580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AFC36F"/>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rgbClr val="6F813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rgbClr val="0054B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rgbClr val="F2E4C3"/>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rgbClr val="CD580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rgbClr val="AFC36F"/>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rgbClr val="6F8135"/>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rgbClr val="0054B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'Week 1-2'!$F$23:$F$24</c:f>
              <c:strCache>
                <c:ptCount val="1"/>
                <c:pt idx="0">
                  <c:v>Not Started</c:v>
                </c:pt>
              </c:strCache>
            </c:strRef>
          </c:tx>
          <c:spPr>
            <a:solidFill>
              <a:srgbClr val="F2E4C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'Week 1-2'!$E$25:$E$54</c:f>
              <c:multiLvlStrCache>
                <c:ptCount val="27"/>
                <c:lvl>
                  <c:pt idx="0">
                    <c:v>IF_35</c:v>
                  </c:pt>
                  <c:pt idx="1">
                    <c:v>IF_34</c:v>
                  </c:pt>
                  <c:pt idx="2">
                    <c:v>IF_33</c:v>
                  </c:pt>
                  <c:pt idx="3">
                    <c:v>IF_32</c:v>
                  </c:pt>
                  <c:pt idx="4">
                    <c:v>IF_29</c:v>
                  </c:pt>
                  <c:pt idx="5">
                    <c:v>IF_27</c:v>
                  </c:pt>
                  <c:pt idx="6">
                    <c:v>IF_26</c:v>
                  </c:pt>
                  <c:pt idx="7">
                    <c:v>IF_24</c:v>
                  </c:pt>
                  <c:pt idx="8">
                    <c:v>IF_23</c:v>
                  </c:pt>
                  <c:pt idx="9">
                    <c:v>IF_21</c:v>
                  </c:pt>
                  <c:pt idx="10">
                    <c:v>IF_20</c:v>
                  </c:pt>
                  <c:pt idx="11">
                    <c:v>IF_19</c:v>
                  </c:pt>
                  <c:pt idx="12">
                    <c:v>IF_12</c:v>
                  </c:pt>
                  <c:pt idx="13">
                    <c:v>IF_04</c:v>
                  </c:pt>
                  <c:pt idx="14">
                    <c:v>IF_01</c:v>
                  </c:pt>
                  <c:pt idx="15">
                    <c:v>IF_31</c:v>
                  </c:pt>
                  <c:pt idx="16">
                    <c:v>IF_30a</c:v>
                  </c:pt>
                  <c:pt idx="17">
                    <c:v>IF_30</c:v>
                  </c:pt>
                  <c:pt idx="18">
                    <c:v>IF_12</c:v>
                  </c:pt>
                  <c:pt idx="19">
                    <c:v>IF_11</c:v>
                  </c:pt>
                  <c:pt idx="20">
                    <c:v>IF_10</c:v>
                  </c:pt>
                  <c:pt idx="21">
                    <c:v>IF_09</c:v>
                  </c:pt>
                  <c:pt idx="22">
                    <c:v>IF_07</c:v>
                  </c:pt>
                  <c:pt idx="23">
                    <c:v>IF_05</c:v>
                  </c:pt>
                  <c:pt idx="24">
                    <c:v>IF_04</c:v>
                  </c:pt>
                  <c:pt idx="25">
                    <c:v>IF_02</c:v>
                  </c:pt>
                  <c:pt idx="26">
                    <c:v>IF_01</c:v>
                  </c:pt>
                </c:lvl>
                <c:lvl>
                  <c:pt idx="0">
                    <c:v>WK3-4</c:v>
                  </c:pt>
                  <c:pt idx="15">
                    <c:v>WK1-2</c:v>
                  </c:pt>
                </c:lvl>
              </c:multiLvlStrCache>
            </c:multiLvlStrRef>
          </c:cat>
          <c:val>
            <c:numRef>
              <c:f>'Week 1-2'!$F$25:$F$54</c:f>
              <c:numCache>
                <c:formatCode>General</c:formatCode>
                <c:ptCount val="27"/>
                <c:pt idx="0">
                  <c:v>2</c:v>
                </c:pt>
                <c:pt idx="1">
                  <c:v>3</c:v>
                </c:pt>
                <c:pt idx="3">
                  <c:v>11</c:v>
                </c:pt>
                <c:pt idx="4">
                  <c:v>2</c:v>
                </c:pt>
                <c:pt idx="7">
                  <c:v>2</c:v>
                </c:pt>
                <c:pt idx="8">
                  <c:v>2</c:v>
                </c:pt>
                <c:pt idx="9">
                  <c:v>1</c:v>
                </c:pt>
                <c:pt idx="10">
                  <c:v>4</c:v>
                </c:pt>
                <c:pt idx="17">
                  <c:v>6</c:v>
                </c:pt>
                <c:pt idx="23">
                  <c:v>2</c:v>
                </c:pt>
                <c:pt idx="26">
                  <c:v>1</c:v>
                </c:pt>
              </c:numCache>
            </c:numRef>
          </c:val>
          <c:extLst>
            <c:ext xmlns:c16="http://schemas.microsoft.com/office/drawing/2014/chart" uri="{C3380CC4-5D6E-409C-BE32-E72D297353CC}">
              <c16:uniqueId val="{00000000-AF24-48BD-9B8D-B2CB6E425EDB}"/>
            </c:ext>
          </c:extLst>
        </c:ser>
        <c:ser>
          <c:idx val="1"/>
          <c:order val="1"/>
          <c:tx>
            <c:strRef>
              <c:f>'Week 1-2'!$G$23:$G$24</c:f>
              <c:strCache>
                <c:ptCount val="1"/>
                <c:pt idx="0">
                  <c:v>Data Entry In Progress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'Week 1-2'!$E$25:$E$54</c:f>
              <c:multiLvlStrCache>
                <c:ptCount val="27"/>
                <c:lvl>
                  <c:pt idx="0">
                    <c:v>IF_35</c:v>
                  </c:pt>
                  <c:pt idx="1">
                    <c:v>IF_34</c:v>
                  </c:pt>
                  <c:pt idx="2">
                    <c:v>IF_33</c:v>
                  </c:pt>
                  <c:pt idx="3">
                    <c:v>IF_32</c:v>
                  </c:pt>
                  <c:pt idx="4">
                    <c:v>IF_29</c:v>
                  </c:pt>
                  <c:pt idx="5">
                    <c:v>IF_27</c:v>
                  </c:pt>
                  <c:pt idx="6">
                    <c:v>IF_26</c:v>
                  </c:pt>
                  <c:pt idx="7">
                    <c:v>IF_24</c:v>
                  </c:pt>
                  <c:pt idx="8">
                    <c:v>IF_23</c:v>
                  </c:pt>
                  <c:pt idx="9">
                    <c:v>IF_21</c:v>
                  </c:pt>
                  <c:pt idx="10">
                    <c:v>IF_20</c:v>
                  </c:pt>
                  <c:pt idx="11">
                    <c:v>IF_19</c:v>
                  </c:pt>
                  <c:pt idx="12">
                    <c:v>IF_12</c:v>
                  </c:pt>
                  <c:pt idx="13">
                    <c:v>IF_04</c:v>
                  </c:pt>
                  <c:pt idx="14">
                    <c:v>IF_01</c:v>
                  </c:pt>
                  <c:pt idx="15">
                    <c:v>IF_31</c:v>
                  </c:pt>
                  <c:pt idx="16">
                    <c:v>IF_30a</c:v>
                  </c:pt>
                  <c:pt idx="17">
                    <c:v>IF_30</c:v>
                  </c:pt>
                  <c:pt idx="18">
                    <c:v>IF_12</c:v>
                  </c:pt>
                  <c:pt idx="19">
                    <c:v>IF_11</c:v>
                  </c:pt>
                  <c:pt idx="20">
                    <c:v>IF_10</c:v>
                  </c:pt>
                  <c:pt idx="21">
                    <c:v>IF_09</c:v>
                  </c:pt>
                  <c:pt idx="22">
                    <c:v>IF_07</c:v>
                  </c:pt>
                  <c:pt idx="23">
                    <c:v>IF_05</c:v>
                  </c:pt>
                  <c:pt idx="24">
                    <c:v>IF_04</c:v>
                  </c:pt>
                  <c:pt idx="25">
                    <c:v>IF_02</c:v>
                  </c:pt>
                  <c:pt idx="26">
                    <c:v>IF_01</c:v>
                  </c:pt>
                </c:lvl>
                <c:lvl>
                  <c:pt idx="0">
                    <c:v>WK3-4</c:v>
                  </c:pt>
                  <c:pt idx="15">
                    <c:v>WK1-2</c:v>
                  </c:pt>
                </c:lvl>
              </c:multiLvlStrCache>
            </c:multiLvlStrRef>
          </c:cat>
          <c:val>
            <c:numRef>
              <c:f>'Week 1-2'!$G$25:$G$54</c:f>
              <c:numCache>
                <c:formatCode>General</c:formatCode>
                <c:ptCount val="27"/>
                <c:pt idx="0">
                  <c:v>1</c:v>
                </c:pt>
                <c:pt idx="1">
                  <c:v>2</c:v>
                </c:pt>
                <c:pt idx="2">
                  <c:v>1</c:v>
                </c:pt>
                <c:pt idx="6">
                  <c:v>1</c:v>
                </c:pt>
                <c:pt idx="7">
                  <c:v>2</c:v>
                </c:pt>
                <c:pt idx="9">
                  <c:v>3</c:v>
                </c:pt>
                <c:pt idx="11">
                  <c:v>2</c:v>
                </c:pt>
                <c:pt idx="12">
                  <c:v>1</c:v>
                </c:pt>
                <c:pt idx="13">
                  <c:v>1</c:v>
                </c:pt>
                <c:pt idx="17">
                  <c:v>1</c:v>
                </c:pt>
                <c:pt idx="20">
                  <c:v>2</c:v>
                </c:pt>
                <c:pt idx="22">
                  <c:v>3</c:v>
                </c:pt>
                <c:pt idx="23">
                  <c:v>2</c:v>
                </c:pt>
                <c:pt idx="25">
                  <c:v>2</c:v>
                </c:pt>
                <c:pt idx="26">
                  <c:v>6</c:v>
                </c:pt>
              </c:numCache>
            </c:numRef>
          </c:val>
          <c:extLst>
            <c:ext xmlns:c16="http://schemas.microsoft.com/office/drawing/2014/chart" uri="{C3380CC4-5D6E-409C-BE32-E72D297353CC}">
              <c16:uniqueId val="{00000001-AF24-48BD-9B8D-B2CB6E425EDB}"/>
            </c:ext>
          </c:extLst>
        </c:ser>
        <c:ser>
          <c:idx val="2"/>
          <c:order val="2"/>
          <c:tx>
            <c:strRef>
              <c:f>'Week 1-2'!$H$23:$H$24</c:f>
              <c:strCache>
                <c:ptCount val="1"/>
                <c:pt idx="0">
                  <c:v>Data Entry Complete</c:v>
                </c:pt>
              </c:strCache>
            </c:strRef>
          </c:tx>
          <c:spPr>
            <a:solidFill>
              <a:srgbClr val="CD580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'Week 1-2'!$E$25:$E$54</c:f>
              <c:multiLvlStrCache>
                <c:ptCount val="27"/>
                <c:lvl>
                  <c:pt idx="0">
                    <c:v>IF_35</c:v>
                  </c:pt>
                  <c:pt idx="1">
                    <c:v>IF_34</c:v>
                  </c:pt>
                  <c:pt idx="2">
                    <c:v>IF_33</c:v>
                  </c:pt>
                  <c:pt idx="3">
                    <c:v>IF_32</c:v>
                  </c:pt>
                  <c:pt idx="4">
                    <c:v>IF_29</c:v>
                  </c:pt>
                  <c:pt idx="5">
                    <c:v>IF_27</c:v>
                  </c:pt>
                  <c:pt idx="6">
                    <c:v>IF_26</c:v>
                  </c:pt>
                  <c:pt idx="7">
                    <c:v>IF_24</c:v>
                  </c:pt>
                  <c:pt idx="8">
                    <c:v>IF_23</c:v>
                  </c:pt>
                  <c:pt idx="9">
                    <c:v>IF_21</c:v>
                  </c:pt>
                  <c:pt idx="10">
                    <c:v>IF_20</c:v>
                  </c:pt>
                  <c:pt idx="11">
                    <c:v>IF_19</c:v>
                  </c:pt>
                  <c:pt idx="12">
                    <c:v>IF_12</c:v>
                  </c:pt>
                  <c:pt idx="13">
                    <c:v>IF_04</c:v>
                  </c:pt>
                  <c:pt idx="14">
                    <c:v>IF_01</c:v>
                  </c:pt>
                  <c:pt idx="15">
                    <c:v>IF_31</c:v>
                  </c:pt>
                  <c:pt idx="16">
                    <c:v>IF_30a</c:v>
                  </c:pt>
                  <c:pt idx="17">
                    <c:v>IF_30</c:v>
                  </c:pt>
                  <c:pt idx="18">
                    <c:v>IF_12</c:v>
                  </c:pt>
                  <c:pt idx="19">
                    <c:v>IF_11</c:v>
                  </c:pt>
                  <c:pt idx="20">
                    <c:v>IF_10</c:v>
                  </c:pt>
                  <c:pt idx="21">
                    <c:v>IF_09</c:v>
                  </c:pt>
                  <c:pt idx="22">
                    <c:v>IF_07</c:v>
                  </c:pt>
                  <c:pt idx="23">
                    <c:v>IF_05</c:v>
                  </c:pt>
                  <c:pt idx="24">
                    <c:v>IF_04</c:v>
                  </c:pt>
                  <c:pt idx="25">
                    <c:v>IF_02</c:v>
                  </c:pt>
                  <c:pt idx="26">
                    <c:v>IF_01</c:v>
                  </c:pt>
                </c:lvl>
                <c:lvl>
                  <c:pt idx="0">
                    <c:v>WK3-4</c:v>
                  </c:pt>
                  <c:pt idx="15">
                    <c:v>WK1-2</c:v>
                  </c:pt>
                </c:lvl>
              </c:multiLvlStrCache>
            </c:multiLvlStrRef>
          </c:cat>
          <c:val>
            <c:numRef>
              <c:f>'Week 1-2'!$H$25:$H$54</c:f>
              <c:numCache>
                <c:formatCode>General</c:formatCode>
                <c:ptCount val="27"/>
                <c:pt idx="0">
                  <c:v>3</c:v>
                </c:pt>
                <c:pt idx="1">
                  <c:v>2</c:v>
                </c:pt>
                <c:pt idx="2">
                  <c:v>2</c:v>
                </c:pt>
                <c:pt idx="3">
                  <c:v>13</c:v>
                </c:pt>
                <c:pt idx="4">
                  <c:v>1</c:v>
                </c:pt>
                <c:pt idx="5">
                  <c:v>8</c:v>
                </c:pt>
                <c:pt idx="6">
                  <c:v>4</c:v>
                </c:pt>
                <c:pt idx="7">
                  <c:v>9</c:v>
                </c:pt>
                <c:pt idx="8">
                  <c:v>2</c:v>
                </c:pt>
                <c:pt idx="9">
                  <c:v>4</c:v>
                </c:pt>
                <c:pt idx="10">
                  <c:v>10</c:v>
                </c:pt>
                <c:pt idx="11">
                  <c:v>5</c:v>
                </c:pt>
                <c:pt idx="12">
                  <c:v>3</c:v>
                </c:pt>
                <c:pt idx="14">
                  <c:v>1</c:v>
                </c:pt>
                <c:pt idx="15">
                  <c:v>4</c:v>
                </c:pt>
                <c:pt idx="16">
                  <c:v>1</c:v>
                </c:pt>
                <c:pt idx="17">
                  <c:v>5</c:v>
                </c:pt>
                <c:pt idx="20">
                  <c:v>2</c:v>
                </c:pt>
                <c:pt idx="21">
                  <c:v>1</c:v>
                </c:pt>
                <c:pt idx="23">
                  <c:v>1</c:v>
                </c:pt>
                <c:pt idx="24">
                  <c:v>11</c:v>
                </c:pt>
                <c:pt idx="25">
                  <c:v>4</c:v>
                </c:pt>
                <c:pt idx="26">
                  <c:v>10</c:v>
                </c:pt>
              </c:numCache>
            </c:numRef>
          </c:val>
          <c:extLst>
            <c:ext xmlns:c16="http://schemas.microsoft.com/office/drawing/2014/chart" uri="{C3380CC4-5D6E-409C-BE32-E72D297353CC}">
              <c16:uniqueId val="{00000002-AF24-48BD-9B8D-B2CB6E425EDB}"/>
            </c:ext>
          </c:extLst>
        </c:ser>
        <c:ser>
          <c:idx val="3"/>
          <c:order val="3"/>
          <c:tx>
            <c:strRef>
              <c:f>'Week 1-2'!$I$23:$I$24</c:f>
              <c:strCache>
                <c:ptCount val="1"/>
                <c:pt idx="0">
                  <c:v>Data Validated - PY (Payroll Ready)</c:v>
                </c:pt>
              </c:strCache>
            </c:strRef>
          </c:tx>
          <c:spPr>
            <a:solidFill>
              <a:srgbClr val="AFC36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'Week 1-2'!$E$25:$E$54</c:f>
              <c:multiLvlStrCache>
                <c:ptCount val="27"/>
                <c:lvl>
                  <c:pt idx="0">
                    <c:v>IF_35</c:v>
                  </c:pt>
                  <c:pt idx="1">
                    <c:v>IF_34</c:v>
                  </c:pt>
                  <c:pt idx="2">
                    <c:v>IF_33</c:v>
                  </c:pt>
                  <c:pt idx="3">
                    <c:v>IF_32</c:v>
                  </c:pt>
                  <c:pt idx="4">
                    <c:v>IF_29</c:v>
                  </c:pt>
                  <c:pt idx="5">
                    <c:v>IF_27</c:v>
                  </c:pt>
                  <c:pt idx="6">
                    <c:v>IF_26</c:v>
                  </c:pt>
                  <c:pt idx="7">
                    <c:v>IF_24</c:v>
                  </c:pt>
                  <c:pt idx="8">
                    <c:v>IF_23</c:v>
                  </c:pt>
                  <c:pt idx="9">
                    <c:v>IF_21</c:v>
                  </c:pt>
                  <c:pt idx="10">
                    <c:v>IF_20</c:v>
                  </c:pt>
                  <c:pt idx="11">
                    <c:v>IF_19</c:v>
                  </c:pt>
                  <c:pt idx="12">
                    <c:v>IF_12</c:v>
                  </c:pt>
                  <c:pt idx="13">
                    <c:v>IF_04</c:v>
                  </c:pt>
                  <c:pt idx="14">
                    <c:v>IF_01</c:v>
                  </c:pt>
                  <c:pt idx="15">
                    <c:v>IF_31</c:v>
                  </c:pt>
                  <c:pt idx="16">
                    <c:v>IF_30a</c:v>
                  </c:pt>
                  <c:pt idx="17">
                    <c:v>IF_30</c:v>
                  </c:pt>
                  <c:pt idx="18">
                    <c:v>IF_12</c:v>
                  </c:pt>
                  <c:pt idx="19">
                    <c:v>IF_11</c:v>
                  </c:pt>
                  <c:pt idx="20">
                    <c:v>IF_10</c:v>
                  </c:pt>
                  <c:pt idx="21">
                    <c:v>IF_09</c:v>
                  </c:pt>
                  <c:pt idx="22">
                    <c:v>IF_07</c:v>
                  </c:pt>
                  <c:pt idx="23">
                    <c:v>IF_05</c:v>
                  </c:pt>
                  <c:pt idx="24">
                    <c:v>IF_04</c:v>
                  </c:pt>
                  <c:pt idx="25">
                    <c:v>IF_02</c:v>
                  </c:pt>
                  <c:pt idx="26">
                    <c:v>IF_01</c:v>
                  </c:pt>
                </c:lvl>
                <c:lvl>
                  <c:pt idx="0">
                    <c:v>WK3-4</c:v>
                  </c:pt>
                  <c:pt idx="15">
                    <c:v>WK1-2</c:v>
                  </c:pt>
                </c:lvl>
              </c:multiLvlStrCache>
            </c:multiLvlStrRef>
          </c:cat>
          <c:val>
            <c:numRef>
              <c:f>'Week 1-2'!$I$25:$I$54</c:f>
              <c:numCache>
                <c:formatCode>General</c:formatCode>
                <c:ptCount val="27"/>
                <c:pt idx="2">
                  <c:v>1</c:v>
                </c:pt>
                <c:pt idx="3">
                  <c:v>7</c:v>
                </c:pt>
                <c:pt idx="7">
                  <c:v>1</c:v>
                </c:pt>
                <c:pt idx="9">
                  <c:v>2</c:v>
                </c:pt>
                <c:pt idx="10">
                  <c:v>2</c:v>
                </c:pt>
                <c:pt idx="11">
                  <c:v>2</c:v>
                </c:pt>
                <c:pt idx="15">
                  <c:v>1</c:v>
                </c:pt>
                <c:pt idx="17">
                  <c:v>5</c:v>
                </c:pt>
                <c:pt idx="18">
                  <c:v>1</c:v>
                </c:pt>
                <c:pt idx="19">
                  <c:v>4</c:v>
                </c:pt>
                <c:pt idx="20">
                  <c:v>2</c:v>
                </c:pt>
                <c:pt idx="21">
                  <c:v>1</c:v>
                </c:pt>
                <c:pt idx="22">
                  <c:v>2</c:v>
                </c:pt>
                <c:pt idx="23">
                  <c:v>3</c:v>
                </c:pt>
                <c:pt idx="24">
                  <c:v>11</c:v>
                </c:pt>
                <c:pt idx="25">
                  <c:v>8</c:v>
                </c:pt>
                <c:pt idx="26">
                  <c:v>16</c:v>
                </c:pt>
              </c:numCache>
            </c:numRef>
          </c:val>
          <c:extLst>
            <c:ext xmlns:c16="http://schemas.microsoft.com/office/drawing/2014/chart" uri="{C3380CC4-5D6E-409C-BE32-E72D297353CC}">
              <c16:uniqueId val="{00000003-AF24-48BD-9B8D-B2CB6E425EDB}"/>
            </c:ext>
          </c:extLst>
        </c:ser>
        <c:ser>
          <c:idx val="4"/>
          <c:order val="4"/>
          <c:tx>
            <c:strRef>
              <c:f>'Week 1-2'!$J$23:$J$24</c:f>
              <c:strCache>
                <c:ptCount val="1"/>
                <c:pt idx="0">
                  <c:v>Submitted in Payroll File</c:v>
                </c:pt>
              </c:strCache>
            </c:strRef>
          </c:tx>
          <c:spPr>
            <a:solidFill>
              <a:srgbClr val="6F813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'Week 1-2'!$E$25:$E$54</c:f>
              <c:multiLvlStrCache>
                <c:ptCount val="27"/>
                <c:lvl>
                  <c:pt idx="0">
                    <c:v>IF_35</c:v>
                  </c:pt>
                  <c:pt idx="1">
                    <c:v>IF_34</c:v>
                  </c:pt>
                  <c:pt idx="2">
                    <c:v>IF_33</c:v>
                  </c:pt>
                  <c:pt idx="3">
                    <c:v>IF_32</c:v>
                  </c:pt>
                  <c:pt idx="4">
                    <c:v>IF_29</c:v>
                  </c:pt>
                  <c:pt idx="5">
                    <c:v>IF_27</c:v>
                  </c:pt>
                  <c:pt idx="6">
                    <c:v>IF_26</c:v>
                  </c:pt>
                  <c:pt idx="7">
                    <c:v>IF_24</c:v>
                  </c:pt>
                  <c:pt idx="8">
                    <c:v>IF_23</c:v>
                  </c:pt>
                  <c:pt idx="9">
                    <c:v>IF_21</c:v>
                  </c:pt>
                  <c:pt idx="10">
                    <c:v>IF_20</c:v>
                  </c:pt>
                  <c:pt idx="11">
                    <c:v>IF_19</c:v>
                  </c:pt>
                  <c:pt idx="12">
                    <c:v>IF_12</c:v>
                  </c:pt>
                  <c:pt idx="13">
                    <c:v>IF_04</c:v>
                  </c:pt>
                  <c:pt idx="14">
                    <c:v>IF_01</c:v>
                  </c:pt>
                  <c:pt idx="15">
                    <c:v>IF_31</c:v>
                  </c:pt>
                  <c:pt idx="16">
                    <c:v>IF_30a</c:v>
                  </c:pt>
                  <c:pt idx="17">
                    <c:v>IF_30</c:v>
                  </c:pt>
                  <c:pt idx="18">
                    <c:v>IF_12</c:v>
                  </c:pt>
                  <c:pt idx="19">
                    <c:v>IF_11</c:v>
                  </c:pt>
                  <c:pt idx="20">
                    <c:v>IF_10</c:v>
                  </c:pt>
                  <c:pt idx="21">
                    <c:v>IF_09</c:v>
                  </c:pt>
                  <c:pt idx="22">
                    <c:v>IF_07</c:v>
                  </c:pt>
                  <c:pt idx="23">
                    <c:v>IF_05</c:v>
                  </c:pt>
                  <c:pt idx="24">
                    <c:v>IF_04</c:v>
                  </c:pt>
                  <c:pt idx="25">
                    <c:v>IF_02</c:v>
                  </c:pt>
                  <c:pt idx="26">
                    <c:v>IF_01</c:v>
                  </c:pt>
                </c:lvl>
                <c:lvl>
                  <c:pt idx="0">
                    <c:v>WK3-4</c:v>
                  </c:pt>
                  <c:pt idx="15">
                    <c:v>WK1-2</c:v>
                  </c:pt>
                </c:lvl>
              </c:multiLvlStrCache>
            </c:multiLvlStrRef>
          </c:cat>
          <c:val>
            <c:numRef>
              <c:f>'Week 1-2'!$J$25:$J$54</c:f>
              <c:numCache>
                <c:formatCode>General</c:formatCode>
                <c:ptCount val="27"/>
                <c:pt idx="24">
                  <c:v>1</c:v>
                </c:pt>
                <c:pt idx="25">
                  <c:v>1</c:v>
                </c:pt>
                <c:pt idx="26">
                  <c:v>1</c:v>
                </c:pt>
              </c:numCache>
            </c:numRef>
          </c:val>
          <c:extLst>
            <c:ext xmlns:c16="http://schemas.microsoft.com/office/drawing/2014/chart" uri="{C3380CC4-5D6E-409C-BE32-E72D297353CC}">
              <c16:uniqueId val="{00000004-AF24-48BD-9B8D-B2CB6E425EDB}"/>
            </c:ext>
          </c:extLst>
        </c:ser>
        <c:ser>
          <c:idx val="5"/>
          <c:order val="5"/>
          <c:tx>
            <c:strRef>
              <c:f>'Week 1-2'!$K$23:$K$24</c:f>
              <c:strCache>
                <c:ptCount val="1"/>
                <c:pt idx="0">
                  <c:v>PREPSHUP 2 Reviewed</c:v>
                </c:pt>
              </c:strCache>
            </c:strRef>
          </c:tx>
          <c:spPr>
            <a:solidFill>
              <a:srgbClr val="0054B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'Week 1-2'!$E$25:$E$54</c:f>
              <c:multiLvlStrCache>
                <c:ptCount val="27"/>
                <c:lvl>
                  <c:pt idx="0">
                    <c:v>IF_35</c:v>
                  </c:pt>
                  <c:pt idx="1">
                    <c:v>IF_34</c:v>
                  </c:pt>
                  <c:pt idx="2">
                    <c:v>IF_33</c:v>
                  </c:pt>
                  <c:pt idx="3">
                    <c:v>IF_32</c:v>
                  </c:pt>
                  <c:pt idx="4">
                    <c:v>IF_29</c:v>
                  </c:pt>
                  <c:pt idx="5">
                    <c:v>IF_27</c:v>
                  </c:pt>
                  <c:pt idx="6">
                    <c:v>IF_26</c:v>
                  </c:pt>
                  <c:pt idx="7">
                    <c:v>IF_24</c:v>
                  </c:pt>
                  <c:pt idx="8">
                    <c:v>IF_23</c:v>
                  </c:pt>
                  <c:pt idx="9">
                    <c:v>IF_21</c:v>
                  </c:pt>
                  <c:pt idx="10">
                    <c:v>IF_20</c:v>
                  </c:pt>
                  <c:pt idx="11">
                    <c:v>IF_19</c:v>
                  </c:pt>
                  <c:pt idx="12">
                    <c:v>IF_12</c:v>
                  </c:pt>
                  <c:pt idx="13">
                    <c:v>IF_04</c:v>
                  </c:pt>
                  <c:pt idx="14">
                    <c:v>IF_01</c:v>
                  </c:pt>
                  <c:pt idx="15">
                    <c:v>IF_31</c:v>
                  </c:pt>
                  <c:pt idx="16">
                    <c:v>IF_30a</c:v>
                  </c:pt>
                  <c:pt idx="17">
                    <c:v>IF_30</c:v>
                  </c:pt>
                  <c:pt idx="18">
                    <c:v>IF_12</c:v>
                  </c:pt>
                  <c:pt idx="19">
                    <c:v>IF_11</c:v>
                  </c:pt>
                  <c:pt idx="20">
                    <c:v>IF_10</c:v>
                  </c:pt>
                  <c:pt idx="21">
                    <c:v>IF_09</c:v>
                  </c:pt>
                  <c:pt idx="22">
                    <c:v>IF_07</c:v>
                  </c:pt>
                  <c:pt idx="23">
                    <c:v>IF_05</c:v>
                  </c:pt>
                  <c:pt idx="24">
                    <c:v>IF_04</c:v>
                  </c:pt>
                  <c:pt idx="25">
                    <c:v>IF_02</c:v>
                  </c:pt>
                  <c:pt idx="26">
                    <c:v>IF_01</c:v>
                  </c:pt>
                </c:lvl>
                <c:lvl>
                  <c:pt idx="0">
                    <c:v>WK3-4</c:v>
                  </c:pt>
                  <c:pt idx="15">
                    <c:v>WK1-2</c:v>
                  </c:pt>
                </c:lvl>
              </c:multiLvlStrCache>
            </c:multiLvlStrRef>
          </c:cat>
          <c:val>
            <c:numRef>
              <c:f>'Week 1-2'!$K$25:$K$54</c:f>
              <c:numCache>
                <c:formatCode>General</c:formatCode>
                <c:ptCount val="27"/>
                <c:pt idx="24">
                  <c:v>3</c:v>
                </c:pt>
                <c:pt idx="25">
                  <c:v>1</c:v>
                </c:pt>
                <c:pt idx="26">
                  <c:v>2</c:v>
                </c:pt>
              </c:numCache>
            </c:numRef>
          </c:val>
          <c:extLst>
            <c:ext xmlns:c16="http://schemas.microsoft.com/office/drawing/2014/chart" uri="{C3380CC4-5D6E-409C-BE32-E72D297353CC}">
              <c16:uniqueId val="{00000005-AF24-48BD-9B8D-B2CB6E425EDB}"/>
            </c:ext>
          </c:extLst>
        </c:ser>
        <c:dLbls>
          <c:showLegendKey val="0"/>
          <c:showVal val="1"/>
          <c:showCatName val="0"/>
          <c:showSerName val="0"/>
          <c:showPercent val="0"/>
          <c:showBubbleSize val="0"/>
        </c:dLbls>
        <c:gapWidth val="75"/>
        <c:gapDepth val="75"/>
        <c:shape val="box"/>
        <c:axId val="2000282943"/>
        <c:axId val="2000277119"/>
        <c:axId val="0"/>
      </c:bar3DChart>
      <c:catAx>
        <c:axId val="200028294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00277119"/>
        <c:crosses val="autoZero"/>
        <c:auto val="1"/>
        <c:lblAlgn val="ctr"/>
        <c:lblOffset val="100"/>
        <c:noMultiLvlLbl val="0"/>
      </c:catAx>
      <c:valAx>
        <c:axId val="2000277119"/>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t>Planned Scenarios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0282943"/>
        <c:crosses val="autoZero"/>
        <c:crossBetween val="between"/>
      </c:valAx>
      <c:spPr>
        <a:noFill/>
        <a:ln>
          <a:noFill/>
        </a:ln>
        <a:effectLst/>
      </c:spPr>
    </c:plotArea>
    <c:legend>
      <c:legendPos val="r"/>
      <c:layout>
        <c:manualLayout>
          <c:xMode val="edge"/>
          <c:yMode val="edge"/>
          <c:x val="0.82158459314978627"/>
          <c:y val="0.25580361420565312"/>
          <c:w val="0.15397647324041325"/>
          <c:h val="0.19237829108585869"/>
        </c:manualLayout>
      </c:layout>
      <c:overlay val="0"/>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8/14/2018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a:p>
        </p:txBody>
      </p:sp>
    </p:spTree>
    <p:extLst>
      <p:ext uri="{BB962C8B-B14F-4D97-AF65-F5344CB8AC3E}">
        <p14:creationId xmlns:p14="http://schemas.microsoft.com/office/powerpoint/2010/main" val="653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progressively improved our test execution and understood the nuances of the validation components. Plus, tracking what was entered was helpful to determine if something passed or not.</a:t>
            </a:r>
          </a:p>
          <a:p>
            <a:r>
              <a:rPr lang="en-US" dirty="0" smtClean="0"/>
              <a:t>The question was: Is the experience getting better, worse or staying the same?</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11</a:t>
            </a:fld>
            <a:endParaRPr lang="en-US"/>
          </a:p>
        </p:txBody>
      </p:sp>
    </p:spTree>
    <p:extLst>
      <p:ext uri="{BB962C8B-B14F-4D97-AF65-F5344CB8AC3E}">
        <p14:creationId xmlns:p14="http://schemas.microsoft.com/office/powerpoint/2010/main" val="31331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Posting the results visually assisted in understanding</a:t>
            </a:r>
            <a:r>
              <a:rPr lang="en-US" baseline="0" dirty="0" smtClean="0"/>
              <a:t> our progress.</a:t>
            </a:r>
            <a:r>
              <a:rPr lang="en-US" dirty="0" smtClean="0"/>
              <a:t> Paycheck review and GL review were always the last tests to complete.</a:t>
            </a:r>
          </a:p>
          <a:p>
            <a:r>
              <a:rPr lang="en-US" dirty="0" smtClean="0"/>
              <a:t>*Front-load the Impact-to-Pay</a:t>
            </a:r>
            <a:r>
              <a:rPr lang="en-US" baseline="0" dirty="0" smtClean="0"/>
              <a:t> transactions. Waiting toward the end of the test phase will not allow enough time to validate pay issues.</a:t>
            </a:r>
            <a:endParaRPr lang="en-US" dirty="0" smtClean="0"/>
          </a:p>
          <a:p>
            <a:r>
              <a:rPr lang="en-US" dirty="0" smtClean="0"/>
              <a:t>ALM</a:t>
            </a:r>
            <a:r>
              <a:rPr lang="en-US" baseline="0" dirty="0" smtClean="0"/>
              <a:t> has a concept of write once use-many. If there was a critical defect blocking one, all common tests were blocked.</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12</a:t>
            </a:fld>
            <a:endParaRPr lang="en-US"/>
          </a:p>
        </p:txBody>
      </p:sp>
    </p:spTree>
    <p:extLst>
      <p:ext uri="{BB962C8B-B14F-4D97-AF65-F5344CB8AC3E}">
        <p14:creationId xmlns:p14="http://schemas.microsoft.com/office/powerpoint/2010/main" val="106853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14</a:t>
            </a:fld>
            <a:endParaRPr lang="en-US"/>
          </a:p>
        </p:txBody>
      </p:sp>
    </p:spTree>
    <p:extLst>
      <p:ext uri="{BB962C8B-B14F-4D97-AF65-F5344CB8AC3E}">
        <p14:creationId xmlns:p14="http://schemas.microsoft.com/office/powerpoint/2010/main" val="285972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 Integrated</a:t>
            </a:r>
            <a:r>
              <a:rPr lang="en-US" baseline="0" dirty="0" smtClean="0"/>
              <a:t> Functions</a:t>
            </a:r>
          </a:p>
          <a:p>
            <a:r>
              <a:rPr lang="en-US" baseline="0" dirty="0" smtClean="0"/>
              <a:t>123 UCR Populations</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18</a:t>
            </a:fld>
            <a:endParaRPr lang="en-US"/>
          </a:p>
        </p:txBody>
      </p:sp>
    </p:spTree>
    <p:extLst>
      <p:ext uri="{BB962C8B-B14F-4D97-AF65-F5344CB8AC3E}">
        <p14:creationId xmlns:p14="http://schemas.microsoft.com/office/powerpoint/2010/main" val="36910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19</a:t>
            </a:fld>
            <a:endParaRPr lang="en-US"/>
          </a:p>
        </p:txBody>
      </p:sp>
    </p:spTree>
    <p:extLst>
      <p:ext uri="{BB962C8B-B14F-4D97-AF65-F5344CB8AC3E}">
        <p14:creationId xmlns:p14="http://schemas.microsoft.com/office/powerpoint/2010/main" val="151140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will describe our test planning and execution experiences in the UCPath Pilot conversion project. How we successfully used campus resources from HR, Academic Personnel, Payroll and Finance to plan, execute and validate each test phase. We will show you how we tracked our progress and most importantly give you our lessons learned so that other UC locations can use this information in their upcoming implementation.</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a:t>
            </a:fld>
            <a:endParaRPr lang="en-US"/>
          </a:p>
        </p:txBody>
      </p:sp>
    </p:spTree>
    <p:extLst>
      <p:ext uri="{BB962C8B-B14F-4D97-AF65-F5344CB8AC3E}">
        <p14:creationId xmlns:p14="http://schemas.microsoft.com/office/powerpoint/2010/main" val="238899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a:t>
            </a:fld>
            <a:endParaRPr lang="en-US"/>
          </a:p>
        </p:txBody>
      </p:sp>
    </p:spTree>
    <p:extLst>
      <p:ext uri="{BB962C8B-B14F-4D97-AF65-F5344CB8AC3E}">
        <p14:creationId xmlns:p14="http://schemas.microsoft.com/office/powerpoint/2010/main" val="289738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70309020205020404" pitchFamily="49" charset="0"/>
              <a:buNone/>
            </a:pPr>
            <a:r>
              <a:rPr lang="en-US" dirty="0" smtClean="0"/>
              <a:t>Integrated</a:t>
            </a:r>
            <a:r>
              <a:rPr lang="en-US" baseline="0" dirty="0" smtClean="0"/>
              <a:t> Function</a:t>
            </a:r>
            <a:endParaRPr lang="en-US" dirty="0" smtClean="0"/>
          </a:p>
          <a:p>
            <a:pPr lvl="1">
              <a:buFont typeface="Courier New" panose="02070309020205020404" pitchFamily="49" charset="0"/>
              <a:buChar char="o"/>
            </a:pPr>
            <a:r>
              <a:rPr lang="en-US" dirty="0" smtClean="0"/>
              <a:t>Hire to Pay</a:t>
            </a:r>
          </a:p>
          <a:p>
            <a:pPr lvl="1">
              <a:buFont typeface="Courier New" panose="02070309020205020404" pitchFamily="49" charset="0"/>
              <a:buChar char="o"/>
            </a:pPr>
            <a:r>
              <a:rPr lang="en-US" dirty="0" smtClean="0"/>
              <a:t>Rehire to Pay</a:t>
            </a:r>
          </a:p>
          <a:p>
            <a:pPr lvl="1">
              <a:buFont typeface="Courier New" panose="02070309020205020404" pitchFamily="49" charset="0"/>
              <a:buChar char="o"/>
            </a:pPr>
            <a:r>
              <a:rPr lang="en-US" dirty="0" smtClean="0"/>
              <a:t>Concurrent Hire (Within a Business Unit)</a:t>
            </a:r>
          </a:p>
          <a:p>
            <a:pPr lvl="1">
              <a:buFont typeface="Courier New" panose="02070309020205020404" pitchFamily="49" charset="0"/>
              <a:buChar char="o"/>
            </a:pPr>
            <a:r>
              <a:rPr lang="en-US" dirty="0" smtClean="0"/>
              <a:t>Voluntary Term, Retirement, Off-Cycle Pay</a:t>
            </a:r>
          </a:p>
          <a:p>
            <a:pPr lvl="0">
              <a:buFont typeface="Courier New" panose="02070309020205020404" pitchFamily="49" charset="0"/>
              <a:buNone/>
            </a:pPr>
            <a:r>
              <a:rPr lang="en-US" dirty="0" smtClean="0"/>
              <a:t>Population</a:t>
            </a:r>
          </a:p>
          <a:p>
            <a:pPr lvl="1">
              <a:buFont typeface="Courier New" panose="02070309020205020404" pitchFamily="49" charset="0"/>
              <a:buChar char="o"/>
            </a:pPr>
            <a:r>
              <a:rPr lang="en-US" dirty="0" smtClean="0"/>
              <a:t>Work Study employee exceeding WS hour limit</a:t>
            </a:r>
          </a:p>
          <a:p>
            <a:pPr lvl="1">
              <a:buFont typeface="Courier New" panose="02070309020205020404" pitchFamily="49" charset="0"/>
              <a:buChar char="o"/>
            </a:pPr>
            <a:r>
              <a:rPr lang="en-US" dirty="0" smtClean="0"/>
              <a:t>Rehired Retiree (Staff only)</a:t>
            </a:r>
          </a:p>
          <a:p>
            <a:pPr lvl="1">
              <a:buFont typeface="Courier New" panose="02070309020205020404" pitchFamily="49" charset="0"/>
              <a:buChar char="o"/>
            </a:pPr>
            <a:r>
              <a:rPr lang="en-US" dirty="0" smtClean="0"/>
              <a:t>Faculty Lecturer</a:t>
            </a:r>
          </a:p>
          <a:p>
            <a:pPr lvl="1">
              <a:buFont typeface="Courier New" panose="02070309020205020404" pitchFamily="49" charset="0"/>
              <a:buChar char="o"/>
            </a:pPr>
            <a:r>
              <a:rPr lang="en-US" dirty="0" smtClean="0"/>
              <a:t>Exempt Non Benefit Employee</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a:t>
            </a:fld>
            <a:endParaRPr lang="en-US"/>
          </a:p>
        </p:txBody>
      </p:sp>
    </p:spTree>
    <p:extLst>
      <p:ext uri="{BB962C8B-B14F-4D97-AF65-F5344CB8AC3E}">
        <p14:creationId xmlns:p14="http://schemas.microsoft.com/office/powerpoint/2010/main" val="31476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 took a complete list of tests, including</a:t>
            </a:r>
            <a:r>
              <a:rPr lang="en-US" baseline="0" dirty="0" smtClean="0"/>
              <a:t> our local tests, and estimated the execution time for each. Then we noted, in the sequence of steps, if overnight processing was required. Testing time might take a total of 1 </a:t>
            </a:r>
            <a:r>
              <a:rPr lang="en-US" baseline="0" dirty="0" err="1" smtClean="0"/>
              <a:t>hr</a:t>
            </a:r>
            <a:r>
              <a:rPr lang="en-US" baseline="0" dirty="0" smtClean="0"/>
              <a:t> 10 min, but 2 overnight processes had to run before we could validate the expected results. </a:t>
            </a:r>
          </a:p>
          <a:p>
            <a:pPr marL="228600" indent="-228600">
              <a:buAutoNum type="arabicPeriod"/>
            </a:pPr>
            <a:r>
              <a:rPr lang="en-US" baseline="0" dirty="0" smtClean="0"/>
              <a:t>Knowing we had 45 versions of this integrated function to run, we used 13 </a:t>
            </a:r>
            <a:r>
              <a:rPr lang="en-US" baseline="0" dirty="0" err="1" smtClean="0"/>
              <a:t>hrs</a:t>
            </a:r>
            <a:r>
              <a:rPr lang="en-US" baseline="0" dirty="0" smtClean="0"/>
              <a:t> 30 min as the time to complete one test and determined how many people would be needed to run 45 tests within the 8 week test phase.</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a:t>
            </a:fld>
            <a:endParaRPr lang="en-US"/>
          </a:p>
        </p:txBody>
      </p:sp>
    </p:spTree>
    <p:extLst>
      <p:ext uri="{BB962C8B-B14F-4D97-AF65-F5344CB8AC3E}">
        <p14:creationId xmlns:p14="http://schemas.microsoft.com/office/powerpoint/2010/main" val="320228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test phase had new deliverables and more transaction</a:t>
            </a:r>
            <a:r>
              <a:rPr lang="en-US" baseline="0" dirty="0" smtClean="0"/>
              <a:t> responsibility was shifted to the locations to execute. Security provisioning is an example. It took about 3 days after the testing cycle started to provision all of our testers in the environment. This was previously completed by the Central Office a week prior to the test phase start.</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7</a:t>
            </a:fld>
            <a:endParaRPr lang="en-US"/>
          </a:p>
        </p:txBody>
      </p:sp>
    </p:spTree>
    <p:extLst>
      <p:ext uri="{BB962C8B-B14F-4D97-AF65-F5344CB8AC3E}">
        <p14:creationId xmlns:p14="http://schemas.microsoft.com/office/powerpoint/2010/main" val="755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significant populations that did not convert. Especially, student employees and hourly employees (Police)</a:t>
            </a:r>
          </a:p>
          <a:p>
            <a:r>
              <a:rPr lang="en-US" dirty="0" smtClean="0"/>
              <a:t>Vacation balances did not convert and delayed Manage</a:t>
            </a:r>
            <a:r>
              <a:rPr lang="en-US" baseline="0" dirty="0" smtClean="0"/>
              <a:t> Accrual testing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8</a:t>
            </a:fld>
            <a:endParaRPr lang="en-US"/>
          </a:p>
        </p:txBody>
      </p:sp>
    </p:spTree>
    <p:extLst>
      <p:ext uri="{BB962C8B-B14F-4D97-AF65-F5344CB8AC3E}">
        <p14:creationId xmlns:p14="http://schemas.microsoft.com/office/powerpoint/2010/main" val="53562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UAT validation	 </a:t>
            </a:r>
          </a:p>
          <a:p>
            <a:pPr lvl="3"/>
            <a:r>
              <a:rPr lang="en-US" dirty="0" smtClean="0"/>
              <a:t>Tolerance in IT2 </a:t>
            </a:r>
            <a:r>
              <a:rPr lang="en-US" dirty="0" smtClean="0">
                <a:sym typeface="Wingdings" panose="05000000000000000000" pitchFamily="2" charset="2"/>
              </a:rPr>
              <a:t> Did an employee get paid?</a:t>
            </a:r>
          </a:p>
          <a:p>
            <a:pPr lvl="3"/>
            <a:r>
              <a:rPr lang="en-US" dirty="0" smtClean="0">
                <a:sym typeface="Wingdings" panose="05000000000000000000" pitchFamily="2" charset="2"/>
              </a:rPr>
              <a:t>Tolerance in IT3  Did the employee get paid the right amount, were deductions correct?</a:t>
            </a:r>
          </a:p>
          <a:p>
            <a:pPr lvl="3"/>
            <a:r>
              <a:rPr lang="en-US" dirty="0" smtClean="0">
                <a:sym typeface="Wingdings" panose="05000000000000000000" pitchFamily="2" charset="2"/>
              </a:rPr>
              <a:t>Tolerance in UAT Did the employee get paid the right amount, were deductions correct, are the accruals correct?</a:t>
            </a:r>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a:t>
            </a:fld>
            <a:endParaRPr lang="en-US"/>
          </a:p>
        </p:txBody>
      </p:sp>
    </p:spTree>
    <p:extLst>
      <p:ext uri="{BB962C8B-B14F-4D97-AF65-F5344CB8AC3E}">
        <p14:creationId xmlns:p14="http://schemas.microsoft.com/office/powerpoint/2010/main" val="19317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Tool form in Access – Backend is a SharePoint List</a:t>
            </a:r>
          </a:p>
          <a:p>
            <a:endParaRPr lang="en-US" dirty="0" smtClean="0"/>
          </a:p>
          <a:p>
            <a:r>
              <a:rPr lang="en-US" dirty="0" smtClean="0"/>
              <a:t>Testing Tool Benefits</a:t>
            </a:r>
          </a:p>
          <a:p>
            <a:pPr lvl="1"/>
            <a:r>
              <a:rPr lang="en-US" dirty="0" smtClean="0"/>
              <a:t>Able to stage scenario data up front</a:t>
            </a:r>
          </a:p>
          <a:p>
            <a:pPr lvl="1"/>
            <a:r>
              <a:rPr lang="en-US" dirty="0" smtClean="0"/>
              <a:t>Robust tracking of input and results allows for meaningful metrics</a:t>
            </a:r>
          </a:p>
          <a:p>
            <a:pPr lvl="1"/>
            <a:r>
              <a:rPr lang="en-US" dirty="0" smtClean="0"/>
              <a:t>Able to quickly identify causes of defects by reviewing input data</a:t>
            </a:r>
          </a:p>
          <a:p>
            <a:pPr lvl="1"/>
            <a:r>
              <a:rPr lang="en-US" dirty="0" smtClean="0"/>
              <a:t>Detailed input tracking eases financial testing and validation</a:t>
            </a:r>
          </a:p>
          <a:p>
            <a:pPr lvl="1"/>
            <a:r>
              <a:rPr lang="en-US" dirty="0" smtClean="0"/>
              <a:t>Storing granular input data allows for validation of HRDW queries and remediation</a:t>
            </a:r>
          </a:p>
          <a:p>
            <a:endParaRPr lang="en-US" dirty="0"/>
          </a:p>
        </p:txBody>
      </p:sp>
      <p:sp>
        <p:nvSpPr>
          <p:cNvPr id="4" name="Slide Number Placeholder 3"/>
          <p:cNvSpPr>
            <a:spLocks noGrp="1"/>
          </p:cNvSpPr>
          <p:nvPr>
            <p:ph type="sldNum" sz="quarter" idx="10"/>
          </p:nvPr>
        </p:nvSpPr>
        <p:spPr/>
        <p:txBody>
          <a:bodyPr/>
          <a:lstStyle/>
          <a:p>
            <a:fld id="{EE12DDDF-ED35-49E1-A629-211B0CCB7524}" type="slidenum">
              <a:rPr lang="en-US" smtClean="0"/>
              <a:t>10</a:t>
            </a:fld>
            <a:endParaRPr lang="en-US"/>
          </a:p>
        </p:txBody>
      </p:sp>
    </p:spTree>
    <p:extLst>
      <p:ext uri="{BB962C8B-B14F-4D97-AF65-F5344CB8AC3E}">
        <p14:creationId xmlns:p14="http://schemas.microsoft.com/office/powerpoint/2010/main" val="98632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15012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838200" y="1039474"/>
            <a:ext cx="10515600" cy="5137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0A4C-0C4A-4A62-B3D0-03269141349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0"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81759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838199" y="365125"/>
            <a:ext cx="1044538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0A4C-0C4A-4A62-B3D0-03269141349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0" name="Text Placeholder 12"/>
          <p:cNvSpPr>
            <a:spLocks noGrp="1"/>
          </p:cNvSpPr>
          <p:nvPr>
            <p:ph type="body" sz="quarter" idx="13"/>
          </p:nvPr>
        </p:nvSpPr>
        <p:spPr>
          <a:xfrm rot="5400000">
            <a:off x="8817400" y="2831306"/>
            <a:ext cx="58118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71948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B04A1-03B2-49B1-9876-F7D9E7DA11B7}"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36F9F-482D-4661-8010-9FE823BF783E}" type="slidenum">
              <a:rPr lang="en-US" smtClean="0"/>
              <a:t>‹#›</a:t>
            </a:fld>
            <a:endParaRPr lang="en-US"/>
          </a:p>
        </p:txBody>
      </p:sp>
      <p:sp>
        <p:nvSpPr>
          <p:cNvPr id="6" name="Rectangle 5"/>
          <p:cNvSpPr/>
          <p:nvPr userDrawn="1"/>
        </p:nvSpPr>
        <p:spPr>
          <a:xfrm>
            <a:off x="0" y="6389914"/>
            <a:ext cx="12192000" cy="468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Tree>
    <p:extLst>
      <p:ext uri="{BB962C8B-B14F-4D97-AF65-F5344CB8AC3E}">
        <p14:creationId xmlns:p14="http://schemas.microsoft.com/office/powerpoint/2010/main" val="2499440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0A4C-0C4A-4A62-B3D0-032691413490}" type="datetimeFigureOut">
              <a:rPr lang="en-US" smtClean="0">
                <a:solidFill>
                  <a:prstClr val="black">
                    <a:tint val="75000"/>
                  </a:prstClr>
                </a:solidFill>
              </a:rPr>
              <a:pPr/>
              <a:t>8/14/2018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22A5B6-0A2D-4066-959F-A336E38FA35C}"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Tree>
    <p:extLst>
      <p:ext uri="{BB962C8B-B14F-4D97-AF65-F5344CB8AC3E}">
        <p14:creationId xmlns:p14="http://schemas.microsoft.com/office/powerpoint/2010/main" val="218866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020990"/>
            <a:ext cx="10515600" cy="51559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0A4C-0C4A-4A62-B3D0-03269141349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81212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lang="en-US" sz="4800" b="1" kern="1200" cap="all" baseline="0" dirty="0">
                <a:solidFill>
                  <a:schemeClr val="accent5"/>
                </a:solidFill>
                <a:latin typeface="Tw Cen MT" panose="020B0602020104020603"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A60A4C-0C4A-4A62-B3D0-03269141349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Tree>
    <p:extLst>
      <p:ext uri="{BB962C8B-B14F-4D97-AF65-F5344CB8AC3E}">
        <p14:creationId xmlns:p14="http://schemas.microsoft.com/office/powerpoint/2010/main" val="391378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A60A4C-0C4A-4A62-B3D0-032691413490}"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87505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8" y="9627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20182"/>
            <a:ext cx="5157787" cy="4369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9627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0182"/>
            <a:ext cx="5183188" cy="4369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A60A4C-0C4A-4A62-B3D0-032691413490}"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2A5B6-0A2D-4066-959F-A336E38FA35C}"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7615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12A60A4C-0C4A-4A62-B3D0-032691413490}"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2A5B6-0A2D-4066-959F-A336E38FA35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9"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0245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60A4C-0C4A-4A62-B3D0-032691413490}"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2A5B6-0A2D-4066-959F-A336E38FA35C}" type="slidenum">
              <a:rPr lang="en-US" smtClean="0"/>
              <a:t>‹#›</a:t>
            </a:fld>
            <a:endParaRPr lang="en-US"/>
          </a:p>
        </p:txBody>
      </p:sp>
    </p:spTree>
    <p:extLst>
      <p:ext uri="{BB962C8B-B14F-4D97-AF65-F5344CB8AC3E}">
        <p14:creationId xmlns:p14="http://schemas.microsoft.com/office/powerpoint/2010/main" val="410822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A60A4C-0C4A-4A62-B3D0-032691413490}"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05609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A60A4C-0C4A-4A62-B3D0-032691413490}"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28376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69183"/>
            <a:ext cx="10972800" cy="771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058091"/>
            <a:ext cx="10515600" cy="51188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60A4C-0C4A-4A62-B3D0-032691413490}"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2A5B6-0A2D-4066-959F-A336E38FA35C}" type="slidenum">
              <a:rPr lang="en-US" smtClean="0"/>
              <a:t>‹#›</a:t>
            </a:fld>
            <a:endParaRPr lang="en-US"/>
          </a:p>
        </p:txBody>
      </p:sp>
    </p:spTree>
    <p:extLst>
      <p:ext uri="{BB962C8B-B14F-4D97-AF65-F5344CB8AC3E}">
        <p14:creationId xmlns:p14="http://schemas.microsoft.com/office/powerpoint/2010/main" val="105342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lang="en-US" sz="4800" b="1" kern="1200" cap="all" baseline="0" dirty="0">
          <a:solidFill>
            <a:schemeClr val="accent5"/>
          </a:solidFill>
          <a:latin typeface="Tw Cen MT" panose="020B0602020104020603"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UCP</a:t>
            </a:r>
            <a:r>
              <a:rPr lang="en-US" cap="none" dirty="0" smtClean="0"/>
              <a:t>ath</a:t>
            </a:r>
            <a:r>
              <a:rPr lang="en-US" dirty="0" smtClean="0"/>
              <a:t> </a:t>
            </a:r>
            <a:r>
              <a:rPr lang="en-US" dirty="0"/>
              <a:t>Pilot Testing </a:t>
            </a:r>
          </a:p>
        </p:txBody>
      </p:sp>
      <p:sp>
        <p:nvSpPr>
          <p:cNvPr id="3" name="Text Placeholder 2"/>
          <p:cNvSpPr>
            <a:spLocks noGrp="1"/>
          </p:cNvSpPr>
          <p:nvPr>
            <p:ph type="body" sz="quarter" idx="11"/>
          </p:nvPr>
        </p:nvSpPr>
        <p:spPr/>
        <p:txBody>
          <a:bodyPr/>
          <a:lstStyle/>
          <a:p>
            <a:r>
              <a:rPr lang="en-US" dirty="0"/>
              <a:t>The UC Riverside Success Story</a:t>
            </a:r>
          </a:p>
        </p:txBody>
      </p:sp>
    </p:spTree>
    <p:extLst>
      <p:ext uri="{BB962C8B-B14F-4D97-AF65-F5344CB8AC3E}">
        <p14:creationId xmlns:p14="http://schemas.microsoft.com/office/powerpoint/2010/main" val="207106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06490" y="790112"/>
            <a:ext cx="10638344" cy="5584357"/>
            <a:chOff x="606490" y="790112"/>
            <a:chExt cx="10638344" cy="5584357"/>
          </a:xfrm>
        </p:grpSpPr>
        <p:pic>
          <p:nvPicPr>
            <p:cNvPr id="15" name="Picture 14"/>
            <p:cNvPicPr>
              <a:picLocks noChangeAspect="1"/>
            </p:cNvPicPr>
            <p:nvPr/>
          </p:nvPicPr>
          <p:blipFill rotWithShape="1">
            <a:blip r:embed="rId3"/>
            <a:srcRect b="20569"/>
            <a:stretch/>
          </p:blipFill>
          <p:spPr>
            <a:xfrm>
              <a:off x="680135" y="790112"/>
              <a:ext cx="10564699" cy="5584357"/>
            </a:xfrm>
            <a:prstGeom prst="rect">
              <a:avLst/>
            </a:prstGeom>
          </p:spPr>
        </p:pic>
        <p:sp>
          <p:nvSpPr>
            <p:cNvPr id="17" name="Rounded Rectangle 16"/>
            <p:cNvSpPr/>
            <p:nvPr/>
          </p:nvSpPr>
          <p:spPr>
            <a:xfrm>
              <a:off x="606490" y="1091682"/>
              <a:ext cx="1642188" cy="37322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342014" y="786773"/>
            <a:ext cx="9493951" cy="6043166"/>
            <a:chOff x="1342014" y="786773"/>
            <a:chExt cx="9493951" cy="6043166"/>
          </a:xfrm>
        </p:grpSpPr>
        <p:pic>
          <p:nvPicPr>
            <p:cNvPr id="8" name="Picture 7"/>
            <p:cNvPicPr>
              <a:picLocks noChangeAspect="1"/>
            </p:cNvPicPr>
            <p:nvPr/>
          </p:nvPicPr>
          <p:blipFill>
            <a:blip r:embed="rId4"/>
            <a:stretch>
              <a:fillRect/>
            </a:stretch>
          </p:blipFill>
          <p:spPr>
            <a:xfrm>
              <a:off x="1342014" y="786773"/>
              <a:ext cx="9493951" cy="6043166"/>
            </a:xfrm>
            <a:prstGeom prst="rect">
              <a:avLst/>
            </a:prstGeom>
          </p:spPr>
        </p:pic>
        <p:sp>
          <p:nvSpPr>
            <p:cNvPr id="19" name="Rounded Rectangle 18"/>
            <p:cNvSpPr/>
            <p:nvPr/>
          </p:nvSpPr>
          <p:spPr>
            <a:xfrm>
              <a:off x="1342014" y="1091682"/>
              <a:ext cx="906664" cy="2799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344168" y="786384"/>
            <a:ext cx="9491472" cy="6178897"/>
            <a:chOff x="1344168" y="786384"/>
            <a:chExt cx="9491472" cy="6178897"/>
          </a:xfrm>
        </p:grpSpPr>
        <p:pic>
          <p:nvPicPr>
            <p:cNvPr id="10" name="Picture 9"/>
            <p:cNvPicPr>
              <a:picLocks noChangeAspect="1"/>
            </p:cNvPicPr>
            <p:nvPr/>
          </p:nvPicPr>
          <p:blipFill>
            <a:blip r:embed="rId5"/>
            <a:stretch>
              <a:fillRect/>
            </a:stretch>
          </p:blipFill>
          <p:spPr>
            <a:xfrm>
              <a:off x="1344168" y="786384"/>
              <a:ext cx="9491472" cy="6178897"/>
            </a:xfrm>
            <a:prstGeom prst="rect">
              <a:avLst/>
            </a:prstGeom>
          </p:spPr>
        </p:pic>
        <p:sp>
          <p:nvSpPr>
            <p:cNvPr id="21" name="Rounded Rectangle 20"/>
            <p:cNvSpPr/>
            <p:nvPr/>
          </p:nvSpPr>
          <p:spPr>
            <a:xfrm>
              <a:off x="2137144" y="1091682"/>
              <a:ext cx="893135" cy="2799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6"/>
          <p:cNvSpPr>
            <a:spLocks noGrp="1"/>
          </p:cNvSpPr>
          <p:nvPr>
            <p:ph type="body" sz="quarter" idx="13"/>
          </p:nvPr>
        </p:nvSpPr>
        <p:spPr/>
        <p:txBody>
          <a:bodyPr/>
          <a:lstStyle/>
          <a:p>
            <a:r>
              <a:rPr lang="en-US" dirty="0"/>
              <a:t>Testing Tool</a:t>
            </a:r>
          </a:p>
        </p:txBody>
      </p:sp>
      <p:grpSp>
        <p:nvGrpSpPr>
          <p:cNvPr id="24" name="Group 23"/>
          <p:cNvGrpSpPr/>
          <p:nvPr/>
        </p:nvGrpSpPr>
        <p:grpSpPr>
          <a:xfrm>
            <a:off x="1344168" y="786384"/>
            <a:ext cx="9491472" cy="5991492"/>
            <a:chOff x="1344168" y="786384"/>
            <a:chExt cx="9491472" cy="5991492"/>
          </a:xfrm>
        </p:grpSpPr>
        <p:pic>
          <p:nvPicPr>
            <p:cNvPr id="11" name="Picture 10"/>
            <p:cNvPicPr>
              <a:picLocks noChangeAspect="1"/>
            </p:cNvPicPr>
            <p:nvPr/>
          </p:nvPicPr>
          <p:blipFill>
            <a:blip r:embed="rId6"/>
            <a:stretch>
              <a:fillRect/>
            </a:stretch>
          </p:blipFill>
          <p:spPr>
            <a:xfrm>
              <a:off x="1344168" y="786384"/>
              <a:ext cx="9491472" cy="5991492"/>
            </a:xfrm>
            <a:prstGeom prst="rect">
              <a:avLst/>
            </a:prstGeom>
          </p:spPr>
        </p:pic>
        <p:sp>
          <p:nvSpPr>
            <p:cNvPr id="23" name="Rounded Rectangle 22"/>
            <p:cNvSpPr/>
            <p:nvPr/>
          </p:nvSpPr>
          <p:spPr>
            <a:xfrm>
              <a:off x="2910557" y="1091682"/>
              <a:ext cx="1353099" cy="2799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344168" y="786384"/>
            <a:ext cx="9491472" cy="6254202"/>
            <a:chOff x="1344168" y="786384"/>
            <a:chExt cx="9491472" cy="6254202"/>
          </a:xfrm>
        </p:grpSpPr>
        <p:pic>
          <p:nvPicPr>
            <p:cNvPr id="12" name="Picture 11"/>
            <p:cNvPicPr>
              <a:picLocks noChangeAspect="1"/>
            </p:cNvPicPr>
            <p:nvPr/>
          </p:nvPicPr>
          <p:blipFill>
            <a:blip r:embed="rId7"/>
            <a:stretch>
              <a:fillRect/>
            </a:stretch>
          </p:blipFill>
          <p:spPr>
            <a:xfrm>
              <a:off x="1344168" y="786384"/>
              <a:ext cx="9491472" cy="6254202"/>
            </a:xfrm>
            <a:prstGeom prst="rect">
              <a:avLst/>
            </a:prstGeom>
          </p:spPr>
        </p:pic>
        <p:sp>
          <p:nvSpPr>
            <p:cNvPr id="25" name="Rounded Rectangle 24"/>
            <p:cNvSpPr/>
            <p:nvPr/>
          </p:nvSpPr>
          <p:spPr>
            <a:xfrm>
              <a:off x="4178595" y="1091682"/>
              <a:ext cx="1467293" cy="2799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344168" y="786384"/>
            <a:ext cx="9491472" cy="6353439"/>
            <a:chOff x="1344168" y="786384"/>
            <a:chExt cx="9491472" cy="6353439"/>
          </a:xfrm>
        </p:grpSpPr>
        <p:pic>
          <p:nvPicPr>
            <p:cNvPr id="13" name="Picture 12"/>
            <p:cNvPicPr>
              <a:picLocks noChangeAspect="1"/>
            </p:cNvPicPr>
            <p:nvPr/>
          </p:nvPicPr>
          <p:blipFill>
            <a:blip r:embed="rId8"/>
            <a:stretch>
              <a:fillRect/>
            </a:stretch>
          </p:blipFill>
          <p:spPr>
            <a:xfrm>
              <a:off x="1344168" y="786384"/>
              <a:ext cx="9491472" cy="6353439"/>
            </a:xfrm>
            <a:prstGeom prst="rect">
              <a:avLst/>
            </a:prstGeom>
          </p:spPr>
        </p:pic>
        <p:sp>
          <p:nvSpPr>
            <p:cNvPr id="27" name="Rounded Rectangle 26"/>
            <p:cNvSpPr/>
            <p:nvPr/>
          </p:nvSpPr>
          <p:spPr>
            <a:xfrm>
              <a:off x="5645888" y="1091682"/>
              <a:ext cx="1403498" cy="2799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342014" y="786384"/>
            <a:ext cx="9491472" cy="5709873"/>
            <a:chOff x="1342015" y="786384"/>
            <a:chExt cx="9491472" cy="5709873"/>
          </a:xfrm>
        </p:grpSpPr>
        <p:pic>
          <p:nvPicPr>
            <p:cNvPr id="14" name="Picture 13"/>
            <p:cNvPicPr>
              <a:picLocks noChangeAspect="1"/>
            </p:cNvPicPr>
            <p:nvPr/>
          </p:nvPicPr>
          <p:blipFill rotWithShape="1">
            <a:blip r:embed="rId9"/>
            <a:srcRect b="8897"/>
            <a:stretch/>
          </p:blipFill>
          <p:spPr>
            <a:xfrm>
              <a:off x="1342015" y="786384"/>
              <a:ext cx="9491472" cy="5709873"/>
            </a:xfrm>
            <a:prstGeom prst="rect">
              <a:avLst/>
            </a:prstGeom>
          </p:spPr>
        </p:pic>
        <p:sp>
          <p:nvSpPr>
            <p:cNvPr id="29" name="Rounded Rectangle 28"/>
            <p:cNvSpPr/>
            <p:nvPr/>
          </p:nvSpPr>
          <p:spPr>
            <a:xfrm>
              <a:off x="7825563" y="1091682"/>
              <a:ext cx="861237" cy="2799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44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301281811"/>
              </p:ext>
            </p:extLst>
          </p:nvPr>
        </p:nvGraphicFramePr>
        <p:xfrm>
          <a:off x="3958512" y="1878094"/>
          <a:ext cx="4289561" cy="37525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p:txBody>
          <a:bodyPr/>
          <a:lstStyle/>
          <a:p>
            <a:r>
              <a:rPr lang="en-US" dirty="0" smtClean="0"/>
              <a:t>Tracking progress and results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84738336"/>
              </p:ext>
            </p:extLst>
          </p:nvPr>
        </p:nvGraphicFramePr>
        <p:xfrm>
          <a:off x="7952321" y="1878094"/>
          <a:ext cx="4544478" cy="37283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4198171425"/>
              </p:ext>
            </p:extLst>
          </p:nvPr>
        </p:nvGraphicFramePr>
        <p:xfrm>
          <a:off x="0" y="1878094"/>
          <a:ext cx="4347027" cy="3608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1595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624283879"/>
              </p:ext>
            </p:extLst>
          </p:nvPr>
        </p:nvGraphicFramePr>
        <p:xfrm>
          <a:off x="489065" y="0"/>
          <a:ext cx="11355605" cy="6411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4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Co-location! Co-location! Co-location!</a:t>
            </a:r>
          </a:p>
          <a:p>
            <a:r>
              <a:rPr lang="en-US" dirty="0" smtClean="0"/>
              <a:t>Campus resources are experts but not testing experts</a:t>
            </a:r>
          </a:p>
          <a:p>
            <a:r>
              <a:rPr lang="en-US" dirty="0"/>
              <a:t>Partner new testers with experienced testers to expedite training</a:t>
            </a:r>
          </a:p>
          <a:p>
            <a:r>
              <a:rPr lang="en-US" dirty="0" smtClean="0"/>
              <a:t>Plan for loaner laptops and sufficient internet bandwidth</a:t>
            </a:r>
          </a:p>
          <a:p>
            <a:r>
              <a:rPr lang="en-US" dirty="0" smtClean="0"/>
              <a:t>Part-time testers should have no less than 2 days per week. This prevents struggling to remember what they were doing and reduces incomplete tests</a:t>
            </a:r>
          </a:p>
          <a:p>
            <a:r>
              <a:rPr lang="en-US" dirty="0" smtClean="0"/>
              <a:t>Providing a data </a:t>
            </a:r>
            <a:r>
              <a:rPr lang="en-US" dirty="0"/>
              <a:t>entry tool or process is critical to test </a:t>
            </a:r>
            <a:r>
              <a:rPr lang="en-US" dirty="0" smtClean="0"/>
              <a:t>validation—</a:t>
            </a:r>
            <a:br>
              <a:rPr lang="en-US" dirty="0" smtClean="0"/>
            </a:br>
            <a:r>
              <a:rPr lang="en-US" dirty="0" smtClean="0"/>
              <a:t>If </a:t>
            </a:r>
            <a:r>
              <a:rPr lang="en-US" dirty="0"/>
              <a:t>you can’t validate, it isn’t a test</a:t>
            </a:r>
          </a:p>
          <a:p>
            <a:endParaRPr lang="en-US" dirty="0" smtClean="0"/>
          </a:p>
          <a:p>
            <a:pPr lvl="1"/>
            <a:endParaRPr lang="en-US" dirty="0"/>
          </a:p>
        </p:txBody>
      </p:sp>
      <p:sp>
        <p:nvSpPr>
          <p:cNvPr id="3" name="Text Placeholder 2"/>
          <p:cNvSpPr>
            <a:spLocks noGrp="1"/>
          </p:cNvSpPr>
          <p:nvPr>
            <p:ph type="body" sz="quarter" idx="13"/>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2076584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For non-new hire tests, data </a:t>
            </a:r>
            <a:r>
              <a:rPr lang="en-US" dirty="0"/>
              <a:t>m</a:t>
            </a:r>
            <a:r>
              <a:rPr lang="en-US" dirty="0" smtClean="0"/>
              <a:t>ine real employees to fit your scenarios</a:t>
            </a:r>
          </a:p>
          <a:p>
            <a:pPr lvl="1"/>
            <a:r>
              <a:rPr lang="en-US" dirty="0" smtClean="0"/>
              <a:t>NDAs and Confidentiality Agreements will enforce privacy policies</a:t>
            </a:r>
          </a:p>
          <a:p>
            <a:r>
              <a:rPr lang="en-US" dirty="0" smtClean="0"/>
              <a:t>Execute </a:t>
            </a:r>
            <a:r>
              <a:rPr lang="en-US" dirty="0"/>
              <a:t>impact-to-pay scenarios first </a:t>
            </a:r>
          </a:p>
          <a:p>
            <a:pPr lvl="1"/>
            <a:r>
              <a:rPr lang="en-US" dirty="0"/>
              <a:t>Early payroll cycles in a test phase are small </a:t>
            </a:r>
            <a:r>
              <a:rPr lang="en-US" dirty="0" smtClean="0"/>
              <a:t>which back-loads </a:t>
            </a:r>
            <a:r>
              <a:rPr lang="en-US" dirty="0"/>
              <a:t>validation </a:t>
            </a:r>
          </a:p>
          <a:p>
            <a:pPr lvl="1"/>
            <a:r>
              <a:rPr lang="en-US" dirty="0"/>
              <a:t>IT3 had 50% of impact-to-pay validation pending at the end of test phase, delaying our </a:t>
            </a:r>
            <a:r>
              <a:rPr lang="en-US" dirty="0" smtClean="0"/>
              <a:t>exit</a:t>
            </a:r>
          </a:p>
          <a:p>
            <a:r>
              <a:rPr lang="en-US" dirty="0"/>
              <a:t>Payroll cycles without holidays or </a:t>
            </a:r>
            <a:r>
              <a:rPr lang="en-US" dirty="0" smtClean="0"/>
              <a:t>cycles in </a:t>
            </a:r>
            <a:r>
              <a:rPr lang="en-US" dirty="0"/>
              <a:t>summer months will exclude important test scenarios for hourly and student </a:t>
            </a:r>
            <a:r>
              <a:rPr lang="en-US" dirty="0" smtClean="0"/>
              <a:t>employees</a:t>
            </a:r>
          </a:p>
          <a:p>
            <a:pPr lvl="1"/>
            <a:r>
              <a:rPr lang="en-US" dirty="0" smtClean="0"/>
              <a:t>Tuition Remission and Work Study programs are not active in summer session</a:t>
            </a:r>
          </a:p>
          <a:p>
            <a:r>
              <a:rPr lang="en-US" dirty="0" smtClean="0"/>
              <a:t>Monitor Web Services!</a:t>
            </a:r>
          </a:p>
          <a:p>
            <a:pPr lvl="1"/>
            <a:r>
              <a:rPr lang="en-US" dirty="0" smtClean="0"/>
              <a:t>Impacts security provisioning</a:t>
            </a:r>
          </a:p>
          <a:p>
            <a:pPr lvl="1"/>
            <a:r>
              <a:rPr lang="en-US" dirty="0" smtClean="0"/>
              <a:t>Feeds new employee information to downstream systems</a:t>
            </a:r>
          </a:p>
          <a:p>
            <a:pPr lvl="1"/>
            <a:r>
              <a:rPr lang="en-US" dirty="0" smtClean="0"/>
              <a:t>Used for </a:t>
            </a:r>
            <a:r>
              <a:rPr lang="en-US" dirty="0"/>
              <a:t>FAU validation check between UCPath and </a:t>
            </a:r>
            <a:r>
              <a:rPr lang="en-US" dirty="0" smtClean="0"/>
              <a:t>locations</a:t>
            </a:r>
            <a:endParaRPr lang="en-US" dirty="0"/>
          </a:p>
          <a:p>
            <a:pPr lvl="1"/>
            <a:endParaRPr lang="en-US" dirty="0"/>
          </a:p>
        </p:txBody>
      </p:sp>
      <p:sp>
        <p:nvSpPr>
          <p:cNvPr id="3" name="Text Placeholder 2"/>
          <p:cNvSpPr>
            <a:spLocks noGrp="1"/>
          </p:cNvSpPr>
          <p:nvPr>
            <p:ph type="body" sz="quarter" idx="13"/>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2384944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Quality of conversion data directly impacts testing</a:t>
            </a:r>
          </a:p>
          <a:p>
            <a:r>
              <a:rPr lang="en-US" dirty="0" smtClean="0"/>
              <a:t>Recommend using campus experts</a:t>
            </a:r>
          </a:p>
          <a:p>
            <a:r>
              <a:rPr lang="en-US" dirty="0" smtClean="0"/>
              <a:t>Remember the time-box of a test scenario might take minutes to enter, but days to complete</a:t>
            </a:r>
          </a:p>
          <a:p>
            <a:r>
              <a:rPr lang="en-US" dirty="0" smtClean="0"/>
              <a:t>Track test phase metrics to compare against future phases – Is the quality, results, and overall experience getting better?</a:t>
            </a:r>
          </a:p>
          <a:p>
            <a:endParaRPr lang="en-US" dirty="0"/>
          </a:p>
        </p:txBody>
      </p:sp>
      <p:sp>
        <p:nvSpPr>
          <p:cNvPr id="3" name="Text Placeholder 2"/>
          <p:cNvSpPr>
            <a:spLocks noGrp="1"/>
          </p:cNvSpPr>
          <p:nvPr>
            <p:ph type="body" sz="quarter" idx="13"/>
          </p:nvPr>
        </p:nvSpPr>
        <p:spPr/>
        <p:txBody>
          <a:bodyPr/>
          <a:lstStyle/>
          <a:p>
            <a:r>
              <a:rPr lang="en-US" dirty="0" smtClean="0"/>
              <a:t>Summary</a:t>
            </a:r>
            <a:endParaRPr lang="en-US" dirty="0"/>
          </a:p>
        </p:txBody>
      </p:sp>
    </p:spTree>
    <p:extLst>
      <p:ext uri="{BB962C8B-B14F-4D97-AF65-F5344CB8AC3E}">
        <p14:creationId xmlns:p14="http://schemas.microsoft.com/office/powerpoint/2010/main" val="992826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0571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1677596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Test coverage matrix - Scope</a:t>
            </a:r>
          </a:p>
        </p:txBody>
      </p:sp>
      <p:pic>
        <p:nvPicPr>
          <p:cNvPr id="5" name="Picture 4"/>
          <p:cNvPicPr>
            <a:picLocks noChangeAspect="1"/>
          </p:cNvPicPr>
          <p:nvPr/>
        </p:nvPicPr>
        <p:blipFill>
          <a:blip r:embed="rId3"/>
          <a:stretch>
            <a:fillRect/>
          </a:stretch>
        </p:blipFill>
        <p:spPr>
          <a:xfrm>
            <a:off x="194439" y="847338"/>
            <a:ext cx="11803122" cy="5544324"/>
          </a:xfrm>
          <a:prstGeom prst="rect">
            <a:avLst/>
          </a:prstGeom>
        </p:spPr>
      </p:pic>
    </p:spTree>
    <p:extLst>
      <p:ext uri="{BB962C8B-B14F-4D97-AF65-F5344CB8AC3E}">
        <p14:creationId xmlns:p14="http://schemas.microsoft.com/office/powerpoint/2010/main" val="979945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5490634"/>
              </p:ext>
            </p:extLst>
          </p:nvPr>
        </p:nvGraphicFramePr>
        <p:xfrm>
          <a:off x="838200" y="782638"/>
          <a:ext cx="10515603" cy="5960112"/>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012114258"/>
                    </a:ext>
                  </a:extLst>
                </a:gridCol>
                <a:gridCol w="1502229">
                  <a:extLst>
                    <a:ext uri="{9D8B030D-6E8A-4147-A177-3AD203B41FA5}">
                      <a16:colId xmlns:a16="http://schemas.microsoft.com/office/drawing/2014/main" val="546566748"/>
                    </a:ext>
                  </a:extLst>
                </a:gridCol>
                <a:gridCol w="1502229">
                  <a:extLst>
                    <a:ext uri="{9D8B030D-6E8A-4147-A177-3AD203B41FA5}">
                      <a16:colId xmlns:a16="http://schemas.microsoft.com/office/drawing/2014/main" val="3448008211"/>
                    </a:ext>
                  </a:extLst>
                </a:gridCol>
                <a:gridCol w="1502229">
                  <a:extLst>
                    <a:ext uri="{9D8B030D-6E8A-4147-A177-3AD203B41FA5}">
                      <a16:colId xmlns:a16="http://schemas.microsoft.com/office/drawing/2014/main" val="1756042176"/>
                    </a:ext>
                  </a:extLst>
                </a:gridCol>
                <a:gridCol w="1502229">
                  <a:extLst>
                    <a:ext uri="{9D8B030D-6E8A-4147-A177-3AD203B41FA5}">
                      <a16:colId xmlns:a16="http://schemas.microsoft.com/office/drawing/2014/main" val="1929504456"/>
                    </a:ext>
                  </a:extLst>
                </a:gridCol>
                <a:gridCol w="1502229">
                  <a:extLst>
                    <a:ext uri="{9D8B030D-6E8A-4147-A177-3AD203B41FA5}">
                      <a16:colId xmlns:a16="http://schemas.microsoft.com/office/drawing/2014/main" val="4228137116"/>
                    </a:ext>
                  </a:extLst>
                </a:gridCol>
                <a:gridCol w="1502229">
                  <a:extLst>
                    <a:ext uri="{9D8B030D-6E8A-4147-A177-3AD203B41FA5}">
                      <a16:colId xmlns:a16="http://schemas.microsoft.com/office/drawing/2014/main" val="2635285952"/>
                    </a:ext>
                  </a:extLst>
                </a:gridCol>
              </a:tblGrid>
              <a:tr h="370840">
                <a:tc>
                  <a:txBody>
                    <a:bodyPr/>
                    <a:lstStyle/>
                    <a:p>
                      <a:pPr marL="0" marR="0" algn="ctr">
                        <a:lnSpc>
                          <a:spcPct val="107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IF 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Staff/Academic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Impact to Pay?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#IT2 Scenarios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#IT3 Scenarios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#UAT Scenarios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7301060"/>
                  </a:ext>
                </a:extLst>
              </a:tr>
              <a:tr h="370840">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IF_01</a:t>
                      </a: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Hire to pay (employee)</a:t>
                      </a: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807529"/>
                  </a:ext>
                </a:extLst>
              </a:tr>
              <a:tr h="370840">
                <a:tc>
                  <a:txBody>
                    <a:bodyPr/>
                    <a:lstStyle/>
                    <a:p>
                      <a:pPr marL="0" marR="0" algn="ctr">
                        <a:lnSpc>
                          <a:spcPct val="107000"/>
                        </a:lnSpc>
                        <a:spcBef>
                          <a:spcPts val="0"/>
                        </a:spcBef>
                        <a:spcAft>
                          <a:spcPts val="0"/>
                        </a:spcAf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IF_02</a:t>
                      </a:r>
                    </a:p>
                  </a:txBody>
                  <a:tcPr marL="68580" marR="68580" marT="0" marB="0" anchor="ctr"/>
                </a:tc>
                <a:tc>
                  <a:txBody>
                    <a:bodyPr/>
                    <a:lstStyle/>
                    <a:p>
                      <a:pPr marL="0" marR="0" algn="ctr">
                        <a:lnSpc>
                          <a:spcPct val="107000"/>
                        </a:lnSpc>
                        <a:spcBef>
                          <a:spcPts val="0"/>
                        </a:spcBef>
                        <a:spcAft>
                          <a:spcPts val="0"/>
                        </a:spcAf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Rehire to pay (employee)</a:t>
                      </a:r>
                    </a:p>
                  </a:txBody>
                  <a:tcPr marL="68580" marR="68580" marT="0" marB="0" anchor="ctr"/>
                </a:tc>
                <a:tc>
                  <a:txBody>
                    <a:bodyPr/>
                    <a:lstStyle/>
                    <a:p>
                      <a:pPr marL="0" marR="0" algn="ctr">
                        <a:lnSpc>
                          <a:spcPct val="107000"/>
                        </a:lnSpc>
                        <a:spcBef>
                          <a:spcPts val="0"/>
                        </a:spcBef>
                        <a:spcAft>
                          <a:spcPts val="0"/>
                        </a:spcAf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5032094"/>
                  </a:ext>
                </a:extLst>
              </a:tr>
              <a:tr h="370840">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IF_04</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Concurrent Hire (within a Business Unit) and with an existing job</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288325"/>
                  </a:ext>
                </a:extLst>
              </a:tr>
              <a:tr h="370840">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IF_05</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Multilocation concurrent hire</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2996674"/>
                  </a:ext>
                </a:extLst>
              </a:tr>
              <a:tr h="370840">
                <a:tc>
                  <a:txBody>
                    <a:bodyPr/>
                    <a:lstStyle/>
                    <a:p>
                      <a:pPr marL="0" marR="0" algn="ctr">
                        <a:lnSpc>
                          <a:spcPct val="107000"/>
                        </a:lnSpc>
                        <a:spcBef>
                          <a:spcPts val="0"/>
                        </a:spcBef>
                        <a:spcAft>
                          <a:spcPts val="0"/>
                        </a:spcAft>
                        <a:tabLst>
                          <a:tab pos="3200400" algn="l"/>
                          <a:tab pos="6343650" algn="l"/>
                        </a:tabLs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IF_06</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 CWR</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6391926"/>
                  </a:ext>
                </a:extLst>
              </a:tr>
              <a:tr h="370840">
                <a:tc>
                  <a:txBody>
                    <a:bodyPr/>
                    <a:lstStyle/>
                    <a:p>
                      <a:pPr marL="0" marR="0" algn="ctr">
                        <a:lnSpc>
                          <a:spcPct val="107000"/>
                        </a:lnSpc>
                        <a:spcBef>
                          <a:spcPts val="0"/>
                        </a:spcBef>
                        <a:spcAft>
                          <a:spcPts val="0"/>
                        </a:spcAft>
                        <a:tabLst>
                          <a:tab pos="3200400" algn="l"/>
                          <a:tab pos="6343650" algn="l"/>
                        </a:tabLs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IF_07</a:t>
                      </a:r>
                    </a:p>
                  </a:txBody>
                  <a:tcPr marL="68580" marR="68580" marT="0" marB="0"/>
                </a:tc>
                <a:tc>
                  <a:txBody>
                    <a:bodyPr/>
                    <a:lstStyle/>
                    <a:p>
                      <a:pPr marL="0" marR="0">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Interlocation Transfer - both PS </a:t>
                      </a:r>
                    </a:p>
                  </a:txBody>
                  <a:tcPr marL="68580" marR="68580" marT="0" marB="0"/>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1392443732"/>
                  </a:ext>
                </a:extLst>
              </a:tr>
              <a:tr h="370840">
                <a:tc>
                  <a:txBody>
                    <a:bodyPr/>
                    <a:lstStyle/>
                    <a:p>
                      <a:pPr marL="0" marR="0" algn="ctr">
                        <a:lnSpc>
                          <a:spcPct val="107000"/>
                        </a:lnSpc>
                        <a:spcBef>
                          <a:spcPts val="0"/>
                        </a:spcBef>
                        <a:spcAft>
                          <a:spcPts val="0"/>
                        </a:spcAft>
                        <a:tabLst>
                          <a:tab pos="3200400" algn="l"/>
                          <a:tab pos="6343650" algn="l"/>
                        </a:tabLs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IF_09</a:t>
                      </a:r>
                    </a:p>
                  </a:txBody>
                  <a:tcPr marL="68580" marR="68580" marT="0" marB="0"/>
                </a:tc>
                <a:tc>
                  <a:txBody>
                    <a:bodyPr/>
                    <a:lstStyle/>
                    <a:p>
                      <a:pPr marL="0" marR="0">
                        <a:lnSpc>
                          <a:spcPct val="107000"/>
                        </a:lnSpc>
                        <a:spcBef>
                          <a:spcPts val="0"/>
                        </a:spcBef>
                        <a:spcAft>
                          <a:spcPts val="0"/>
                        </a:spcAft>
                        <a:tabLst>
                          <a:tab pos="3200400" algn="l"/>
                          <a:tab pos="6343650" algn="l"/>
                        </a:tabLst>
                      </a:pPr>
                      <a:r>
                        <a:rPr lang="en-US" sz="16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Interlocation</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Transfer - PPS/PS</a:t>
                      </a:r>
                    </a:p>
                  </a:txBody>
                  <a:tcPr marL="68580" marR="68580" marT="0" marB="0"/>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974675869"/>
                  </a:ext>
                </a:extLst>
              </a:tr>
              <a:tr h="370840">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IF_10</a:t>
                      </a:r>
                    </a:p>
                  </a:txBody>
                  <a:tcPr marL="68580" marR="68580" marT="0" marB="0"/>
                </a:tc>
                <a:tc>
                  <a:txBody>
                    <a:bodyPr/>
                    <a:lstStyle/>
                    <a:p>
                      <a:pPr marL="0" marR="0">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Intralocation Transfer (within a Business Unit)</a:t>
                      </a:r>
                    </a:p>
                  </a:txBody>
                  <a:tcPr marL="68580" marR="68580" marT="0" marB="0"/>
                </a:tc>
                <a:tc>
                  <a:txBody>
                    <a:bodyPr/>
                    <a:lstStyle/>
                    <a:p>
                      <a:pPr marL="0" marR="0" algn="ctr">
                        <a:lnSpc>
                          <a:spcPct val="107000"/>
                        </a:lnSpc>
                        <a:spcBef>
                          <a:spcPts val="0"/>
                        </a:spcBef>
                        <a:spcAft>
                          <a:spcPts val="0"/>
                        </a:spcAft>
                        <a:tabLst>
                          <a:tab pos="3200400" algn="l"/>
                          <a:tab pos="6343650" algn="l"/>
                        </a:tabLs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ctr">
                        <a:lnSpc>
                          <a:spcPct val="107000"/>
                        </a:lnSpc>
                        <a:spcBef>
                          <a:spcPts val="0"/>
                        </a:spcBef>
                        <a:spcAft>
                          <a:spcPts val="0"/>
                        </a:spcAft>
                        <a:tabLst>
                          <a:tab pos="3200400" algn="l"/>
                          <a:tab pos="6343650" algn="l"/>
                        </a:tabLs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2997517975"/>
                  </a:ext>
                </a:extLst>
              </a:tr>
            </a:tbl>
          </a:graphicData>
        </a:graphic>
      </p:graphicFrame>
      <p:sp>
        <p:nvSpPr>
          <p:cNvPr id="2" name="Text Placeholder 1"/>
          <p:cNvSpPr>
            <a:spLocks noGrp="1"/>
          </p:cNvSpPr>
          <p:nvPr>
            <p:ph type="body" sz="quarter" idx="13"/>
          </p:nvPr>
        </p:nvSpPr>
        <p:spPr/>
        <p:txBody>
          <a:bodyPr/>
          <a:lstStyle/>
          <a:p>
            <a:r>
              <a:rPr lang="en-US" dirty="0" smtClean="0"/>
              <a:t>Test coverage matrix - scope</a:t>
            </a:r>
            <a:endParaRPr lang="en-US" dirty="0"/>
          </a:p>
        </p:txBody>
      </p:sp>
    </p:spTree>
    <p:extLst>
      <p:ext uri="{BB962C8B-B14F-4D97-AF65-F5344CB8AC3E}">
        <p14:creationId xmlns:p14="http://schemas.microsoft.com/office/powerpoint/2010/main" val="153752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Why UCR joined the UCPath Pilot</a:t>
            </a:r>
          </a:p>
          <a:p>
            <a:r>
              <a:rPr lang="en-US" dirty="0" smtClean="0"/>
              <a:t>Testing Strategy</a:t>
            </a:r>
          </a:p>
          <a:p>
            <a:r>
              <a:rPr lang="en-US" dirty="0" smtClean="0"/>
              <a:t>Test </a:t>
            </a:r>
            <a:r>
              <a:rPr lang="en-US" dirty="0"/>
              <a:t>Phase </a:t>
            </a:r>
            <a:r>
              <a:rPr lang="en-US" dirty="0" smtClean="0"/>
              <a:t>Planning and Execution</a:t>
            </a:r>
          </a:p>
          <a:p>
            <a:r>
              <a:rPr lang="en-US" dirty="0" smtClean="0"/>
              <a:t>Tracking Progress and Final Results </a:t>
            </a:r>
          </a:p>
          <a:p>
            <a:r>
              <a:rPr lang="en-US" dirty="0" smtClean="0"/>
              <a:t>Lessons Learned</a:t>
            </a:r>
          </a:p>
          <a:p>
            <a:r>
              <a:rPr lang="en-US" dirty="0" smtClean="0"/>
              <a:t>Summary</a:t>
            </a:r>
            <a:endParaRPr lang="en-US" dirty="0"/>
          </a:p>
        </p:txBody>
      </p:sp>
      <p:sp>
        <p:nvSpPr>
          <p:cNvPr id="3" name="Text Placeholder 2"/>
          <p:cNvSpPr>
            <a:spLocks noGrp="1"/>
          </p:cNvSpPr>
          <p:nvPr>
            <p:ph type="body" sz="quarter" idx="13"/>
          </p:nvPr>
        </p:nvSpPr>
        <p:spPr/>
        <p:txBody>
          <a:bodyPr/>
          <a:lstStyle/>
          <a:p>
            <a:r>
              <a:rPr lang="en-US" dirty="0"/>
              <a:t>UCR </a:t>
            </a:r>
            <a:r>
              <a:rPr lang="en-US" dirty="0" smtClean="0"/>
              <a:t>/ UCPath </a:t>
            </a:r>
            <a:r>
              <a:rPr lang="en-US" dirty="0"/>
              <a:t>Pilot </a:t>
            </a:r>
            <a:r>
              <a:rPr lang="en-US" dirty="0" smtClean="0"/>
              <a:t>Testing</a:t>
            </a:r>
            <a:endParaRPr lang="en-US" dirty="0"/>
          </a:p>
        </p:txBody>
      </p:sp>
    </p:spTree>
    <p:extLst>
      <p:ext uri="{BB962C8B-B14F-4D97-AF65-F5344CB8AC3E}">
        <p14:creationId xmlns:p14="http://schemas.microsoft.com/office/powerpoint/2010/main" val="291451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Efficiencies of Centralizing and Standardizing</a:t>
            </a:r>
          </a:p>
          <a:p>
            <a:pPr lvl="1"/>
            <a:r>
              <a:rPr lang="en-US" dirty="0" smtClean="0"/>
              <a:t>Cost of maintaining the legacy systems</a:t>
            </a:r>
          </a:p>
          <a:p>
            <a:pPr lvl="1"/>
            <a:r>
              <a:rPr lang="en-US" dirty="0" smtClean="0"/>
              <a:t>Introduced Shared Service Centers facilitating business process efficiencies</a:t>
            </a:r>
          </a:p>
          <a:p>
            <a:pPr lvl="2"/>
            <a:r>
              <a:rPr lang="en-US" dirty="0" smtClean="0"/>
              <a:t>Problem: Campus departments had various processes and approval flows</a:t>
            </a:r>
          </a:p>
          <a:p>
            <a:pPr lvl="2"/>
            <a:r>
              <a:rPr lang="en-US" dirty="0" smtClean="0"/>
              <a:t>Solution: Community input to standardize and modernize – ServiceLink application</a:t>
            </a:r>
          </a:p>
          <a:p>
            <a:pPr lvl="1"/>
            <a:endParaRPr lang="en-US" dirty="0" smtClean="0"/>
          </a:p>
          <a:p>
            <a:r>
              <a:rPr lang="en-US" dirty="0" smtClean="0"/>
              <a:t>We took being a Pilot seriously</a:t>
            </a:r>
          </a:p>
          <a:p>
            <a:pPr lvl="1"/>
            <a:r>
              <a:rPr lang="en-US" dirty="0" smtClean="0"/>
              <a:t>Joined </a:t>
            </a:r>
            <a:r>
              <a:rPr lang="en-US" dirty="0" smtClean="0"/>
              <a:t>late</a:t>
            </a:r>
          </a:p>
          <a:p>
            <a:pPr lvl="1"/>
            <a:r>
              <a:rPr lang="en-US" dirty="0" smtClean="0"/>
              <a:t>Knew </a:t>
            </a:r>
            <a:r>
              <a:rPr lang="en-US" dirty="0" smtClean="0"/>
              <a:t>we could make things better for the UC </a:t>
            </a:r>
            <a:r>
              <a:rPr lang="en-US" dirty="0" smtClean="0"/>
              <a:t>system</a:t>
            </a:r>
            <a:endParaRPr lang="en-US" dirty="0"/>
          </a:p>
          <a:p>
            <a:pPr lvl="1"/>
            <a:endParaRPr lang="en-US" dirty="0" smtClean="0"/>
          </a:p>
          <a:p>
            <a:pPr lvl="1"/>
            <a:endParaRPr lang="en-US" dirty="0"/>
          </a:p>
        </p:txBody>
      </p:sp>
      <p:sp>
        <p:nvSpPr>
          <p:cNvPr id="3" name="Text Placeholder 2"/>
          <p:cNvSpPr>
            <a:spLocks noGrp="1"/>
          </p:cNvSpPr>
          <p:nvPr>
            <p:ph type="body" sz="quarter" idx="13"/>
          </p:nvPr>
        </p:nvSpPr>
        <p:spPr/>
        <p:txBody>
          <a:bodyPr/>
          <a:lstStyle/>
          <a:p>
            <a:r>
              <a:rPr lang="en-US" dirty="0" smtClean="0"/>
              <a:t>Vision and shared purpose</a:t>
            </a:r>
            <a:endParaRPr lang="en-US" dirty="0"/>
          </a:p>
        </p:txBody>
      </p:sp>
    </p:spTree>
    <p:extLst>
      <p:ext uri="{BB962C8B-B14F-4D97-AF65-F5344CB8AC3E}">
        <p14:creationId xmlns:p14="http://schemas.microsoft.com/office/powerpoint/2010/main" val="81243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Risk Based – Focus on high impact and critical path areas</a:t>
            </a:r>
          </a:p>
          <a:p>
            <a:pPr lvl="1"/>
            <a:r>
              <a:rPr lang="en-US" dirty="0" smtClean="0"/>
              <a:t>Limited Testing on “non-critical” systems, functions &amp; processes</a:t>
            </a:r>
          </a:p>
          <a:p>
            <a:pPr lvl="1"/>
            <a:r>
              <a:rPr lang="en-US" dirty="0" smtClean="0"/>
              <a:t>UCR had 30-50% more AP tests vs. Staff</a:t>
            </a:r>
          </a:p>
          <a:p>
            <a:pPr lvl="1"/>
            <a:r>
              <a:rPr lang="en-US" dirty="0" smtClean="0"/>
              <a:t>Invited AP partners (UCSD and UCLA) to collaborate on identifying and executing tests in high risk areas</a:t>
            </a:r>
          </a:p>
          <a:p>
            <a:r>
              <a:rPr lang="en-US" dirty="0" smtClean="0"/>
              <a:t>Testing Contributors and Participants</a:t>
            </a:r>
          </a:p>
          <a:p>
            <a:pPr lvl="1"/>
            <a:r>
              <a:rPr lang="en-US" dirty="0" smtClean="0"/>
              <a:t>Campus resources</a:t>
            </a:r>
            <a:endParaRPr lang="en-US" dirty="0" smtClean="0"/>
          </a:p>
        </p:txBody>
      </p:sp>
      <p:sp>
        <p:nvSpPr>
          <p:cNvPr id="3" name="Text Placeholder 2"/>
          <p:cNvSpPr>
            <a:spLocks noGrp="1"/>
          </p:cNvSpPr>
          <p:nvPr>
            <p:ph type="body" sz="quarter" idx="13"/>
          </p:nvPr>
        </p:nvSpPr>
        <p:spPr/>
        <p:txBody>
          <a:bodyPr/>
          <a:lstStyle/>
          <a:p>
            <a:r>
              <a:rPr lang="en-US" smtClean="0"/>
              <a:t>Testing strategy</a:t>
            </a:r>
            <a:endParaRPr lang="en-US" dirty="0"/>
          </a:p>
        </p:txBody>
      </p:sp>
    </p:spTree>
    <p:extLst>
      <p:ext uri="{BB962C8B-B14F-4D97-AF65-F5344CB8AC3E}">
        <p14:creationId xmlns:p14="http://schemas.microsoft.com/office/powerpoint/2010/main" val="5051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 Planning</a:t>
            </a:r>
          </a:p>
          <a:p>
            <a:pPr lvl="1"/>
            <a:r>
              <a:rPr lang="en-US" dirty="0" smtClean="0"/>
              <a:t>Responsible </a:t>
            </a:r>
            <a:r>
              <a:rPr lang="en-US" dirty="0" smtClean="0"/>
              <a:t>for managing all local test activities</a:t>
            </a:r>
          </a:p>
          <a:p>
            <a:pPr lvl="1"/>
            <a:r>
              <a:rPr lang="en-US" dirty="0" smtClean="0"/>
              <a:t>Testing Components</a:t>
            </a:r>
          </a:p>
          <a:p>
            <a:pPr lvl="2"/>
            <a:r>
              <a:rPr lang="en-US" dirty="0" smtClean="0"/>
              <a:t>Integrated Functions: a connected group of business processes</a:t>
            </a:r>
          </a:p>
          <a:p>
            <a:pPr lvl="2"/>
            <a:r>
              <a:rPr lang="en-US" dirty="0" smtClean="0"/>
              <a:t>Populations: a person’s profile – Academic Personnel, Staff, Student employees</a:t>
            </a:r>
          </a:p>
          <a:p>
            <a:pPr lvl="2"/>
            <a:r>
              <a:rPr lang="en-US" dirty="0" smtClean="0"/>
              <a:t>Local Remediated Systems</a:t>
            </a:r>
          </a:p>
          <a:p>
            <a:pPr lvl="2"/>
            <a:r>
              <a:rPr lang="en-US" dirty="0" smtClean="0"/>
              <a:t>Inbound and Outbound UCPath Interfaces</a:t>
            </a:r>
          </a:p>
          <a:p>
            <a:pPr lvl="2"/>
            <a:r>
              <a:rPr lang="en-US" dirty="0" smtClean="0"/>
              <a:t>Security: Role and Row provisioning</a:t>
            </a:r>
          </a:p>
          <a:p>
            <a:r>
              <a:rPr lang="en-US" dirty="0" smtClean="0"/>
              <a:t>Resources</a:t>
            </a:r>
          </a:p>
          <a:p>
            <a:pPr lvl="1"/>
            <a:r>
              <a:rPr lang="en-US" dirty="0" smtClean="0"/>
              <a:t>How many for how long and how often?</a:t>
            </a:r>
          </a:p>
        </p:txBody>
      </p:sp>
      <p:sp>
        <p:nvSpPr>
          <p:cNvPr id="3" name="Text Placeholder 2"/>
          <p:cNvSpPr>
            <a:spLocks noGrp="1"/>
          </p:cNvSpPr>
          <p:nvPr>
            <p:ph type="body" sz="quarter" idx="13"/>
          </p:nvPr>
        </p:nvSpPr>
        <p:spPr>
          <a:xfrm>
            <a:off x="808830" y="124733"/>
            <a:ext cx="10914467" cy="879475"/>
          </a:xfrm>
        </p:spPr>
        <p:txBody>
          <a:bodyPr/>
          <a:lstStyle/>
          <a:p>
            <a:r>
              <a:rPr lang="en-US" dirty="0" smtClean="0"/>
              <a:t>Test phase planning and execution</a:t>
            </a:r>
            <a:endParaRPr lang="en-US" dirty="0"/>
          </a:p>
        </p:txBody>
      </p:sp>
    </p:spTree>
    <p:extLst>
      <p:ext uri="{BB962C8B-B14F-4D97-AF65-F5344CB8AC3E}">
        <p14:creationId xmlns:p14="http://schemas.microsoft.com/office/powerpoint/2010/main" val="66170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86110" y="966555"/>
          <a:ext cx="11557957" cy="5684520"/>
        </p:xfrm>
        <a:graphic>
          <a:graphicData uri="http://schemas.openxmlformats.org/drawingml/2006/table">
            <a:tbl>
              <a:tblPr firstRow="1" bandRow="1">
                <a:tableStyleId>{5C22544A-7EE6-4342-B048-85BDC9FD1C3A}</a:tableStyleId>
              </a:tblPr>
              <a:tblGrid>
                <a:gridCol w="811455">
                  <a:extLst>
                    <a:ext uri="{9D8B030D-6E8A-4147-A177-3AD203B41FA5}">
                      <a16:colId xmlns:a16="http://schemas.microsoft.com/office/drawing/2014/main" val="3418730386"/>
                    </a:ext>
                  </a:extLst>
                </a:gridCol>
                <a:gridCol w="1049955">
                  <a:extLst>
                    <a:ext uri="{9D8B030D-6E8A-4147-A177-3AD203B41FA5}">
                      <a16:colId xmlns:a16="http://schemas.microsoft.com/office/drawing/2014/main" val="2566119948"/>
                    </a:ext>
                  </a:extLst>
                </a:gridCol>
                <a:gridCol w="762063">
                  <a:extLst>
                    <a:ext uri="{9D8B030D-6E8A-4147-A177-3AD203B41FA5}">
                      <a16:colId xmlns:a16="http://schemas.microsoft.com/office/drawing/2014/main" val="1630525554"/>
                    </a:ext>
                  </a:extLst>
                </a:gridCol>
                <a:gridCol w="762063">
                  <a:extLst>
                    <a:ext uri="{9D8B030D-6E8A-4147-A177-3AD203B41FA5}">
                      <a16:colId xmlns:a16="http://schemas.microsoft.com/office/drawing/2014/main" val="3749243543"/>
                    </a:ext>
                  </a:extLst>
                </a:gridCol>
                <a:gridCol w="1566463">
                  <a:extLst>
                    <a:ext uri="{9D8B030D-6E8A-4147-A177-3AD203B41FA5}">
                      <a16:colId xmlns:a16="http://schemas.microsoft.com/office/drawing/2014/main" val="2919150163"/>
                    </a:ext>
                  </a:extLst>
                </a:gridCol>
                <a:gridCol w="2624885">
                  <a:extLst>
                    <a:ext uri="{9D8B030D-6E8A-4147-A177-3AD203B41FA5}">
                      <a16:colId xmlns:a16="http://schemas.microsoft.com/office/drawing/2014/main" val="138918527"/>
                    </a:ext>
                  </a:extLst>
                </a:gridCol>
                <a:gridCol w="1185431">
                  <a:extLst>
                    <a:ext uri="{9D8B030D-6E8A-4147-A177-3AD203B41FA5}">
                      <a16:colId xmlns:a16="http://schemas.microsoft.com/office/drawing/2014/main" val="2458876703"/>
                    </a:ext>
                  </a:extLst>
                </a:gridCol>
                <a:gridCol w="757059">
                  <a:extLst>
                    <a:ext uri="{9D8B030D-6E8A-4147-A177-3AD203B41FA5}">
                      <a16:colId xmlns:a16="http://schemas.microsoft.com/office/drawing/2014/main" val="3517222270"/>
                    </a:ext>
                  </a:extLst>
                </a:gridCol>
                <a:gridCol w="1032587">
                  <a:extLst>
                    <a:ext uri="{9D8B030D-6E8A-4147-A177-3AD203B41FA5}">
                      <a16:colId xmlns:a16="http://schemas.microsoft.com/office/drawing/2014/main" val="953112584"/>
                    </a:ext>
                  </a:extLst>
                </a:gridCol>
                <a:gridCol w="1005996">
                  <a:extLst>
                    <a:ext uri="{9D8B030D-6E8A-4147-A177-3AD203B41FA5}">
                      <a16:colId xmlns:a16="http://schemas.microsoft.com/office/drawing/2014/main" val="225407316"/>
                    </a:ext>
                  </a:extLst>
                </a:gridCol>
              </a:tblGrid>
              <a:tr h="370840">
                <a:tc>
                  <a:txBody>
                    <a:bodyPr/>
                    <a:lstStyle/>
                    <a:p>
                      <a:pPr algn="ctr" fontAlgn="t"/>
                      <a:r>
                        <a:rPr lang="en-US" sz="1100" u="none" strike="noStrike">
                          <a:effectLst/>
                        </a:rPr>
                        <a:t>Integrated Function ID</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Integrated Function Description</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Global FSPD</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Testing Sequence</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dirty="0">
                          <a:effectLst/>
                        </a:rPr>
                        <a:t>Process</a:t>
                      </a:r>
                      <a:endParaRPr lang="en-US" sz="1100" b="1" i="0" u="none" strike="noStrike" dirty="0">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High-Level Test Cases</a:t>
                      </a:r>
                      <a:br>
                        <a:rPr lang="en-US" sz="1100" u="none" strike="noStrike">
                          <a:effectLst/>
                        </a:rPr>
                      </a:br>
                      <a:r>
                        <a:rPr lang="en-US" sz="1100" u="none" strike="noStrike">
                          <a:effectLst/>
                        </a:rPr>
                        <a:t>(by Ownership Group)</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Owner </a:t>
                      </a:r>
                      <a:br>
                        <a:rPr lang="en-US" sz="1100" u="none" strike="noStrike">
                          <a:effectLst/>
                        </a:rPr>
                      </a:br>
                      <a:r>
                        <a:rPr lang="en-US" sz="1100" u="none" strike="noStrike">
                          <a:effectLst/>
                        </a:rPr>
                        <a:t>(in Production)</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Test Case Creator</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Negative Test Case Needs </a:t>
                      </a:r>
                      <a:endParaRPr lang="en-US" sz="1100" b="1" i="0" u="none" strike="noStrike">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dirty="0">
                          <a:effectLst/>
                        </a:rPr>
                        <a:t>Notes</a:t>
                      </a:r>
                      <a:endParaRPr lang="en-US" sz="1100" b="1" i="0" u="none" strike="noStrike" dirty="0">
                        <a:solidFill>
                          <a:srgbClr val="FFFFFF"/>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18156"/>
                  </a:ext>
                </a:extLst>
              </a:tr>
              <a:tr h="370840">
                <a:tc>
                  <a:txBody>
                    <a:bodyPr/>
                    <a:lstStyle/>
                    <a:p>
                      <a:pPr algn="l" fontAlgn="t"/>
                      <a:r>
                        <a:rPr lang="en-US" sz="1100" u="none" strike="noStrike">
                          <a:effectLst/>
                        </a:rPr>
                        <a:t>IF_15</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15. Personal Data Change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WFA.10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Submit Personal Data Change Request via UCPath Template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 Location submits Personal Data Change Request</a:t>
                      </a:r>
                      <a:br>
                        <a:rPr lang="en-US" sz="1100" u="none" strike="noStrike">
                          <a:effectLst/>
                        </a:rPr>
                      </a:br>
                      <a:r>
                        <a:rPr lang="en-US" sz="1100" u="none" strike="noStrike">
                          <a:effectLst/>
                        </a:rPr>
                        <a:t> - Location approves Personal Data Change Request via AWE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Location</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Functional team</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nb-NO" sz="1100" u="none" strike="noStrike" dirty="0">
                          <a:effectLst/>
                        </a:rPr>
                        <a:t>E.g., SSN, Personal Address, etc.</a:t>
                      </a:r>
                      <a:endParaRPr lang="nb-NO"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12792"/>
                  </a:ext>
                </a:extLst>
              </a:tr>
              <a:tr h="370840">
                <a:tc>
                  <a:txBody>
                    <a:bodyPr/>
                    <a:lstStyle/>
                    <a:p>
                      <a:pPr algn="l" fontAlgn="t"/>
                      <a:r>
                        <a:rPr lang="en-US" sz="1100" u="none" strike="noStrike">
                          <a:effectLst/>
                        </a:rPr>
                        <a:t>IF_15</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15. Personal Data Change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WFA.10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Submit Personal Data Change Request via Case Management Inquiry</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Location submits inquiry via Salesforce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Location</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UCPC</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E.g., DOB and gender</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12349"/>
                  </a:ext>
                </a:extLst>
              </a:tr>
              <a:tr h="370840">
                <a:tc>
                  <a:txBody>
                    <a:bodyPr/>
                    <a:lstStyle/>
                    <a:p>
                      <a:pPr algn="l" fontAlgn="t"/>
                      <a:r>
                        <a:rPr lang="en-US" sz="1100" u="none" strike="noStrike" dirty="0">
                          <a:effectLst/>
                        </a:rPr>
                        <a:t>IF_15</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15. Personal Data Change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WFA.10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Submit Personal Data Change Request via Person Self-Service </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Location submits change via Person Self-Service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Employee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Functional team</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E.g., Legal name change</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681662"/>
                  </a:ext>
                </a:extLst>
              </a:tr>
              <a:tr h="370840">
                <a:tc>
                  <a:txBody>
                    <a:bodyPr/>
                    <a:lstStyle/>
                    <a:p>
                      <a:pPr algn="l" fontAlgn="t"/>
                      <a:r>
                        <a:rPr lang="en-US" sz="1100" u="none" strike="noStrike">
                          <a:effectLst/>
                        </a:rPr>
                        <a:t>IF_15</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15. Personal Data Change</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WFA.10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Process Personal Data Change Request</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UCPC processes personal data change and closes case (if applicable)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UCPC</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Functional team</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9585480"/>
                  </a:ext>
                </a:extLst>
              </a:tr>
              <a:tr h="370840">
                <a:tc>
                  <a:txBody>
                    <a:bodyPr/>
                    <a:lstStyle/>
                    <a:p>
                      <a:pPr algn="l" fontAlgn="t"/>
                      <a:r>
                        <a:rPr lang="en-US" sz="1100" u="none" strike="noStrike">
                          <a:effectLst/>
                        </a:rPr>
                        <a:t>IF_15</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15. Personal Data Change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ODS</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ODS</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Confirm data is sent to local ODS</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N/A - batch/automated</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Functional team</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022102"/>
                  </a:ext>
                </a:extLst>
              </a:tr>
              <a:tr h="370840">
                <a:tc>
                  <a:txBody>
                    <a:bodyPr/>
                    <a:lstStyle/>
                    <a:p>
                      <a:pPr algn="l" fontAlgn="t"/>
                      <a:r>
                        <a:rPr lang="en-US" sz="1100" u="none" strike="noStrike" kern="1200" dirty="0">
                          <a:effectLst/>
                        </a:rPr>
                        <a:t>IF_15</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15. Personal Data Change</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WFA.17</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kern="1200" dirty="0">
                          <a:effectLst/>
                        </a:rPr>
                        <a:t>30</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Guardian</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If name change, location updates I-9 via Guardian</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Location and Employee</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Functional team</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 </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 </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343952"/>
                  </a:ext>
                </a:extLst>
              </a:tr>
              <a:tr h="370840">
                <a:tc>
                  <a:txBody>
                    <a:bodyPr/>
                    <a:lstStyle/>
                    <a:p>
                      <a:pPr algn="l" fontAlgn="t"/>
                      <a:r>
                        <a:rPr lang="en-US" sz="1100" u="none" strike="noStrike" kern="1200" dirty="0">
                          <a:effectLst/>
                        </a:rPr>
                        <a:t>IF_15</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15. Personal Data Change</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Vendors</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kern="1200" dirty="0">
                          <a:effectLst/>
                        </a:rPr>
                        <a:t>30</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Vendor Checklist</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Validate data reflects in appropriate vendor files based on the data conditions:</a:t>
                      </a:r>
                      <a:br>
                        <a:rPr lang="en-US" sz="1100" u="none" strike="noStrike" kern="1200" dirty="0">
                          <a:effectLst/>
                        </a:rPr>
                      </a:br>
                      <a:r>
                        <a:rPr lang="en-US" sz="1100" u="none" strike="noStrike" kern="1200" dirty="0">
                          <a:effectLst/>
                        </a:rPr>
                        <a:t> - </a:t>
                      </a:r>
                      <a:r>
                        <a:rPr lang="en-US" sz="1100" u="none" strike="noStrike" kern="1200" dirty="0" err="1">
                          <a:effectLst/>
                        </a:rPr>
                        <a:t>Secova</a:t>
                      </a:r>
                      <a:r>
                        <a:rPr lang="en-US" sz="1100" u="none" strike="noStrike" kern="1200" dirty="0">
                          <a:effectLst/>
                        </a:rPr>
                        <a:t/>
                      </a:r>
                      <a:br>
                        <a:rPr lang="en-US" sz="1100" u="none" strike="noStrike" kern="1200" dirty="0">
                          <a:effectLst/>
                        </a:rPr>
                      </a:br>
                      <a:r>
                        <a:rPr lang="en-US" sz="1100" u="none" strike="noStrike" kern="1200" dirty="0">
                          <a:effectLst/>
                        </a:rPr>
                        <a:t> - Kaiser</a:t>
                      </a:r>
                      <a:br>
                        <a:rPr lang="en-US" sz="1100" u="none" strike="noStrike" kern="1200" dirty="0">
                          <a:effectLst/>
                        </a:rPr>
                      </a:br>
                      <a:r>
                        <a:rPr lang="en-US" sz="1100" u="none" strike="noStrike" kern="1200" dirty="0">
                          <a:effectLst/>
                        </a:rPr>
                        <a:t> - Blue cross</a:t>
                      </a:r>
                      <a:br>
                        <a:rPr lang="en-US" sz="1100" u="none" strike="noStrike" kern="1200" dirty="0">
                          <a:effectLst/>
                        </a:rPr>
                      </a:br>
                      <a:r>
                        <a:rPr lang="en-US" sz="1100" u="none" strike="noStrike" kern="1200" dirty="0">
                          <a:effectLst/>
                        </a:rPr>
                        <a:t> - Etc.</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N/A</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Functional team</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 </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kern="1200" dirty="0">
                          <a:effectLst/>
                        </a:rPr>
                        <a:t> </a:t>
                      </a:r>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271731"/>
                  </a:ext>
                </a:extLst>
              </a:tr>
              <a:tr h="370840">
                <a:tc>
                  <a:txBody>
                    <a:bodyPr/>
                    <a:lstStyle/>
                    <a:p>
                      <a:pPr algn="l" fontAlgn="t"/>
                      <a:r>
                        <a:rPr lang="en-US" sz="1100" u="none" strike="noStrike">
                          <a:effectLst/>
                        </a:rPr>
                        <a:t>IF_15</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15. Personal Data Change</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Corp Sys</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Corp Systems Checklist</a:t>
                      </a:r>
                      <a:br>
                        <a:rPr lang="en-US" sz="1100" u="none" strike="noStrike">
                          <a:effectLst/>
                        </a:rPr>
                      </a:b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Validate data reflects in appropriate vendor files based on the data conditions:</a:t>
                      </a:r>
                      <a:br>
                        <a:rPr lang="en-US" sz="1100" u="none" strike="noStrike">
                          <a:effectLst/>
                        </a:rPr>
                      </a:br>
                      <a:r>
                        <a:rPr lang="en-US" sz="1100" u="none" strike="noStrike">
                          <a:effectLst/>
                        </a:rPr>
                        <a:t> - BN</a:t>
                      </a:r>
                      <a:br>
                        <a:rPr lang="en-US" sz="1100" u="none" strike="noStrike">
                          <a:effectLst/>
                        </a:rPr>
                      </a:br>
                      <a:r>
                        <a:rPr lang="en-US" sz="1100" u="none" strike="noStrike">
                          <a:effectLst/>
                        </a:rPr>
                        <a:t> - UCRS</a:t>
                      </a:r>
                      <a:br>
                        <a:rPr lang="en-US" sz="1100" u="none" strike="noStrike">
                          <a:effectLst/>
                        </a:rPr>
                      </a:br>
                      <a:r>
                        <a:rPr lang="en-US" sz="1100" u="none" strike="noStrike">
                          <a:effectLst/>
                        </a:rPr>
                        <a:t> - AYSO</a:t>
                      </a:r>
                      <a:br>
                        <a:rPr lang="en-US" sz="1100" u="none" strike="noStrike">
                          <a:effectLst/>
                        </a:rPr>
                      </a:br>
                      <a:r>
                        <a:rPr lang="en-US" sz="1100" u="none" strike="noStrike">
                          <a:effectLst/>
                        </a:rPr>
                        <a:t> - Union Roster</a:t>
                      </a:r>
                      <a:br>
                        <a:rPr lang="en-US" sz="1100" u="none" strike="noStrike">
                          <a:effectLst/>
                        </a:rPr>
                      </a:br>
                      <a:r>
                        <a:rPr lang="en-US" sz="1100" u="none" strike="noStrike">
                          <a:effectLst/>
                        </a:rPr>
                        <a:t> - LMS</a:t>
                      </a:r>
                      <a:br>
                        <a:rPr lang="en-US" sz="1100" u="none" strike="noStrike">
                          <a:effectLst/>
                        </a:rPr>
                      </a:br>
                      <a:r>
                        <a:rPr lang="en-US" sz="1100" u="none" strike="noStrike">
                          <a:effectLst/>
                        </a:rPr>
                        <a:t> - Etc.</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Functional team</a:t>
                      </a:r>
                      <a:endParaRPr lang="en-US" sz="11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879697"/>
                  </a:ext>
                </a:extLst>
              </a:tr>
            </a:tbl>
          </a:graphicData>
        </a:graphic>
      </p:graphicFrame>
      <p:sp>
        <p:nvSpPr>
          <p:cNvPr id="11" name="Text Placeholder 10"/>
          <p:cNvSpPr>
            <a:spLocks noGrp="1"/>
          </p:cNvSpPr>
          <p:nvPr>
            <p:ph type="body" sz="quarter" idx="13"/>
          </p:nvPr>
        </p:nvSpPr>
        <p:spPr>
          <a:xfrm>
            <a:off x="808830" y="124733"/>
            <a:ext cx="10879961" cy="879475"/>
          </a:xfrm>
        </p:spPr>
        <p:txBody>
          <a:bodyPr/>
          <a:lstStyle/>
          <a:p>
            <a:r>
              <a:rPr lang="en-US" dirty="0" smtClean="0"/>
              <a:t>Estimating testing resources: SWAG</a:t>
            </a:r>
            <a:endParaRPr lang="en-US" dirty="0"/>
          </a:p>
        </p:txBody>
      </p:sp>
      <p:sp>
        <p:nvSpPr>
          <p:cNvPr id="6" name="TextBox 5"/>
          <p:cNvSpPr txBox="1"/>
          <p:nvPr/>
        </p:nvSpPr>
        <p:spPr>
          <a:xfrm>
            <a:off x="286109" y="665654"/>
            <a:ext cx="8478436" cy="338554"/>
          </a:xfrm>
          <a:prstGeom prst="rect">
            <a:avLst/>
          </a:prstGeom>
          <a:noFill/>
        </p:spPr>
        <p:txBody>
          <a:bodyPr wrap="square" rtlCol="0">
            <a:spAutoFit/>
          </a:bodyPr>
          <a:lstStyle/>
          <a:p>
            <a:r>
              <a:rPr lang="en-US" sz="1600" dirty="0" smtClean="0"/>
              <a:t>Integrated Function: IF_15 Personal Data Change Population: Exempt Benefit Employee – single job</a:t>
            </a:r>
            <a:endParaRPr lang="en-US" sz="1600" dirty="0"/>
          </a:p>
        </p:txBody>
      </p:sp>
      <p:graphicFrame>
        <p:nvGraphicFramePr>
          <p:cNvPr id="7" name="Table 6"/>
          <p:cNvGraphicFramePr>
            <a:graphicFrameLocks noGrp="1"/>
          </p:cNvGraphicFramePr>
          <p:nvPr>
            <p:extLst/>
          </p:nvPr>
        </p:nvGraphicFramePr>
        <p:xfrm>
          <a:off x="286110" y="966555"/>
          <a:ext cx="11557958" cy="5958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68734">
                  <a:extLst>
                    <a:ext uri="{9D8B030D-6E8A-4147-A177-3AD203B41FA5}">
                      <a16:colId xmlns:a16="http://schemas.microsoft.com/office/drawing/2014/main" val="3418730386"/>
                    </a:ext>
                  </a:extLst>
                </a:gridCol>
                <a:gridCol w="1124069">
                  <a:extLst>
                    <a:ext uri="{9D8B030D-6E8A-4147-A177-3AD203B41FA5}">
                      <a16:colId xmlns:a16="http://schemas.microsoft.com/office/drawing/2014/main" val="2566119948"/>
                    </a:ext>
                  </a:extLst>
                </a:gridCol>
                <a:gridCol w="815856">
                  <a:extLst>
                    <a:ext uri="{9D8B030D-6E8A-4147-A177-3AD203B41FA5}">
                      <a16:colId xmlns:a16="http://schemas.microsoft.com/office/drawing/2014/main" val="1630525554"/>
                    </a:ext>
                  </a:extLst>
                </a:gridCol>
                <a:gridCol w="1457134">
                  <a:extLst>
                    <a:ext uri="{9D8B030D-6E8A-4147-A177-3AD203B41FA5}">
                      <a16:colId xmlns:a16="http://schemas.microsoft.com/office/drawing/2014/main" val="2919150163"/>
                    </a:ext>
                  </a:extLst>
                </a:gridCol>
                <a:gridCol w="3030074">
                  <a:extLst>
                    <a:ext uri="{9D8B030D-6E8A-4147-A177-3AD203B41FA5}">
                      <a16:colId xmlns:a16="http://schemas.microsoft.com/office/drawing/2014/main" val="138918527"/>
                    </a:ext>
                  </a:extLst>
                </a:gridCol>
                <a:gridCol w="1269109">
                  <a:extLst>
                    <a:ext uri="{9D8B030D-6E8A-4147-A177-3AD203B41FA5}">
                      <a16:colId xmlns:a16="http://schemas.microsoft.com/office/drawing/2014/main" val="2458876703"/>
                    </a:ext>
                  </a:extLst>
                </a:gridCol>
                <a:gridCol w="810499">
                  <a:extLst>
                    <a:ext uri="{9D8B030D-6E8A-4147-A177-3AD203B41FA5}">
                      <a16:colId xmlns:a16="http://schemas.microsoft.com/office/drawing/2014/main" val="3517222270"/>
                    </a:ext>
                  </a:extLst>
                </a:gridCol>
                <a:gridCol w="1105475">
                  <a:extLst>
                    <a:ext uri="{9D8B030D-6E8A-4147-A177-3AD203B41FA5}">
                      <a16:colId xmlns:a16="http://schemas.microsoft.com/office/drawing/2014/main" val="953112584"/>
                    </a:ext>
                  </a:extLst>
                </a:gridCol>
                <a:gridCol w="1077008">
                  <a:extLst>
                    <a:ext uri="{9D8B030D-6E8A-4147-A177-3AD203B41FA5}">
                      <a16:colId xmlns:a16="http://schemas.microsoft.com/office/drawing/2014/main" val="225407316"/>
                    </a:ext>
                  </a:extLst>
                </a:gridCol>
              </a:tblGrid>
              <a:tr h="370840">
                <a:tc>
                  <a:txBody>
                    <a:bodyPr/>
                    <a:lstStyle/>
                    <a:p>
                      <a:pPr algn="ctr"/>
                      <a:r>
                        <a:rPr lang="en-US" sz="1100" dirty="0" smtClean="0"/>
                        <a:t>Steps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Integrated Function Description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Global FSPD</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Process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"High-Level Test Cases</a:t>
                      </a:r>
                    </a:p>
                    <a:p>
                      <a:pPr algn="ctr"/>
                      <a:r>
                        <a:rPr lang="en-US" sz="1100" dirty="0" smtClean="0"/>
                        <a:t>(by Ownership Group)"</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"Owner </a:t>
                      </a:r>
                    </a:p>
                    <a:p>
                      <a:pPr algn="ctr"/>
                      <a:r>
                        <a:rPr lang="en-US" sz="1100" dirty="0" smtClean="0"/>
                        <a:t>(in Production)"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Test Case Creator</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Estimated Execution</a:t>
                      </a:r>
                      <a:r>
                        <a:rPr lang="en-US" sz="1100" baseline="0" dirty="0" smtClean="0"/>
                        <a:t> Time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Notes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18156"/>
                  </a:ext>
                </a:extLst>
              </a:tr>
              <a:tr h="370840">
                <a:tc>
                  <a:txBody>
                    <a:bodyPr/>
                    <a:lstStyle/>
                    <a:p>
                      <a:pPr algn="ctr"/>
                      <a:r>
                        <a:rPr lang="en-US" sz="1000" dirty="0" smtClean="0"/>
                        <a:t>Step 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WFA.10</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Submit Personal Data Change Request via UCPath Template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 Location submits Personal Data Change Request</a:t>
                      </a:r>
                    </a:p>
                    <a:p>
                      <a:pPr algn="l"/>
                      <a:r>
                        <a:rPr lang="en-US" sz="1000" dirty="0" smtClean="0"/>
                        <a:t> - Location approves Personal Data Change Request via AWE"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Location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Functional Team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10 min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b-NO" sz="1000" dirty="0" smtClean="0"/>
                        <a:t>E.g., SSN, Personal Address, etc.</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12792"/>
                  </a:ext>
                </a:extLst>
              </a:tr>
              <a:tr h="370840">
                <a:tc>
                  <a:txBody>
                    <a:bodyPr/>
                    <a:lstStyle/>
                    <a:p>
                      <a:pPr algn="ctr"/>
                      <a:r>
                        <a:rPr lang="en-US" sz="1000" dirty="0" smtClean="0"/>
                        <a:t>Step 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WFA.10</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Submit Personal Data Change Request via Case Management Inquiry</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Location submits inquiry via Salesforce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Location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UCPC</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10 min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E.g., DOB and gender</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12349"/>
                  </a:ext>
                </a:extLst>
              </a:tr>
              <a:tr h="370840">
                <a:tc>
                  <a:txBody>
                    <a:bodyPr/>
                    <a:lstStyle/>
                    <a:p>
                      <a:pPr algn="ctr"/>
                      <a:r>
                        <a:rPr lang="en-US" sz="1000" dirty="0" smtClean="0"/>
                        <a:t>Step 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WFA.10</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Submit Personal Data Change Request via Person Self-Service </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Location submits change via Person Self-Service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Employee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Functional Team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10 min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E.g., Legal name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681662"/>
                  </a:ext>
                </a:extLst>
              </a:tr>
              <a:tr h="370840">
                <a:tc>
                  <a:txBody>
                    <a:bodyPr/>
                    <a:lstStyle/>
                    <a:p>
                      <a:pPr algn="ctr"/>
                      <a:r>
                        <a:rPr lang="en-US" sz="1000" dirty="0" smtClean="0"/>
                        <a:t>Step 2</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WFA.10</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Process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UCPC processes personal data change and closes case (if applicable)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UCPC</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Functional Team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10 min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9585480"/>
                  </a:ext>
                </a:extLst>
              </a:tr>
              <a:tr h="370840">
                <a:tc>
                  <a:txBody>
                    <a:bodyPr/>
                    <a:lstStyle/>
                    <a:p>
                      <a:pPr algn="ctr"/>
                      <a:r>
                        <a:rPr lang="en-US" sz="1000" dirty="0" smtClean="0"/>
                        <a:t>Step 3A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ODS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ODS Burst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Confirm data is sent to local ODS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N/A - batch/automated</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Functional Team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 </a:t>
                      </a:r>
                      <a:r>
                        <a:rPr lang="en-US" sz="1000" dirty="0" err="1" smtClean="0"/>
                        <a:t>hr</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022102"/>
                  </a:ext>
                </a:extLst>
              </a:tr>
              <a:tr h="370840">
                <a:tc>
                  <a:txBody>
                    <a:bodyPr/>
                    <a:lstStyle/>
                    <a:p>
                      <a:pPr algn="ctr"/>
                      <a:r>
                        <a:rPr lang="en-US" sz="1000" dirty="0" smtClean="0">
                          <a:solidFill>
                            <a:schemeClr val="accent5">
                              <a:lumMod val="75000"/>
                            </a:schemeClr>
                          </a:solidFill>
                        </a:rPr>
                        <a:t>Step 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15. Personal Data Change</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ODS</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Load  ODS</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Update the test system</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Location</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Functional Team</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30 min</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0343952"/>
                  </a:ext>
                </a:extLst>
              </a:tr>
              <a:tr h="370840">
                <a:tc>
                  <a:txBody>
                    <a:bodyPr/>
                    <a:lstStyle/>
                    <a:p>
                      <a:pPr algn="ctr"/>
                      <a:r>
                        <a:rPr lang="en-US" sz="1000" dirty="0" smtClean="0">
                          <a:solidFill>
                            <a:schemeClr val="accent5">
                              <a:lumMod val="75000"/>
                            </a:schemeClr>
                          </a:solidFill>
                        </a:rPr>
                        <a:t>Step 3C</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5">
                              <a:lumMod val="75000"/>
                            </a:schemeClr>
                          </a:solidFill>
                        </a:rPr>
                        <a:t>15. Personal Data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Confirm Change</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Confirm data in ODS</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Location</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Functional Team</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15 min</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91271731"/>
                  </a:ext>
                </a:extLst>
              </a:tr>
              <a:tr h="370840">
                <a:tc>
                  <a:txBody>
                    <a:bodyPr/>
                    <a:lstStyle/>
                    <a:p>
                      <a:pPr algn="ctr"/>
                      <a:r>
                        <a:rPr lang="en-US" sz="1000" dirty="0" smtClean="0"/>
                        <a:t>Step 4</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WFA.17</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Guardian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If name change, location updates I-9 via Guardian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Location and Employee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Functional Team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min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879697"/>
                  </a:ext>
                </a:extLst>
              </a:tr>
              <a:tr h="370840">
                <a:tc>
                  <a:txBody>
                    <a:bodyPr/>
                    <a:lstStyle/>
                    <a:p>
                      <a:pPr algn="ctr"/>
                      <a:r>
                        <a:rPr lang="en-US" sz="1000" dirty="0" smtClean="0">
                          <a:solidFill>
                            <a:schemeClr val="accent5">
                              <a:lumMod val="75000"/>
                            </a:schemeClr>
                          </a:solidFill>
                        </a:rPr>
                        <a:t>Step 5A</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5">
                              <a:lumMod val="75000"/>
                            </a:schemeClr>
                          </a:solidFill>
                        </a:rPr>
                        <a:t>15. Personal Data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Vendors</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Run Interface</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Run Interface</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N/A</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Functional Team</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10 min</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86898907"/>
                  </a:ext>
                </a:extLst>
              </a:tr>
              <a:tr h="370840">
                <a:tc>
                  <a:txBody>
                    <a:bodyPr/>
                    <a:lstStyle/>
                    <a:p>
                      <a:pPr algn="ctr"/>
                      <a:r>
                        <a:rPr lang="en-US" sz="1000" dirty="0" smtClean="0"/>
                        <a:t>Step 5B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Vendors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Vendor Checklist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Validate data reflects in appropriate vendor files based on the data conditions: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N/A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Functional Team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min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06532"/>
                  </a:ext>
                </a:extLst>
              </a:tr>
              <a:tr h="370840">
                <a:tc>
                  <a:txBody>
                    <a:bodyPr/>
                    <a:lstStyle/>
                    <a:p>
                      <a:pPr algn="ctr"/>
                      <a:r>
                        <a:rPr lang="en-US" sz="1000" dirty="0" smtClean="0"/>
                        <a:t>Step 6A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5">
                              <a:lumMod val="75000"/>
                            </a:schemeClr>
                          </a:solidFill>
                        </a:rPr>
                        <a:t>15. Personal Data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Vendors</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Run Interface</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000" dirty="0" smtClean="0">
                          <a:solidFill>
                            <a:schemeClr val="accent5">
                              <a:lumMod val="75000"/>
                            </a:schemeClr>
                          </a:solidFill>
                        </a:rPr>
                        <a:t>Run Interface</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N/A</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Functional Team</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smtClean="0">
                          <a:solidFill>
                            <a:schemeClr val="accent5">
                              <a:lumMod val="75000"/>
                            </a:schemeClr>
                          </a:solidFill>
                        </a:rPr>
                        <a:t>10 min</a:t>
                      </a:r>
                      <a:endParaRPr lang="en-US" sz="1000"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54700487"/>
                  </a:ext>
                </a:extLst>
              </a:tr>
              <a:tr h="370840">
                <a:tc>
                  <a:txBody>
                    <a:bodyPr/>
                    <a:lstStyle/>
                    <a:p>
                      <a:pPr algn="ctr"/>
                      <a:r>
                        <a:rPr lang="en-US" sz="1000" dirty="0" smtClean="0"/>
                        <a:t>Step 6B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Personal Data Change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Corp Sys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Corp Systems Checklist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smtClean="0"/>
                        <a:t>Validate data reflects in appropriate vendor files based on the data conditions: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N/A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Functional Team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15 min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22216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65648046"/>
              </p:ext>
            </p:extLst>
          </p:nvPr>
        </p:nvGraphicFramePr>
        <p:xfrm>
          <a:off x="6400799" y="966555"/>
          <a:ext cx="5443268" cy="4364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7692">
                  <a:extLst>
                    <a:ext uri="{9D8B030D-6E8A-4147-A177-3AD203B41FA5}">
                      <a16:colId xmlns:a16="http://schemas.microsoft.com/office/drawing/2014/main" val="171602551"/>
                    </a:ext>
                  </a:extLst>
                </a:gridCol>
                <a:gridCol w="707527">
                  <a:extLst>
                    <a:ext uri="{9D8B030D-6E8A-4147-A177-3AD203B41FA5}">
                      <a16:colId xmlns:a16="http://schemas.microsoft.com/office/drawing/2014/main" val="367531212"/>
                    </a:ext>
                  </a:extLst>
                </a:gridCol>
                <a:gridCol w="777610">
                  <a:extLst>
                    <a:ext uri="{9D8B030D-6E8A-4147-A177-3AD203B41FA5}">
                      <a16:colId xmlns:a16="http://schemas.microsoft.com/office/drawing/2014/main" val="3113139057"/>
                    </a:ext>
                  </a:extLst>
                </a:gridCol>
                <a:gridCol w="766300">
                  <a:extLst>
                    <a:ext uri="{9D8B030D-6E8A-4147-A177-3AD203B41FA5}">
                      <a16:colId xmlns:a16="http://schemas.microsoft.com/office/drawing/2014/main" val="2056000231"/>
                    </a:ext>
                  </a:extLst>
                </a:gridCol>
                <a:gridCol w="862308">
                  <a:extLst>
                    <a:ext uri="{9D8B030D-6E8A-4147-A177-3AD203B41FA5}">
                      <a16:colId xmlns:a16="http://schemas.microsoft.com/office/drawing/2014/main" val="1963356260"/>
                    </a:ext>
                  </a:extLst>
                </a:gridCol>
                <a:gridCol w="703241">
                  <a:extLst>
                    <a:ext uri="{9D8B030D-6E8A-4147-A177-3AD203B41FA5}">
                      <a16:colId xmlns:a16="http://schemas.microsoft.com/office/drawing/2014/main" val="927338410"/>
                    </a:ext>
                  </a:extLst>
                </a:gridCol>
                <a:gridCol w="778590">
                  <a:extLst>
                    <a:ext uri="{9D8B030D-6E8A-4147-A177-3AD203B41FA5}">
                      <a16:colId xmlns:a16="http://schemas.microsoft.com/office/drawing/2014/main" val="2718890665"/>
                    </a:ext>
                  </a:extLst>
                </a:gridCol>
              </a:tblGrid>
              <a:tr h="418138">
                <a:tc>
                  <a:txBody>
                    <a:bodyPr/>
                    <a:lstStyle/>
                    <a:p>
                      <a:pPr algn="ctr"/>
                      <a:r>
                        <a:rPr lang="en-US" sz="900" dirty="0" smtClean="0"/>
                        <a:t>Extrapolated</a:t>
                      </a:r>
                      <a:r>
                        <a:rPr lang="en-US" sz="900" baseline="0" dirty="0" smtClean="0"/>
                        <a:t> Time</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Step</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Execution</a:t>
                      </a:r>
                      <a:r>
                        <a:rPr lang="en-US" sz="1100" baseline="0" dirty="0" smtClean="0"/>
                        <a:t> Time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Tester</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Developer</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UCPath</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DBA</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835772"/>
                  </a:ext>
                </a:extLst>
              </a:tr>
              <a:tr h="351104">
                <a:tc rowSpan="10">
                  <a:txBody>
                    <a:bodyPr/>
                    <a:lstStyle/>
                    <a:p>
                      <a:pPr algn="ctr"/>
                      <a:r>
                        <a:rPr lang="en-US" sz="1100" dirty="0" smtClean="0"/>
                        <a:t>31 hours</a:t>
                      </a:r>
                    </a:p>
                    <a:p>
                      <a:pPr algn="ctr"/>
                      <a:r>
                        <a:rPr lang="en-US" sz="1100" dirty="0" smtClean="0"/>
                        <a:t>40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Step 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10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36484"/>
                  </a:ext>
                </a:extLst>
              </a:tr>
              <a:tr h="351104">
                <a:tc vMerge="1">
                  <a:txBody>
                    <a:bodyPr/>
                    <a:lstStyle/>
                    <a:p>
                      <a:endParaRPr lang="en-US" dirty="0"/>
                    </a:p>
                  </a:txBody>
                  <a:tcPr/>
                </a:tc>
                <a:tc>
                  <a:txBody>
                    <a:bodyPr/>
                    <a:lstStyle/>
                    <a:p>
                      <a:pPr algn="ctr"/>
                      <a:r>
                        <a:rPr lang="en-US" sz="1100" dirty="0" smtClean="0"/>
                        <a:t>Step 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10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721966"/>
                  </a:ext>
                </a:extLst>
              </a:tr>
              <a:tr h="351104">
                <a:tc vMerge="1">
                  <a:txBody>
                    <a:bodyPr/>
                    <a:lstStyle/>
                    <a:p>
                      <a:endParaRPr lang="en-US" dirty="0"/>
                    </a:p>
                  </a:txBody>
                  <a:tcPr/>
                </a:tc>
                <a:tc rowSpan="3">
                  <a:txBody>
                    <a:bodyPr/>
                    <a:lstStyle/>
                    <a:p>
                      <a:pPr algn="ctr"/>
                      <a:r>
                        <a:rPr lang="en-US" sz="1100" dirty="0" smtClean="0"/>
                        <a:t>Step 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 </a:t>
                      </a:r>
                      <a:r>
                        <a:rPr lang="en-US" sz="1100" dirty="0" err="1" smtClean="0"/>
                        <a:t>hr</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3627505"/>
                  </a:ext>
                </a:extLst>
              </a:tr>
              <a:tr h="351104">
                <a:tc vMerge="1">
                  <a:txBody>
                    <a:bodyPr/>
                    <a:lstStyle/>
                    <a:p>
                      <a:endParaRPr lang="en-US" dirty="0"/>
                    </a:p>
                  </a:txBody>
                  <a:tcPr/>
                </a:tc>
                <a:tc vMerge="1">
                  <a:txBody>
                    <a:bodyPr/>
                    <a:lstStyle/>
                    <a:p>
                      <a:pPr algn="ctr"/>
                      <a:endParaRPr lang="en-US" dirty="0"/>
                    </a:p>
                  </a:txBody>
                  <a:tcPr/>
                </a:tc>
                <a:tc>
                  <a:txBody>
                    <a:bodyPr/>
                    <a:lstStyle/>
                    <a:p>
                      <a:pPr algn="ctr"/>
                      <a:r>
                        <a:rPr lang="en-US" sz="1100" dirty="0" smtClean="0"/>
                        <a:t>45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096558"/>
                  </a:ext>
                </a:extLst>
              </a:tr>
              <a:tr h="351104">
                <a:tc vMerge="1">
                  <a:txBody>
                    <a:bodyPr/>
                    <a:lstStyle/>
                    <a:p>
                      <a:endParaRPr lang="en-US" dirty="0"/>
                    </a:p>
                  </a:txBody>
                  <a:tcPr/>
                </a:tc>
                <a:tc vMerge="1">
                  <a:txBody>
                    <a:bodyPr/>
                    <a:lstStyle/>
                    <a:p>
                      <a:pPr algn="ctr"/>
                      <a:endParaRPr lang="en-US" dirty="0"/>
                    </a:p>
                  </a:txBody>
                  <a:tcPr/>
                </a:tc>
                <a:tc>
                  <a:txBody>
                    <a:bodyPr/>
                    <a:lstStyle/>
                    <a:p>
                      <a:pPr algn="ctr"/>
                      <a:r>
                        <a:rPr lang="en-US" sz="1100" dirty="0" smtClean="0"/>
                        <a:t>15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480565"/>
                  </a:ext>
                </a:extLst>
              </a:tr>
              <a:tr h="351104">
                <a:tc vMerge="1">
                  <a:txBody>
                    <a:bodyPr/>
                    <a:lstStyle/>
                    <a:p>
                      <a:endParaRPr lang="en-US" dirty="0"/>
                    </a:p>
                  </a:txBody>
                  <a:tcPr/>
                </a:tc>
                <a:tc>
                  <a:txBody>
                    <a:bodyPr/>
                    <a:lstStyle/>
                    <a:p>
                      <a:pPr algn="ctr"/>
                      <a:r>
                        <a:rPr lang="en-US" sz="1100" dirty="0" smtClean="0"/>
                        <a:t>Step 4</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15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235406"/>
                  </a:ext>
                </a:extLst>
              </a:tr>
              <a:tr h="351104">
                <a:tc vMerge="1">
                  <a:txBody>
                    <a:bodyPr/>
                    <a:lstStyle/>
                    <a:p>
                      <a:endParaRPr lang="en-US" dirty="0"/>
                    </a:p>
                  </a:txBody>
                  <a:tcPr/>
                </a:tc>
                <a:tc rowSpan="2">
                  <a:txBody>
                    <a:bodyPr/>
                    <a:lstStyle/>
                    <a:p>
                      <a:pPr algn="ctr"/>
                      <a:r>
                        <a:rPr lang="en-US" sz="1100" dirty="0" smtClean="0"/>
                        <a:t>Step 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10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337466"/>
                  </a:ext>
                </a:extLst>
              </a:tr>
              <a:tr h="351104">
                <a:tc vMerge="1">
                  <a:txBody>
                    <a:bodyPr/>
                    <a:lstStyle/>
                    <a:p>
                      <a:endParaRPr lang="en-US" sz="1200" dirty="0"/>
                    </a:p>
                  </a:txBody>
                  <a:tcPr/>
                </a:tc>
                <a:tc vMerge="1">
                  <a:txBody>
                    <a:bodyPr/>
                    <a:lstStyle/>
                    <a:p>
                      <a:pPr algn="ctr"/>
                      <a:endParaRPr lang="en-US" sz="1200" dirty="0"/>
                    </a:p>
                  </a:txBody>
                  <a:tcPr/>
                </a:tc>
                <a:tc>
                  <a:txBody>
                    <a:bodyPr/>
                    <a:lstStyle/>
                    <a:p>
                      <a:pPr algn="ctr"/>
                      <a:r>
                        <a:rPr lang="en-US" sz="1100" dirty="0" smtClean="0"/>
                        <a:t>15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8502741"/>
                  </a:ext>
                </a:extLst>
              </a:tr>
              <a:tr h="351104">
                <a:tc vMerge="1">
                  <a:txBody>
                    <a:bodyPr/>
                    <a:lstStyle/>
                    <a:p>
                      <a:endParaRPr lang="en-US" sz="1200" dirty="0"/>
                    </a:p>
                  </a:txBody>
                  <a:tcPr/>
                </a:tc>
                <a:tc rowSpan="2">
                  <a:txBody>
                    <a:bodyPr/>
                    <a:lstStyle/>
                    <a:p>
                      <a:pPr algn="ctr"/>
                      <a:r>
                        <a:rPr lang="en-US" sz="1100" dirty="0" smtClean="0"/>
                        <a:t>Step 6</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10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842482"/>
                  </a:ext>
                </a:extLst>
              </a:tr>
              <a:tr h="351104">
                <a:tc vMerge="1">
                  <a:txBody>
                    <a:bodyPr/>
                    <a:lstStyle/>
                    <a:p>
                      <a:endParaRPr lang="en-US" sz="1200" dirty="0"/>
                    </a:p>
                  </a:txBody>
                  <a:tcPr/>
                </a:tc>
                <a:tc vMerge="1">
                  <a:txBody>
                    <a:bodyPr/>
                    <a:lstStyle/>
                    <a:p>
                      <a:pPr algn="ctr"/>
                      <a:endParaRPr lang="en-US" sz="1200" dirty="0"/>
                    </a:p>
                  </a:txBody>
                  <a:tcPr/>
                </a:tc>
                <a:tc>
                  <a:txBody>
                    <a:bodyPr/>
                    <a:lstStyle/>
                    <a:p>
                      <a:pPr algn="ctr"/>
                      <a:r>
                        <a:rPr lang="en-US" sz="1100" dirty="0" smtClean="0"/>
                        <a:t>15 min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263869"/>
                  </a:ext>
                </a:extLst>
              </a:tr>
              <a:tr h="418138">
                <a:tc>
                  <a:txBody>
                    <a:bodyPr/>
                    <a:lstStyle/>
                    <a:p>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13 </a:t>
                      </a:r>
                      <a:r>
                        <a:rPr lang="en-US" sz="1100" dirty="0" err="1" smtClean="0"/>
                        <a:t>hrs</a:t>
                      </a:r>
                      <a:r>
                        <a:rPr lang="en-US" sz="1100" dirty="0" smtClean="0"/>
                        <a:t> 30 min</a:t>
                      </a:r>
                      <a:endParaRPr lang="en-US"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sz="1100" dirty="0" smtClean="0"/>
                        <a:t>Tester</a:t>
                      </a:r>
                      <a:r>
                        <a:rPr lang="en-US" sz="1100" baseline="0" dirty="0" smtClean="0"/>
                        <a:t> Time: 1:10</a:t>
                      </a:r>
                    </a:p>
                    <a:p>
                      <a:pPr algn="l"/>
                      <a:r>
                        <a:rPr lang="en-US" sz="1100" baseline="0" dirty="0" smtClean="0"/>
                        <a:t>System Time: 1:50</a:t>
                      </a:r>
                      <a:endParaRPr lang="en-US"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8939419"/>
                  </a:ext>
                </a:extLst>
              </a:tr>
            </a:tbl>
          </a:graphicData>
        </a:graphic>
      </p:graphicFrame>
    </p:spTree>
    <p:extLst>
      <p:ext uri="{BB962C8B-B14F-4D97-AF65-F5344CB8AC3E}">
        <p14:creationId xmlns:p14="http://schemas.microsoft.com/office/powerpoint/2010/main" val="10748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Testing Resources</a:t>
            </a:r>
          </a:p>
          <a:p>
            <a:pPr lvl="1"/>
            <a:r>
              <a:rPr lang="en-US" dirty="0" smtClean="0"/>
              <a:t>Planning Phases SME 20%</a:t>
            </a:r>
          </a:p>
          <a:p>
            <a:pPr lvl="1"/>
            <a:r>
              <a:rPr lang="en-US" dirty="0" smtClean="0"/>
              <a:t>Testing Phases: SME and Testers 20% FTE = 1 day/week, or 2 - ½ day/week</a:t>
            </a:r>
          </a:p>
          <a:p>
            <a:pPr lvl="1"/>
            <a:r>
              <a:rPr lang="en-US" dirty="0"/>
              <a:t>5</a:t>
            </a:r>
            <a:r>
              <a:rPr lang="en-US" dirty="0" smtClean="0"/>
              <a:t> BA Coordinators and 1 PM 100% + 1 Huron Consultant 100%</a:t>
            </a:r>
          </a:p>
          <a:p>
            <a:pPr lvl="1"/>
            <a:r>
              <a:rPr lang="en-US" dirty="0" smtClean="0"/>
              <a:t>Functional Leads – as needed</a:t>
            </a:r>
          </a:p>
          <a:p>
            <a:r>
              <a:rPr lang="en-US" dirty="0" smtClean="0"/>
              <a:t>Critical Local Systems</a:t>
            </a:r>
          </a:p>
          <a:p>
            <a:pPr lvl="1"/>
            <a:r>
              <a:rPr lang="en-US" dirty="0" smtClean="0"/>
              <a:t>New systems, databases and applications</a:t>
            </a:r>
          </a:p>
          <a:p>
            <a:pPr lvl="1"/>
            <a:r>
              <a:rPr lang="en-US" dirty="0" smtClean="0"/>
              <a:t>HRDWv2 and SDopev2 daily consumers and Web Service consumers</a:t>
            </a:r>
          </a:p>
          <a:p>
            <a:pPr lvl="2"/>
            <a:r>
              <a:rPr lang="en-US" dirty="0" smtClean="0"/>
              <a:t>EACS, Enterprise Directory, Time &amp; Attendance, Parking, Banner, ServiceLink, UCR NetID Table</a:t>
            </a:r>
          </a:p>
          <a:p>
            <a:pPr lvl="1"/>
            <a:r>
              <a:rPr lang="en-US" dirty="0" smtClean="0"/>
              <a:t>One-time conversion for EMPLID systems</a:t>
            </a:r>
          </a:p>
          <a:p>
            <a:pPr lvl="1"/>
            <a:r>
              <a:rPr lang="en-US" dirty="0" smtClean="0"/>
              <a:t>Defer to post deployment all non-critical systems</a:t>
            </a:r>
          </a:p>
          <a:p>
            <a:r>
              <a:rPr lang="en-US" dirty="0" smtClean="0"/>
              <a:t>Security Provisioning</a:t>
            </a:r>
          </a:p>
          <a:p>
            <a:pPr lvl="1"/>
            <a:r>
              <a:rPr lang="en-US" dirty="0" smtClean="0"/>
              <a:t>Role: Inquiry, </a:t>
            </a:r>
            <a:r>
              <a:rPr lang="en-US" dirty="0" err="1" smtClean="0"/>
              <a:t>Transactor</a:t>
            </a:r>
            <a:r>
              <a:rPr lang="en-US" dirty="0" smtClean="0"/>
              <a:t>, Approver</a:t>
            </a:r>
          </a:p>
          <a:p>
            <a:pPr lvl="1"/>
            <a:r>
              <a:rPr lang="en-US" dirty="0" smtClean="0"/>
              <a:t>Row: Global vs. SSC alignment vs. </a:t>
            </a:r>
            <a:r>
              <a:rPr lang="en-US" dirty="0" err="1" smtClean="0"/>
              <a:t>Dept</a:t>
            </a:r>
            <a:r>
              <a:rPr lang="en-US" dirty="0" smtClean="0"/>
              <a:t> Employee</a:t>
            </a:r>
          </a:p>
        </p:txBody>
      </p:sp>
      <p:sp>
        <p:nvSpPr>
          <p:cNvPr id="4" name="Text Placeholder 3"/>
          <p:cNvSpPr>
            <a:spLocks noGrp="1"/>
          </p:cNvSpPr>
          <p:nvPr>
            <p:ph type="body" sz="quarter" idx="13"/>
          </p:nvPr>
        </p:nvSpPr>
        <p:spPr/>
        <p:txBody>
          <a:bodyPr/>
          <a:lstStyle/>
          <a:p>
            <a:r>
              <a:rPr lang="en-US" dirty="0" smtClean="0"/>
              <a:t>Test phase planning</a:t>
            </a:r>
            <a:endParaRPr lang="en-US" dirty="0"/>
          </a:p>
        </p:txBody>
      </p:sp>
    </p:spTree>
    <p:extLst>
      <p:ext uri="{BB962C8B-B14F-4D97-AF65-F5344CB8AC3E}">
        <p14:creationId xmlns:p14="http://schemas.microsoft.com/office/powerpoint/2010/main" val="401358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a:t>
            </a:r>
            <a:r>
              <a:rPr lang="en-US" dirty="0" smtClean="0">
                <a:solidFill>
                  <a:srgbClr val="FF0000"/>
                </a:solidFill>
              </a:rPr>
              <a:t>Quality of conversion data directly impacted test coverage and results</a:t>
            </a:r>
          </a:p>
          <a:p>
            <a:r>
              <a:rPr lang="en-US" dirty="0" smtClean="0"/>
              <a:t>Test Phases</a:t>
            </a:r>
          </a:p>
          <a:p>
            <a:pPr lvl="1"/>
            <a:r>
              <a:rPr lang="en-US" dirty="0" smtClean="0"/>
              <a:t>IT1 6 Weeks (Extended to 8) – Are we connected?</a:t>
            </a:r>
          </a:p>
          <a:p>
            <a:pPr lvl="2"/>
            <a:r>
              <a:rPr lang="en-US" dirty="0" smtClean="0"/>
              <a:t>12 system interfaces</a:t>
            </a:r>
          </a:p>
          <a:p>
            <a:pPr lvl="2"/>
            <a:r>
              <a:rPr lang="en-US" dirty="0" smtClean="0"/>
              <a:t>6 IDM interfaces</a:t>
            </a:r>
          </a:p>
          <a:p>
            <a:pPr lvl="2"/>
            <a:r>
              <a:rPr lang="en-US" dirty="0" smtClean="0"/>
              <a:t>Development resources</a:t>
            </a:r>
          </a:p>
          <a:p>
            <a:pPr lvl="1"/>
            <a:r>
              <a:rPr lang="en-US" dirty="0" smtClean="0"/>
              <a:t>IT2 8 Weeks – UCPath happy path</a:t>
            </a:r>
          </a:p>
          <a:p>
            <a:pPr lvl="2"/>
            <a:r>
              <a:rPr lang="en-US" dirty="0" smtClean="0"/>
              <a:t>Committed to 357 test scenarios </a:t>
            </a:r>
            <a:r>
              <a:rPr lang="en-US" dirty="0" smtClean="0">
                <a:sym typeface="Wingdings" panose="05000000000000000000" pitchFamily="2" charset="2"/>
              </a:rPr>
              <a:t></a:t>
            </a:r>
            <a:r>
              <a:rPr lang="en-US" dirty="0" smtClean="0"/>
              <a:t> 424 completed</a:t>
            </a:r>
          </a:p>
          <a:p>
            <a:pPr lvl="2"/>
            <a:r>
              <a:rPr lang="en-US" dirty="0" smtClean="0"/>
              <a:t>50 Integrated Functions</a:t>
            </a:r>
          </a:p>
          <a:p>
            <a:pPr lvl="2"/>
            <a:r>
              <a:rPr lang="en-US" dirty="0" smtClean="0"/>
              <a:t>Focused on UCPath transactions</a:t>
            </a:r>
          </a:p>
          <a:p>
            <a:pPr lvl="2"/>
            <a:r>
              <a:rPr lang="en-US" dirty="0" smtClean="0"/>
              <a:t>Manual submission of 8 system interface files </a:t>
            </a:r>
          </a:p>
          <a:p>
            <a:pPr lvl="2"/>
            <a:r>
              <a:rPr lang="en-US" dirty="0" smtClean="0"/>
              <a:t>UCPath training started 1 week before testing taking time from test phase</a:t>
            </a:r>
            <a:endParaRPr lang="en-US" dirty="0"/>
          </a:p>
          <a:p>
            <a:pPr lvl="2"/>
            <a:r>
              <a:rPr lang="en-US" dirty="0"/>
              <a:t>Manually tracked test scenario input in excel by </a:t>
            </a:r>
            <a:r>
              <a:rPr lang="en-US" dirty="0" smtClean="0"/>
              <a:t>IF </a:t>
            </a:r>
          </a:p>
          <a:p>
            <a:pPr lvl="2"/>
            <a:r>
              <a:rPr lang="en-US" dirty="0" smtClean="0"/>
              <a:t>Could not validate final test results in payroll</a:t>
            </a:r>
          </a:p>
        </p:txBody>
      </p:sp>
      <p:sp>
        <p:nvSpPr>
          <p:cNvPr id="3" name="Text Placeholder 2"/>
          <p:cNvSpPr>
            <a:spLocks noGrp="1"/>
          </p:cNvSpPr>
          <p:nvPr>
            <p:ph type="body" sz="quarter" idx="13"/>
          </p:nvPr>
        </p:nvSpPr>
        <p:spPr/>
        <p:txBody>
          <a:bodyPr/>
          <a:lstStyle/>
          <a:p>
            <a:r>
              <a:rPr lang="en-US" dirty="0" smtClean="0"/>
              <a:t>Tracking progress and results</a:t>
            </a:r>
            <a:endParaRPr lang="en-US" dirty="0"/>
          </a:p>
        </p:txBody>
      </p:sp>
    </p:spTree>
    <p:extLst>
      <p:ext uri="{BB962C8B-B14F-4D97-AF65-F5344CB8AC3E}">
        <p14:creationId xmlns:p14="http://schemas.microsoft.com/office/powerpoint/2010/main" val="2236869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Test Phases </a:t>
            </a:r>
            <a:r>
              <a:rPr lang="en-US" dirty="0" err="1" smtClean="0"/>
              <a:t>Cont</a:t>
            </a:r>
            <a:endParaRPr lang="en-US" dirty="0" smtClean="0"/>
          </a:p>
          <a:p>
            <a:pPr lvl="1"/>
            <a:r>
              <a:rPr lang="en-US" dirty="0"/>
              <a:t>IT3 </a:t>
            </a:r>
            <a:r>
              <a:rPr lang="en-US" dirty="0" smtClean="0"/>
              <a:t>8 </a:t>
            </a:r>
            <a:r>
              <a:rPr lang="en-US" dirty="0"/>
              <a:t>Weeks – Added </a:t>
            </a:r>
            <a:r>
              <a:rPr lang="en-US" dirty="0" smtClean="0"/>
              <a:t>UCPath functionality</a:t>
            </a:r>
            <a:r>
              <a:rPr lang="en-US" dirty="0"/>
              <a:t>, local systems, </a:t>
            </a:r>
            <a:r>
              <a:rPr lang="en-US" dirty="0" smtClean="0"/>
              <a:t>reports, negative </a:t>
            </a:r>
            <a:r>
              <a:rPr lang="en-US" dirty="0"/>
              <a:t>testing</a:t>
            </a:r>
          </a:p>
          <a:p>
            <a:pPr lvl="2"/>
            <a:r>
              <a:rPr lang="en-US" dirty="0"/>
              <a:t>Committed to </a:t>
            </a:r>
            <a:r>
              <a:rPr lang="en-US" dirty="0" smtClean="0"/>
              <a:t>285 </a:t>
            </a:r>
            <a:r>
              <a:rPr lang="en-US" dirty="0"/>
              <a:t>test scenarios </a:t>
            </a:r>
            <a:r>
              <a:rPr lang="en-US" dirty="0" smtClean="0">
                <a:sym typeface="Wingdings" panose="05000000000000000000" pitchFamily="2" charset="2"/>
              </a:rPr>
              <a:t></a:t>
            </a:r>
            <a:r>
              <a:rPr lang="en-US" dirty="0" smtClean="0"/>
              <a:t> 350 completed</a:t>
            </a:r>
          </a:p>
          <a:p>
            <a:pPr lvl="2"/>
            <a:r>
              <a:rPr lang="en-US" dirty="0" smtClean="0"/>
              <a:t>51 Integrated Functions</a:t>
            </a:r>
          </a:p>
          <a:p>
            <a:pPr lvl="2"/>
            <a:r>
              <a:rPr lang="en-US" dirty="0" smtClean="0"/>
              <a:t>Local </a:t>
            </a:r>
            <a:r>
              <a:rPr lang="en-US" dirty="0"/>
              <a:t>Systems: </a:t>
            </a:r>
            <a:r>
              <a:rPr lang="en-US" dirty="0" smtClean="0"/>
              <a:t>7 critical path systems, started to automate upload of </a:t>
            </a:r>
            <a:r>
              <a:rPr lang="en-US" dirty="0"/>
              <a:t>interface </a:t>
            </a:r>
            <a:r>
              <a:rPr lang="en-US" dirty="0" smtClean="0"/>
              <a:t>files</a:t>
            </a:r>
          </a:p>
          <a:p>
            <a:pPr lvl="2"/>
            <a:r>
              <a:rPr lang="en-US" dirty="0" smtClean="0"/>
              <a:t>20 </a:t>
            </a:r>
            <a:r>
              <a:rPr lang="en-US" dirty="0"/>
              <a:t>new part-time/full-time testers (6.8 FTE), 17 part-time/full-time SMEs (8.9 FTE)</a:t>
            </a:r>
          </a:p>
          <a:p>
            <a:pPr lvl="2"/>
            <a:r>
              <a:rPr lang="en-US" dirty="0"/>
              <a:t>Introduced Test Tracking Tool to assist with measuring test </a:t>
            </a:r>
            <a:r>
              <a:rPr lang="en-US" dirty="0" smtClean="0"/>
              <a:t>results</a:t>
            </a:r>
          </a:p>
          <a:p>
            <a:pPr lvl="2"/>
            <a:r>
              <a:rPr lang="en-US" dirty="0" smtClean="0"/>
              <a:t>Paycheck and Labor Ledger validation was completed 5 weeks after IT3 end </a:t>
            </a:r>
          </a:p>
          <a:p>
            <a:pPr lvl="1"/>
            <a:r>
              <a:rPr lang="en-US" dirty="0" smtClean="0"/>
              <a:t>UAT 6 Weeks (Extended to 7) </a:t>
            </a:r>
            <a:r>
              <a:rPr lang="en-US" dirty="0"/>
              <a:t>– </a:t>
            </a:r>
            <a:r>
              <a:rPr lang="en-US" dirty="0" smtClean="0"/>
              <a:t>Critical and High Impact processes, </a:t>
            </a:r>
            <a:r>
              <a:rPr lang="en-US" dirty="0"/>
              <a:t>r</a:t>
            </a:r>
            <a:r>
              <a:rPr lang="en-US" dirty="0" smtClean="0"/>
              <a:t>ole based security, local systems</a:t>
            </a:r>
            <a:endParaRPr lang="en-US" dirty="0"/>
          </a:p>
          <a:p>
            <a:pPr lvl="2"/>
            <a:r>
              <a:rPr lang="en-US" dirty="0"/>
              <a:t>Committed to </a:t>
            </a:r>
            <a:r>
              <a:rPr lang="en-US" dirty="0" smtClean="0"/>
              <a:t>261 test scenarios </a:t>
            </a:r>
            <a:r>
              <a:rPr lang="en-US" dirty="0" smtClean="0">
                <a:sym typeface="Wingdings" panose="05000000000000000000" pitchFamily="2" charset="2"/>
              </a:rPr>
              <a:t></a:t>
            </a:r>
            <a:r>
              <a:rPr lang="en-US" dirty="0" smtClean="0"/>
              <a:t> 329 completed</a:t>
            </a:r>
          </a:p>
          <a:p>
            <a:pPr lvl="2"/>
            <a:r>
              <a:rPr lang="en-US" dirty="0"/>
              <a:t>41 Integrated Functions</a:t>
            </a:r>
          </a:p>
          <a:p>
            <a:pPr lvl="2"/>
            <a:r>
              <a:rPr lang="en-US" dirty="0"/>
              <a:t>35% reduction in tests from previous test </a:t>
            </a:r>
            <a:r>
              <a:rPr lang="en-US" dirty="0" smtClean="0"/>
              <a:t>phases due to shorter timeframe</a:t>
            </a:r>
          </a:p>
          <a:p>
            <a:pPr lvl="2"/>
            <a:r>
              <a:rPr lang="en-US" dirty="0" smtClean="0"/>
              <a:t>10 local systems in scope 22 out of scope</a:t>
            </a:r>
            <a:endParaRPr lang="en-US" dirty="0"/>
          </a:p>
          <a:p>
            <a:pPr lvl="2"/>
            <a:r>
              <a:rPr lang="en-US" dirty="0" smtClean="0"/>
              <a:t>Scenarios </a:t>
            </a:r>
            <a:r>
              <a:rPr lang="en-US" dirty="0"/>
              <a:t>focused on high risk areas and things not thoroughly tested</a:t>
            </a:r>
          </a:p>
          <a:p>
            <a:pPr lvl="2"/>
            <a:r>
              <a:rPr lang="en-US" dirty="0" smtClean="0"/>
              <a:t>Validation ended 2 ½ weeks after UAT</a:t>
            </a:r>
            <a:endParaRPr lang="en-US" dirty="0"/>
          </a:p>
        </p:txBody>
      </p:sp>
      <p:sp>
        <p:nvSpPr>
          <p:cNvPr id="3" name="Text Placeholder 2"/>
          <p:cNvSpPr>
            <a:spLocks noGrp="1"/>
          </p:cNvSpPr>
          <p:nvPr>
            <p:ph type="body" sz="quarter" idx="13"/>
          </p:nvPr>
        </p:nvSpPr>
        <p:spPr/>
        <p:txBody>
          <a:bodyPr/>
          <a:lstStyle/>
          <a:p>
            <a:r>
              <a:rPr lang="en-US" dirty="0" smtClean="0"/>
              <a:t>Tracking Progress and Results</a:t>
            </a:r>
            <a:endParaRPr lang="en-US" dirty="0"/>
          </a:p>
        </p:txBody>
      </p:sp>
    </p:spTree>
    <p:extLst>
      <p:ext uri="{BB962C8B-B14F-4D97-AF65-F5344CB8AC3E}">
        <p14:creationId xmlns:p14="http://schemas.microsoft.com/office/powerpoint/2010/main" val="3087962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d Services Knowledge Transfer - 01252017" id="{CA2A3A3A-A51E-47D6-82A9-7BBE6D59CFB6}" vid="{FAC63B54-DE89-43EE-A10F-6E5456779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3BC33AB8EAAD4DB69C55DF7C47D54E" ma:contentTypeVersion="5" ma:contentTypeDescription="Create a new document." ma:contentTypeScope="" ma:versionID="b8d2dab78023f9d617bd11a4f253c7c6">
  <xsd:schema xmlns:xsd="http://www.w3.org/2001/XMLSchema" xmlns:xs="http://www.w3.org/2001/XMLSchema" xmlns:p="http://schemas.microsoft.com/office/2006/metadata/properties" xmlns:ns2="dc4c2f49-75b3-4880-8f64-033096d1ec8f" targetNamespace="http://schemas.microsoft.com/office/2006/metadata/properties" ma:root="true" ma:fieldsID="035941ec6eac14a17eafbc8e267dbda8" ns2:_="">
    <xsd:import namespace="dc4c2f49-75b3-4880-8f64-033096d1ec8f"/>
    <xsd:element name="properties">
      <xsd:complexType>
        <xsd:sequence>
          <xsd:element name="documentManagement">
            <xsd:complexType>
              <xsd:all>
                <xsd:element ref="ns2:Area" minOccurs="0"/>
                <xsd:element ref="ns2:Current_x0020_Stage" minOccurs="0"/>
                <xsd:element ref="ns2:Approval_x0020_Status" minOccurs="0"/>
                <xsd:element ref="ns2:Document_x0020_Status"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c2f49-75b3-4880-8f64-033096d1ec8f" elementFormDefault="qualified">
    <xsd:import namespace="http://schemas.microsoft.com/office/2006/documentManagement/types"/>
    <xsd:import namespace="http://schemas.microsoft.com/office/infopath/2007/PartnerControls"/>
    <xsd:element name="Area" ma:index="2" nillable="true" ma:displayName="Workstream Area" ma:format="Dropdown" ma:internalName="Area">
      <xsd:simpleType>
        <xsd:restriction base="dms:Choice">
          <xsd:enumeration value="All"/>
          <xsd:enumeration value="FOM OM"/>
          <xsd:enumeration value="FOM BPD"/>
          <xsd:enumeration value="Other BPD"/>
        </xsd:restriction>
      </xsd:simpleType>
    </xsd:element>
    <xsd:element name="Current_x0020_Stage" ma:index="3" nillable="true" ma:displayName="Current Stage" ma:format="Dropdown" ma:internalName="Current_x0020_Stage">
      <xsd:simpleType>
        <xsd:restriction base="dms:Choice">
          <xsd:enumeration value="As-Is"/>
          <xsd:enumeration value="To-Be"/>
          <xsd:enumeration value="Detailed Design"/>
          <xsd:enumeration value="Post-Detailed Design"/>
          <xsd:enumeration value="Build"/>
        </xsd:restriction>
      </xsd:simpleType>
    </xsd:element>
    <xsd:element name="Approval_x0020_Status" ma:index="4" nillable="true" ma:displayName="Approval Status" ma:default="Not Ready" ma:format="Dropdown" ma:internalName="Approval_x0020_Status">
      <xsd:simpleType>
        <xsd:restriction base="dms:Choice">
          <xsd:enumeration value="Not Ready"/>
          <xsd:enumeration value="In-Review"/>
          <xsd:enumeration value="Change Request"/>
          <xsd:enumeration value="Approved"/>
        </xsd:restriction>
      </xsd:simpleType>
    </xsd:element>
    <xsd:element name="Document_x0020_Status" ma:index="5" nillable="true" ma:displayName="Document Status" ma:default="Not Started" ma:format="Dropdown" ma:internalName="Document_x0020_Status">
      <xsd:simpleType>
        <xsd:restriction base="dms:Choice">
          <xsd:enumeration value="Not Started"/>
          <xsd:enumeration value="Work in Progress"/>
          <xsd:enumeration value="Draft"/>
          <xsd:enumeration value="Final"/>
        </xsd:restriction>
      </xsd:simpleType>
    </xsd:element>
    <xsd:element name="Description0" ma:index="6"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dc4c2f49-75b3-4880-8f64-033096d1ec8f">Not Ready</Approval_x0020_Status>
    <Description0 xmlns="dc4c2f49-75b3-4880-8f64-033096d1ec8f" xsi:nil="true"/>
    <Current_x0020_Stage xmlns="dc4c2f49-75b3-4880-8f64-033096d1ec8f" xsi:nil="true"/>
    <Document_x0020_Status xmlns="dc4c2f49-75b3-4880-8f64-033096d1ec8f">Not Started</Document_x0020_Status>
    <Area xmlns="dc4c2f49-75b3-4880-8f64-033096d1ec8f">All</Area>
  </documentManagement>
</p:properties>
</file>

<file path=customXml/itemProps1.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2.xml><?xml version="1.0" encoding="utf-8"?>
<ds:datastoreItem xmlns:ds="http://schemas.openxmlformats.org/officeDocument/2006/customXml" ds:itemID="{9B32DEEC-F7FE-41A4-9489-05929677A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c2f49-75b3-4880-8f64-033096d1ec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153158-FB73-473A-8AE4-9FA603606C24}">
  <ds:schemaRefs>
    <ds:schemaRef ds:uri="http://schemas.openxmlformats.org/package/2006/metadata/core-properties"/>
    <ds:schemaRef ds:uri="http://purl.org/dc/elements/1.1/"/>
    <ds:schemaRef ds:uri="http://purl.org/dc/terms/"/>
    <ds:schemaRef ds:uri="http://www.w3.org/XML/1998/namespace"/>
    <ds:schemaRef ds:uri="dc4c2f49-75b3-4880-8f64-033096d1ec8f"/>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Shared Services Knowledge Transfer - 01252017</Template>
  <TotalTime>13750</TotalTime>
  <Words>2156</Words>
  <Application>Microsoft Office PowerPoint</Application>
  <PresentationFormat>Widescreen</PresentationFormat>
  <Paragraphs>478</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Appendix</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ahmad.rahmani@ucr.edu</dc:creator>
  <cp:lastModifiedBy>Carol Ann Marquez</cp:lastModifiedBy>
  <cp:revision>385</cp:revision>
  <cp:lastPrinted>2017-04-13T22:35:04Z</cp:lastPrinted>
  <dcterms:created xsi:type="dcterms:W3CDTF">2017-02-10T14:04:00Z</dcterms:created>
  <dcterms:modified xsi:type="dcterms:W3CDTF">2018-08-14T15:12:41Z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0x010100CA3BC33AB8EAAD4DB69C55DF7C47D54E</vt:lpwstr>
  </property>
</Properties>
</file>