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28"/>
  </p:notesMasterIdLst>
  <p:sldIdLst>
    <p:sldId id="256" r:id="rId2"/>
    <p:sldId id="265" r:id="rId3"/>
    <p:sldId id="257" r:id="rId4"/>
    <p:sldId id="267" r:id="rId5"/>
    <p:sldId id="268" r:id="rId6"/>
    <p:sldId id="270" r:id="rId7"/>
    <p:sldId id="286" r:id="rId8"/>
    <p:sldId id="269" r:id="rId9"/>
    <p:sldId id="272" r:id="rId10"/>
    <p:sldId id="273" r:id="rId11"/>
    <p:sldId id="277" r:id="rId12"/>
    <p:sldId id="274" r:id="rId13"/>
    <p:sldId id="275" r:id="rId14"/>
    <p:sldId id="271" r:id="rId15"/>
    <p:sldId id="285" r:id="rId16"/>
    <p:sldId id="283" r:id="rId17"/>
    <p:sldId id="278" r:id="rId18"/>
    <p:sldId id="276" r:id="rId19"/>
    <p:sldId id="279" r:id="rId20"/>
    <p:sldId id="264" r:id="rId21"/>
    <p:sldId id="280" r:id="rId22"/>
    <p:sldId id="281" r:id="rId23"/>
    <p:sldId id="288" r:id="rId24"/>
    <p:sldId id="258" r:id="rId25"/>
    <p:sldId id="287"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74" autoAdjust="0"/>
    <p:restoredTop sz="94660"/>
  </p:normalViewPr>
  <p:slideViewPr>
    <p:cSldViewPr snapToGrid="0">
      <p:cViewPr varScale="1">
        <p:scale>
          <a:sx n="101" d="100"/>
          <a:sy n="101" d="100"/>
        </p:scale>
        <p:origin x="114"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D96DB0-3F07-4DBF-B07D-B21AE0F02507}" type="datetimeFigureOut">
              <a:rPr lang="en-US" smtClean="0"/>
              <a:t>8/10/2018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8E9C2-BDC2-49BA-BC8C-A3EA6EE9BF1D}" type="slidenum">
              <a:rPr lang="en-US" smtClean="0"/>
              <a:t>‹#›</a:t>
            </a:fld>
            <a:endParaRPr lang="en-US"/>
          </a:p>
        </p:txBody>
      </p:sp>
    </p:spTree>
    <p:extLst>
      <p:ext uri="{BB962C8B-B14F-4D97-AF65-F5344CB8AC3E}">
        <p14:creationId xmlns:p14="http://schemas.microsoft.com/office/powerpoint/2010/main" val="420368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8/10/2018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8/10/2018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8/10/2018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8/10/2018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8/10/2018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8/10/2018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8/10/2018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8/10/2018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8/10/2018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8/10/2018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thenextweb.com/dd/2018/03/01/exclusive-research-shows-many-women-developers-stuck-junior-level-roles/" TargetMode="External"/><Relationship Id="rId2" Type="http://schemas.openxmlformats.org/officeDocument/2006/relationships/hyperlink" Target="https://www.cnet.com/news/young-women-dominate-in-software-but-still-face-setbacks-says-hackerrank/" TargetMode="External"/><Relationship Id="rId1" Type="http://schemas.openxmlformats.org/officeDocument/2006/relationships/slideLayout" Target="../slideLayouts/slideLayout2.xml"/><Relationship Id="rId6" Type="http://schemas.openxmlformats.org/officeDocument/2006/relationships/hyperlink" Target="https://media.scmagazine.com/documents/344/070818_onlinesc_85787.pdf" TargetMode="External"/><Relationship Id="rId5" Type="http://schemas.openxmlformats.org/officeDocument/2006/relationships/hyperlink" Target="file:///C:\Users\pnations\Documents\SourceCode\UCCSC%202018\https" TargetMode="External"/><Relationship Id="rId4" Type="http://schemas.openxmlformats.org/officeDocument/2006/relationships/hyperlink" Target="http://www.latimes.com/business/technology/la-fi-tn-0323-pay-gap-20160323-story.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theatlantic.com/magazine/archive/2018/09/cognitive-bias/565775/#nws=mcnewsletter" TargetMode="External"/><Relationship Id="rId3" Type="http://schemas.openxmlformats.org/officeDocument/2006/relationships/hyperlink" Target="https://qz.com/730290/harvey-mudd-college-took-on-gender-bias-and-now-more-than-half-its-computer-science-majors-are-women/" TargetMode="External"/><Relationship Id="rId7" Type="http://schemas.openxmlformats.org/officeDocument/2006/relationships/hyperlink" Target="https://cloud.sdsc.edu/v1/AUTH_sysadmin-l/CampusLISA%202014%20videos/20140709-CampusLISA-WIAC.mp4" TargetMode="External"/><Relationship Id="rId2" Type="http://schemas.openxmlformats.org/officeDocument/2006/relationships/hyperlink" Target="http://www.slate.com/blogs/lexicon_valley/2014/07/23/study_men_interrupt_women_more_in_tech_workplaces_but_high_ranking_women.html" TargetMode="External"/><Relationship Id="rId1" Type="http://schemas.openxmlformats.org/officeDocument/2006/relationships/slideLayout" Target="../slideLayouts/slideLayout7.xml"/><Relationship Id="rId6" Type="http://schemas.openxmlformats.org/officeDocument/2006/relationships/hyperlink" Target="https://www.computerscience.org/resources/women-in-computer-science/" TargetMode="External"/><Relationship Id="rId5" Type="http://schemas.openxmlformats.org/officeDocument/2006/relationships/hyperlink" Target="https://alltogether.swe.org/2018/04/pay-gap-in-engineering/" TargetMode="External"/><Relationship Id="rId4" Type="http://schemas.openxmlformats.org/officeDocument/2006/relationships/hyperlink" Target="https://www.inc.com/jessica-stillman/what-counts-as-a-rude-interruption-depends-on-your-gender-study-confirms.html?cid=hmhero"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Empowering women in tech: history and making history</a:t>
            </a:r>
          </a:p>
        </p:txBody>
      </p:sp>
      <p:sp>
        <p:nvSpPr>
          <p:cNvPr id="3" name="Subtitle 2"/>
          <p:cNvSpPr>
            <a:spLocks noGrp="1"/>
          </p:cNvSpPr>
          <p:nvPr>
            <p:ph type="subTitle" idx="1"/>
          </p:nvPr>
        </p:nvSpPr>
        <p:spPr/>
        <p:txBody>
          <a:bodyPr>
            <a:normAutofit/>
          </a:bodyPr>
          <a:lstStyle/>
          <a:p>
            <a:r>
              <a:rPr lang="en-US" dirty="0" smtClean="0"/>
              <a:t>UCCSC 2018 / Patricia Y. Honda-Nations / UC San Diego</a:t>
            </a:r>
            <a:endParaRPr lang="en-US" dirty="0"/>
          </a:p>
        </p:txBody>
      </p:sp>
    </p:spTree>
    <p:extLst>
      <p:ext uri="{BB962C8B-B14F-4D97-AF65-F5344CB8AC3E}">
        <p14:creationId xmlns:p14="http://schemas.microsoft.com/office/powerpoint/2010/main" val="3901818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Interruptions</a:t>
            </a:r>
            <a:endParaRPr lang="en-US" sz="4400" dirty="0"/>
          </a:p>
        </p:txBody>
      </p:sp>
      <p:sp>
        <p:nvSpPr>
          <p:cNvPr id="3" name="Content Placeholder 2"/>
          <p:cNvSpPr>
            <a:spLocks noGrp="1"/>
          </p:cNvSpPr>
          <p:nvPr>
            <p:ph idx="1"/>
          </p:nvPr>
        </p:nvSpPr>
        <p:spPr/>
        <p:txBody>
          <a:bodyPr>
            <a:normAutofit fontScale="92500" lnSpcReduction="10000"/>
          </a:bodyPr>
          <a:lstStyle/>
          <a:p>
            <a:r>
              <a:rPr lang="en-US" sz="2400" dirty="0" smtClean="0"/>
              <a:t>Studies have shown that men interrupt more than women do in meetings, and that women are interrupted more than men in meetings.</a:t>
            </a:r>
          </a:p>
          <a:p>
            <a:r>
              <a:rPr lang="en-US" sz="2400" dirty="0" smtClean="0"/>
              <a:t>Women who have advanced in technology have learned to interrupt.</a:t>
            </a:r>
          </a:p>
          <a:p>
            <a:r>
              <a:rPr lang="en-US" sz="2400" dirty="0"/>
              <a:t>And it’s not just in meetings…. Do we also interrupt people at work? </a:t>
            </a:r>
          </a:p>
          <a:p>
            <a:pPr lvl="0"/>
            <a:r>
              <a:rPr lang="en-US" sz="2400" dirty="0" smtClean="0"/>
              <a:t>We </a:t>
            </a:r>
            <a:r>
              <a:rPr lang="en-US" sz="2400" dirty="0"/>
              <a:t>interrupt women more than men. (Heck, my husband can be working at home and my daughter will be home and will text me for advice on how to cook lunch because “he’s working.” And I’m enabling her because I will tell her that I’m working but I will still answer her. </a:t>
            </a:r>
            <a:r>
              <a:rPr lang="en-US" sz="2400" dirty="0" smtClean="0"/>
              <a:t>)</a:t>
            </a:r>
          </a:p>
          <a:p>
            <a:pPr lvl="0"/>
            <a:r>
              <a:rPr lang="en-US" sz="2400" dirty="0" smtClean="0"/>
              <a:t>If you have a choice of asking a question of two colleagues, a man or a woman, doing the same job, who do you go to? </a:t>
            </a:r>
          </a:p>
          <a:p>
            <a:endParaRPr lang="en-US" dirty="0"/>
          </a:p>
        </p:txBody>
      </p:sp>
    </p:spTree>
    <p:extLst>
      <p:ext uri="{BB962C8B-B14F-4D97-AF65-F5344CB8AC3E}">
        <p14:creationId xmlns:p14="http://schemas.microsoft.com/office/powerpoint/2010/main" val="3856424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Meetings</a:t>
            </a:r>
            <a:endParaRPr lang="en-US" sz="4400" dirty="0"/>
          </a:p>
        </p:txBody>
      </p:sp>
      <p:sp>
        <p:nvSpPr>
          <p:cNvPr id="3" name="Content Placeholder 2"/>
          <p:cNvSpPr>
            <a:spLocks noGrp="1"/>
          </p:cNvSpPr>
          <p:nvPr>
            <p:ph idx="1"/>
          </p:nvPr>
        </p:nvSpPr>
        <p:spPr/>
        <p:txBody>
          <a:bodyPr>
            <a:normAutofit fontScale="92500" lnSpcReduction="20000"/>
          </a:bodyPr>
          <a:lstStyle/>
          <a:p>
            <a:r>
              <a:rPr lang="en-US" sz="2400" dirty="0"/>
              <a:t>People often don’t give women credit for the ideas they </a:t>
            </a:r>
            <a:r>
              <a:rPr lang="en-US" sz="2400" dirty="0" smtClean="0"/>
              <a:t>have…. </a:t>
            </a:r>
            <a:r>
              <a:rPr lang="en-US" sz="2400" dirty="0"/>
              <a:t>Say something like, “ I like the way you agreed with ___ for her point earlier”</a:t>
            </a:r>
          </a:p>
          <a:p>
            <a:r>
              <a:rPr lang="en-US" sz="2400" dirty="0"/>
              <a:t>Call on someone who reports well first—to set the example. Then call on one of the newer/younger/less experienced workers.</a:t>
            </a:r>
          </a:p>
          <a:p>
            <a:r>
              <a:rPr lang="en-US" sz="2400" dirty="0"/>
              <a:t>Disrupt the way you normally run the meeting. If you are doing status updates and you notice that people give their status and tune out everyone else, then you have a problem. Call on people out of order, randomly, to keep them engaged. If you have someone who dominates the conversation excessively, politely steer them back on course and give them a way to finish up—and don’t call on them first</a:t>
            </a:r>
            <a:r>
              <a:rPr lang="en-US" sz="2400" dirty="0" smtClean="0"/>
              <a:t>.</a:t>
            </a:r>
          </a:p>
          <a:p>
            <a:r>
              <a:rPr lang="en-US" sz="2400" dirty="0" smtClean="0"/>
              <a:t>If it’s not your meeting, try to help others if they get interrupted. Speak up. Try to keep the amount of “air time” fair.</a:t>
            </a:r>
            <a:endParaRPr lang="en-US" sz="2400" dirty="0"/>
          </a:p>
          <a:p>
            <a:endParaRPr lang="en-US" dirty="0"/>
          </a:p>
        </p:txBody>
      </p:sp>
    </p:spTree>
    <p:extLst>
      <p:ext uri="{BB962C8B-B14F-4D97-AF65-F5344CB8AC3E}">
        <p14:creationId xmlns:p14="http://schemas.microsoft.com/office/powerpoint/2010/main" val="316012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Damned if we do</a:t>
            </a:r>
            <a:endParaRPr lang="en-US" sz="4400" dirty="0"/>
          </a:p>
        </p:txBody>
      </p:sp>
      <p:sp>
        <p:nvSpPr>
          <p:cNvPr id="3" name="Content Placeholder 2"/>
          <p:cNvSpPr>
            <a:spLocks noGrp="1"/>
          </p:cNvSpPr>
          <p:nvPr>
            <p:ph idx="1"/>
          </p:nvPr>
        </p:nvSpPr>
        <p:spPr/>
        <p:txBody>
          <a:bodyPr>
            <a:normAutofit/>
          </a:bodyPr>
          <a:lstStyle/>
          <a:p>
            <a:r>
              <a:rPr lang="en-US" sz="2400" dirty="0" smtClean="0"/>
              <a:t>Are doers thought to be less creative?</a:t>
            </a:r>
            <a:r>
              <a:rPr lang="en-US" sz="2400" dirty="0"/>
              <a:t> If a woman is a “reliable” worker, does that </a:t>
            </a:r>
            <a:r>
              <a:rPr lang="en-US" sz="2400" dirty="0" smtClean="0"/>
              <a:t>imply “not </a:t>
            </a:r>
            <a:r>
              <a:rPr lang="en-US" sz="2400" dirty="0"/>
              <a:t>creative</a:t>
            </a:r>
            <a:r>
              <a:rPr lang="en-US" sz="2400" dirty="0" smtClean="0"/>
              <a:t>” or “cutting edge”?</a:t>
            </a:r>
            <a:endParaRPr lang="en-US" sz="2400" dirty="0"/>
          </a:p>
          <a:p>
            <a:r>
              <a:rPr lang="en-US" sz="2400" dirty="0" smtClean="0"/>
              <a:t>Many working women juggle family responsibilities as well as the job. It’s important to work steadily, meet deadlines, and still leave on time. But when you see a woman who meets deadlines without doing overtime and a man who meets deadlines by dramatically staying late—do you assume that he is working harder?</a:t>
            </a:r>
          </a:p>
        </p:txBody>
      </p:sp>
    </p:spTree>
    <p:extLst>
      <p:ext uri="{BB962C8B-B14F-4D97-AF65-F5344CB8AC3E}">
        <p14:creationId xmlns:p14="http://schemas.microsoft.com/office/powerpoint/2010/main" val="305163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And damned if we don’t!</a:t>
            </a:r>
            <a:endParaRPr lang="en-US" sz="4400" dirty="0"/>
          </a:p>
        </p:txBody>
      </p:sp>
      <p:sp>
        <p:nvSpPr>
          <p:cNvPr id="3" name="Content Placeholder 2"/>
          <p:cNvSpPr>
            <a:spLocks noGrp="1"/>
          </p:cNvSpPr>
          <p:nvPr>
            <p:ph idx="1"/>
          </p:nvPr>
        </p:nvSpPr>
        <p:spPr/>
        <p:txBody>
          <a:bodyPr>
            <a:normAutofit lnSpcReduction="10000"/>
          </a:bodyPr>
          <a:lstStyle/>
          <a:p>
            <a:r>
              <a:rPr lang="en-US" sz="2000" dirty="0" smtClean="0"/>
              <a:t>Are the women in your group getting equal </a:t>
            </a:r>
            <a:r>
              <a:rPr lang="en-US" sz="2000" dirty="0"/>
              <a:t>opportunities to learn new technologies</a:t>
            </a:r>
            <a:r>
              <a:rPr lang="en-US" sz="2000" dirty="0" smtClean="0"/>
              <a:t>? </a:t>
            </a:r>
          </a:p>
          <a:p>
            <a:r>
              <a:rPr lang="en-US" sz="2000" dirty="0" smtClean="0"/>
              <a:t>Women are socialized to be responsible…</a:t>
            </a:r>
          </a:p>
          <a:p>
            <a:r>
              <a:rPr lang="en-US" sz="2000" dirty="0" smtClean="0"/>
              <a:t>… which can lead to a problem scenario: there is an opportunity to adopt a new platform or product, which involves a different language or technology. If you ask a woman if she wants to take a class or train or attend meetings about it, she may hesitate for a second—not because she does not want to learn whatever it is, but because she may be considering her current work load and responsibilities to clients and wants to make sure she has the band width. Before that second has passed, a male colleague may have already volunteered. He may not have been with the group as long (and therefore, has fewer commitments) but he gets to leapfrog over the woman colleague in training.</a:t>
            </a:r>
            <a:endParaRPr lang="en-US" sz="2000" dirty="0"/>
          </a:p>
          <a:p>
            <a:endParaRPr lang="en-US" dirty="0"/>
          </a:p>
        </p:txBody>
      </p:sp>
    </p:spTree>
    <p:extLst>
      <p:ext uri="{BB962C8B-B14F-4D97-AF65-F5344CB8AC3E}">
        <p14:creationId xmlns:p14="http://schemas.microsoft.com/office/powerpoint/2010/main" val="131795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Career, promotion and self-promotion</a:t>
            </a:r>
            <a:endParaRPr lang="en-US" sz="48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0894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within and against the dominant paradigm</a:t>
            </a:r>
            <a:endParaRPr lang="en-US" dirty="0"/>
          </a:p>
        </p:txBody>
      </p:sp>
      <p:sp>
        <p:nvSpPr>
          <p:cNvPr id="3" name="Content Placeholder 2"/>
          <p:cNvSpPr>
            <a:spLocks noGrp="1"/>
          </p:cNvSpPr>
          <p:nvPr>
            <p:ph idx="1"/>
          </p:nvPr>
        </p:nvSpPr>
        <p:spPr/>
        <p:txBody>
          <a:bodyPr/>
          <a:lstStyle/>
          <a:p>
            <a:r>
              <a:rPr lang="en-US" sz="2000" i="1" dirty="0" smtClean="0"/>
              <a:t>Geek Girl Rising: Inside the Sisterhood Shaking Up Tech </a:t>
            </a:r>
            <a:r>
              <a:rPr lang="en-US" sz="2000" dirty="0" smtClean="0"/>
              <a:t>is a book that came out last year. The focus of the book is on women-run tech companies, women-led startups, women entrepreneurs (very inspirational if you have aspirations outside the university). </a:t>
            </a:r>
            <a:endParaRPr lang="en-US" sz="2000" dirty="0"/>
          </a:p>
          <a:p>
            <a:pPr lvl="1"/>
            <a:r>
              <a:rPr lang="en-US" sz="2000" dirty="0" smtClean="0"/>
              <a:t>The book discusses code camps for girls, women venture capital groups, women leading sessions to empower other women to navigate the world of entrepreneurship or career advancement.</a:t>
            </a:r>
          </a:p>
          <a:p>
            <a:pPr lvl="1"/>
            <a:r>
              <a:rPr lang="en-US" sz="2000" dirty="0" smtClean="0"/>
              <a:t>But this is a big issue that we need to think about: “’I am interested in fixing the ecosystem,’ Sharon [</a:t>
            </a:r>
            <a:r>
              <a:rPr lang="en-US" sz="2000" dirty="0" err="1" smtClean="0"/>
              <a:t>Vosmek</a:t>
            </a:r>
            <a:r>
              <a:rPr lang="en-US" sz="2000" dirty="0" smtClean="0"/>
              <a:t>, CEO of </a:t>
            </a:r>
            <a:r>
              <a:rPr lang="en-US" sz="2000" dirty="0" err="1" smtClean="0"/>
              <a:t>Astia</a:t>
            </a:r>
            <a:r>
              <a:rPr lang="en-US" sz="2000" dirty="0" smtClean="0"/>
              <a:t>, an angel network and fund] said. ‘Every time we focus the effort on women, we try and change how women behave so it can fit within a male paradigm. That doesn’t get us any closer to changing what needs to change, which is the paradigm’” (p. 126).</a:t>
            </a:r>
          </a:p>
          <a:p>
            <a:pPr lvl="1"/>
            <a:endParaRPr lang="en-US" sz="2400" dirty="0"/>
          </a:p>
        </p:txBody>
      </p:sp>
    </p:spTree>
    <p:extLst>
      <p:ext uri="{BB962C8B-B14F-4D97-AF65-F5344CB8AC3E}">
        <p14:creationId xmlns:p14="http://schemas.microsoft.com/office/powerpoint/2010/main" val="1313337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31708"/>
            <a:ext cx="10058400" cy="1371600"/>
          </a:xfrm>
        </p:spPr>
        <p:txBody>
          <a:bodyPr>
            <a:normAutofit/>
          </a:bodyPr>
          <a:lstStyle/>
          <a:p>
            <a:r>
              <a:rPr lang="en-US" sz="4400" dirty="0" smtClean="0"/>
              <a:t>Cybersecurity as a career</a:t>
            </a:r>
            <a:endParaRPr lang="en-US" sz="4400" dirty="0"/>
          </a:p>
        </p:txBody>
      </p:sp>
      <p:sp>
        <p:nvSpPr>
          <p:cNvPr id="3" name="Content Placeholder 2"/>
          <p:cNvSpPr>
            <a:spLocks noGrp="1"/>
          </p:cNvSpPr>
          <p:nvPr>
            <p:ph idx="1"/>
          </p:nvPr>
        </p:nvSpPr>
        <p:spPr/>
        <p:txBody>
          <a:bodyPr>
            <a:normAutofit/>
          </a:bodyPr>
          <a:lstStyle/>
          <a:p>
            <a:r>
              <a:rPr lang="en-US" sz="2400" dirty="0" smtClean="0"/>
              <a:t>In the July/August 2018 issue of </a:t>
            </a:r>
            <a:r>
              <a:rPr lang="en-US" sz="2400" i="1" dirty="0" smtClean="0"/>
              <a:t>SC Magazine:</a:t>
            </a:r>
            <a:r>
              <a:rPr lang="en-US" sz="2400" dirty="0" smtClean="0"/>
              <a:t> women are 20% of the global cybersecurity workforce, up from 11% in 2013. 48% of the women have less than 3 years experience. In the US, the number is around 11%.</a:t>
            </a:r>
          </a:p>
          <a:p>
            <a:r>
              <a:rPr lang="en-US" sz="2400" dirty="0" smtClean="0"/>
              <a:t>To get more diversity in cybersecurity, “Stop requiring five years of experience. Seek other milestones. ‘By now, all of the candidates with that much experience are working in the field,’ says Kathie Miley, chief operating officer (COO) of </a:t>
            </a:r>
            <a:r>
              <a:rPr lang="en-US" sz="2400" dirty="0" err="1" smtClean="0"/>
              <a:t>Cybrary</a:t>
            </a:r>
            <a:r>
              <a:rPr lang="en-US" sz="2400" dirty="0" smtClean="0"/>
              <a:t>”.</a:t>
            </a:r>
          </a:p>
        </p:txBody>
      </p:sp>
    </p:spTree>
    <p:extLst>
      <p:ext uri="{BB962C8B-B14F-4D97-AF65-F5344CB8AC3E}">
        <p14:creationId xmlns:p14="http://schemas.microsoft.com/office/powerpoint/2010/main" val="2241939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Pay Gaps</a:t>
            </a:r>
            <a:endParaRPr lang="en-US" sz="4400" dirty="0"/>
          </a:p>
        </p:txBody>
      </p:sp>
      <p:sp>
        <p:nvSpPr>
          <p:cNvPr id="3" name="Content Placeholder 2"/>
          <p:cNvSpPr>
            <a:spLocks noGrp="1"/>
          </p:cNvSpPr>
          <p:nvPr>
            <p:ph idx="1"/>
          </p:nvPr>
        </p:nvSpPr>
        <p:spPr/>
        <p:txBody>
          <a:bodyPr>
            <a:noAutofit/>
          </a:bodyPr>
          <a:lstStyle/>
          <a:p>
            <a:r>
              <a:rPr lang="en-US" sz="2400" dirty="0" smtClean="0"/>
              <a:t>From an </a:t>
            </a:r>
            <a:r>
              <a:rPr lang="en-US" sz="2400" i="1" dirty="0" smtClean="0"/>
              <a:t>LA Times </a:t>
            </a:r>
            <a:r>
              <a:rPr lang="en-US" sz="2400" dirty="0" smtClean="0"/>
              <a:t>article</a:t>
            </a:r>
            <a:r>
              <a:rPr lang="en-US" sz="2400" i="1" dirty="0" smtClean="0"/>
              <a:t> </a:t>
            </a:r>
            <a:r>
              <a:rPr lang="en-US" sz="2400" dirty="0" smtClean="0"/>
              <a:t>from March, 2016: “The </a:t>
            </a:r>
            <a:r>
              <a:rPr lang="en-US" sz="2400" dirty="0"/>
              <a:t>report, based on 534,000 anonymously shared employee salaries, found that the largest pay gap — adjusted for experience, education, position, location, and industry — existed among certain types of computer programmers, with men making on average 28.3% more than their female counterparts.</a:t>
            </a:r>
          </a:p>
          <a:p>
            <a:r>
              <a:rPr lang="en-US" sz="2400" dirty="0" smtClean="0"/>
              <a:t>“Among programmers</a:t>
            </a:r>
            <a:r>
              <a:rPr lang="en-US" sz="2400" dirty="0"/>
              <a:t>, scientific and mainframe computer coders saw the greatest disparity. Significant gaps also existed in tech jobs such as video game artists (15.8%), information security specialists (14.7%) and front-end engineers (9.7</a:t>
            </a:r>
            <a:r>
              <a:rPr lang="en-US" sz="2400" dirty="0" smtClean="0"/>
              <a:t>%).”</a:t>
            </a:r>
            <a:endParaRPr lang="en-US" sz="2400" dirty="0"/>
          </a:p>
        </p:txBody>
      </p:sp>
    </p:spTree>
    <p:extLst>
      <p:ext uri="{BB962C8B-B14F-4D97-AF65-F5344CB8AC3E}">
        <p14:creationId xmlns:p14="http://schemas.microsoft.com/office/powerpoint/2010/main" val="16300193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Getting to the next level</a:t>
            </a:r>
            <a:endParaRPr lang="en-US" sz="3200" dirty="0"/>
          </a:p>
        </p:txBody>
      </p:sp>
      <p:sp>
        <p:nvSpPr>
          <p:cNvPr id="3" name="Content Placeholder 2"/>
          <p:cNvSpPr>
            <a:spLocks noGrp="1"/>
          </p:cNvSpPr>
          <p:nvPr>
            <p:ph idx="1"/>
          </p:nvPr>
        </p:nvSpPr>
        <p:spPr/>
        <p:txBody>
          <a:bodyPr>
            <a:normAutofit lnSpcReduction="10000"/>
          </a:bodyPr>
          <a:lstStyle/>
          <a:p>
            <a:r>
              <a:rPr lang="en-US" sz="2400" dirty="0"/>
              <a:t>In an article that came out this year, </a:t>
            </a:r>
            <a:r>
              <a:rPr lang="en-US" sz="2400" dirty="0" smtClean="0"/>
              <a:t>[CNET] </a:t>
            </a:r>
            <a:r>
              <a:rPr lang="en-US" sz="2400" dirty="0"/>
              <a:t>cited a survey by </a:t>
            </a:r>
            <a:r>
              <a:rPr lang="en-US" sz="2400" dirty="0" err="1"/>
              <a:t>HackerRank</a:t>
            </a:r>
            <a:r>
              <a:rPr lang="en-US" sz="2400" dirty="0"/>
              <a:t> where “Despite the fact that the number of female software developers is growing, women still face major setbacks. Those who are over 35 are three-and-half times more likely to hold junior positions, despite being equally capable as their male peers, the survey states</a:t>
            </a:r>
            <a:r>
              <a:rPr lang="en-US" sz="2400" dirty="0" smtClean="0"/>
              <a:t>.”</a:t>
            </a:r>
          </a:p>
          <a:p>
            <a:r>
              <a:rPr lang="en-US" sz="2400" dirty="0"/>
              <a:t>Women apply for a job if they have 90% of the qualifications; men do if they meet 40%. </a:t>
            </a:r>
          </a:p>
          <a:p>
            <a:r>
              <a:rPr lang="en-US" sz="2400" dirty="0" smtClean="0"/>
              <a:t>What to do? If you are interested in the next job, apply. If you know someone who would be good at a job, encourage.</a:t>
            </a:r>
            <a:endParaRPr lang="en-US" dirty="0"/>
          </a:p>
          <a:p>
            <a:endParaRPr lang="en-US" sz="2400" dirty="0"/>
          </a:p>
        </p:txBody>
      </p:sp>
    </p:spTree>
    <p:extLst>
      <p:ext uri="{BB962C8B-B14F-4D97-AF65-F5344CB8AC3E}">
        <p14:creationId xmlns:p14="http://schemas.microsoft.com/office/powerpoint/2010/main" val="4039504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Unconscious bias and where it leads…. </a:t>
            </a:r>
            <a:r>
              <a:rPr lang="en-US" sz="3600" dirty="0" smtClean="0"/>
              <a:t>One example to show that how </a:t>
            </a:r>
            <a:r>
              <a:rPr lang="en-US" sz="3600" dirty="0"/>
              <a:t>you phrase things really does matter</a:t>
            </a:r>
          </a:p>
        </p:txBody>
      </p:sp>
      <p:sp>
        <p:nvSpPr>
          <p:cNvPr id="3" name="Content Placeholder 2"/>
          <p:cNvSpPr>
            <a:spLocks noGrp="1"/>
          </p:cNvSpPr>
          <p:nvPr>
            <p:ph idx="1"/>
          </p:nvPr>
        </p:nvSpPr>
        <p:spPr/>
        <p:txBody>
          <a:bodyPr>
            <a:normAutofit/>
          </a:bodyPr>
          <a:lstStyle/>
          <a:p>
            <a:r>
              <a:rPr lang="en-US" sz="2400" dirty="0" smtClean="0"/>
              <a:t>Most people who have worked in the computer industry outside of academia realize that programmers often have periods of nights or weekends or extended hours—usually near a code release deadline.</a:t>
            </a:r>
          </a:p>
          <a:p>
            <a:r>
              <a:rPr lang="en-US" sz="2400" dirty="0" smtClean="0"/>
              <a:t>The university may have an obligation to disclose extra hours within the job description.</a:t>
            </a:r>
          </a:p>
          <a:p>
            <a:r>
              <a:rPr lang="en-US" sz="2400" dirty="0" smtClean="0"/>
              <a:t>However, the way it is described can give a clear message of “family-friendly” (i.e., women may apply) versus not….</a:t>
            </a:r>
            <a:endParaRPr lang="en-US" sz="2400" dirty="0"/>
          </a:p>
        </p:txBody>
      </p:sp>
    </p:spTree>
    <p:extLst>
      <p:ext uri="{BB962C8B-B14F-4D97-AF65-F5344CB8AC3E}">
        <p14:creationId xmlns:p14="http://schemas.microsoft.com/office/powerpoint/2010/main" val="2035327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Two points I want to focus on…</a:t>
            </a:r>
            <a:endParaRPr lang="en-US" sz="4400" dirty="0"/>
          </a:p>
        </p:txBody>
      </p:sp>
      <p:sp>
        <p:nvSpPr>
          <p:cNvPr id="3" name="Content Placeholder 2"/>
          <p:cNvSpPr>
            <a:spLocks noGrp="1"/>
          </p:cNvSpPr>
          <p:nvPr>
            <p:ph sz="half" idx="1"/>
          </p:nvPr>
        </p:nvSpPr>
        <p:spPr>
          <a:xfrm>
            <a:off x="1066800" y="2103120"/>
            <a:ext cx="10266218" cy="1314335"/>
          </a:xfrm>
        </p:spPr>
        <p:txBody>
          <a:bodyPr>
            <a:normAutofit/>
          </a:bodyPr>
          <a:lstStyle/>
          <a:p>
            <a:r>
              <a:rPr lang="en-US" sz="3200" dirty="0" smtClean="0"/>
              <a:t>Unconscious bias is real….</a:t>
            </a:r>
          </a:p>
          <a:p>
            <a:r>
              <a:rPr lang="en-US" sz="3200" dirty="0" smtClean="0"/>
              <a:t>And what do we do about it?</a:t>
            </a:r>
            <a:endParaRPr lang="en-US" sz="3200" dirty="0"/>
          </a:p>
        </p:txBody>
      </p:sp>
      <p:sp>
        <p:nvSpPr>
          <p:cNvPr id="4" name="Content Placeholder 3"/>
          <p:cNvSpPr>
            <a:spLocks noGrp="1"/>
          </p:cNvSpPr>
          <p:nvPr>
            <p:ph sz="half" idx="2"/>
          </p:nvPr>
        </p:nvSpPr>
        <p:spPr>
          <a:xfrm>
            <a:off x="960582" y="3851564"/>
            <a:ext cx="10705237" cy="2000596"/>
          </a:xfrm>
        </p:spPr>
        <p:txBody>
          <a:bodyPr>
            <a:noAutofit/>
          </a:bodyPr>
          <a:lstStyle/>
          <a:p>
            <a:r>
              <a:rPr lang="en-US" sz="3200" dirty="0" smtClean="0"/>
              <a:t>Women generally underestimate themselves.</a:t>
            </a:r>
          </a:p>
          <a:p>
            <a:r>
              <a:rPr lang="en-US" sz="3200" dirty="0" smtClean="0"/>
              <a:t>So why don’t we assume that a woman may be </a:t>
            </a:r>
            <a:r>
              <a:rPr lang="en-US" sz="3200" b="1" dirty="0" smtClean="0"/>
              <a:t>more</a:t>
            </a:r>
            <a:r>
              <a:rPr lang="en-US" sz="3200" dirty="0" smtClean="0"/>
              <a:t> qualified than we initially think?</a:t>
            </a:r>
            <a:endParaRPr lang="en-US" sz="3200" dirty="0"/>
          </a:p>
        </p:txBody>
      </p:sp>
    </p:spTree>
    <p:extLst>
      <p:ext uri="{BB962C8B-B14F-4D97-AF65-F5344CB8AC3E}">
        <p14:creationId xmlns:p14="http://schemas.microsoft.com/office/powerpoint/2010/main" val="2245905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From three postings for IT management positions at the same UC campus</a:t>
            </a:r>
            <a:endParaRPr lang="en-US" sz="3200" dirty="0"/>
          </a:p>
        </p:txBody>
      </p:sp>
      <p:pic>
        <p:nvPicPr>
          <p:cNvPr id="5" name="Content Placeholder 4"/>
          <p:cNvPicPr>
            <a:picLocks noGrp="1" noChangeAspect="1"/>
          </p:cNvPicPr>
          <p:nvPr>
            <p:ph sz="half" idx="1"/>
          </p:nvPr>
        </p:nvPicPr>
        <p:blipFill>
          <a:blip r:embed="rId2"/>
          <a:stretch>
            <a:fillRect/>
          </a:stretch>
        </p:blipFill>
        <p:spPr>
          <a:xfrm>
            <a:off x="802336" y="2427688"/>
            <a:ext cx="5598742" cy="1121295"/>
          </a:xfrm>
          <a:prstGeom prst="rect">
            <a:avLst/>
          </a:prstGeom>
        </p:spPr>
      </p:pic>
      <p:pic>
        <p:nvPicPr>
          <p:cNvPr id="6" name="Content Placeholder 5"/>
          <p:cNvPicPr>
            <a:picLocks noGrp="1" noChangeAspect="1"/>
          </p:cNvPicPr>
          <p:nvPr>
            <p:ph sz="half" idx="2"/>
          </p:nvPr>
        </p:nvPicPr>
        <p:blipFill>
          <a:blip r:embed="rId3"/>
          <a:stretch>
            <a:fillRect/>
          </a:stretch>
        </p:blipFill>
        <p:spPr>
          <a:xfrm>
            <a:off x="6935283" y="2289142"/>
            <a:ext cx="4064002" cy="1259841"/>
          </a:xfrm>
          <a:prstGeom prst="rect">
            <a:avLst/>
          </a:prstGeom>
        </p:spPr>
      </p:pic>
      <p:pic>
        <p:nvPicPr>
          <p:cNvPr id="8" name="Picture 7"/>
          <p:cNvPicPr/>
          <p:nvPr/>
        </p:nvPicPr>
        <p:blipFill>
          <a:blip r:embed="rId4"/>
          <a:stretch>
            <a:fillRect/>
          </a:stretch>
        </p:blipFill>
        <p:spPr>
          <a:xfrm>
            <a:off x="1239981" y="3962478"/>
            <a:ext cx="8541328" cy="2161231"/>
          </a:xfrm>
          <a:prstGeom prst="rect">
            <a:avLst/>
          </a:prstGeom>
        </p:spPr>
      </p:pic>
    </p:spTree>
    <p:extLst>
      <p:ext uri="{BB962C8B-B14F-4D97-AF65-F5344CB8AC3E}">
        <p14:creationId xmlns:p14="http://schemas.microsoft.com/office/powerpoint/2010/main" val="486534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other IT management postings from other UC campuses</a:t>
            </a:r>
            <a:endParaRPr lang="en-US" dirty="0"/>
          </a:p>
        </p:txBody>
      </p:sp>
      <p:sp>
        <p:nvSpPr>
          <p:cNvPr id="3" name="Content Placeholder 2"/>
          <p:cNvSpPr>
            <a:spLocks noGrp="1"/>
          </p:cNvSpPr>
          <p:nvPr>
            <p:ph idx="1"/>
          </p:nvPr>
        </p:nvSpPr>
        <p:spPr/>
        <p:txBody>
          <a:bodyPr/>
          <a:lstStyle/>
          <a:p>
            <a:r>
              <a:rPr lang="en-US" dirty="0" smtClean="0"/>
              <a:t>UCLA, Berkeley, Davis—no mention of overtime or weekends</a:t>
            </a:r>
          </a:p>
          <a:p>
            <a:r>
              <a:rPr lang="en-US" dirty="0" smtClean="0"/>
              <a:t>One ad from Davis did mention this:</a:t>
            </a:r>
          </a:p>
          <a:p>
            <a:endParaRPr lang="en-US" dirty="0"/>
          </a:p>
          <a:p>
            <a:endParaRPr lang="en-US" dirty="0" smtClean="0"/>
          </a:p>
          <a:p>
            <a:r>
              <a:rPr lang="en-US" dirty="0" smtClean="0"/>
              <a:t>At UCSF: </a:t>
            </a:r>
            <a:r>
              <a:rPr lang="en-US" b="1" dirty="0" smtClean="0"/>
              <a:t>IT </a:t>
            </a:r>
            <a:r>
              <a:rPr lang="en-US" b="1" dirty="0"/>
              <a:t>Disaster Recovery &amp; Business Continuity Program Manager</a:t>
            </a:r>
            <a:endParaRPr lang="en-US" dirty="0"/>
          </a:p>
          <a:p>
            <a:r>
              <a:rPr lang="en-US" dirty="0" smtClean="0"/>
              <a:t>In the posting, the </a:t>
            </a:r>
            <a:r>
              <a:rPr lang="en-US" dirty="0"/>
              <a:t>regular work load is M-F 8-5 but they don’t </a:t>
            </a:r>
            <a:r>
              <a:rPr lang="en-US" dirty="0" smtClean="0"/>
              <a:t>mention </a:t>
            </a:r>
            <a:r>
              <a:rPr lang="en-US" dirty="0"/>
              <a:t>extended </a:t>
            </a:r>
            <a:r>
              <a:rPr lang="en-US" dirty="0" smtClean="0"/>
              <a:t>hours—although I would guess that if there were a disaster, the manager could probably come in!</a:t>
            </a:r>
            <a:endParaRPr lang="en-US" dirty="0"/>
          </a:p>
          <a:p>
            <a:endParaRPr lang="en-US" dirty="0"/>
          </a:p>
          <a:p>
            <a:endParaRPr lang="en-US" dirty="0" smtClean="0"/>
          </a:p>
          <a:p>
            <a:endParaRPr lang="en-US" dirty="0" smtClean="0"/>
          </a:p>
          <a:p>
            <a:endParaRPr lang="en-US" dirty="0"/>
          </a:p>
        </p:txBody>
      </p:sp>
      <p:pic>
        <p:nvPicPr>
          <p:cNvPr id="4" name="Picture 3"/>
          <p:cNvPicPr/>
          <p:nvPr/>
        </p:nvPicPr>
        <p:blipFill>
          <a:blip r:embed="rId2"/>
          <a:stretch>
            <a:fillRect/>
          </a:stretch>
        </p:blipFill>
        <p:spPr>
          <a:xfrm>
            <a:off x="2534660" y="2828637"/>
            <a:ext cx="4314825" cy="609600"/>
          </a:xfrm>
          <a:prstGeom prst="rect">
            <a:avLst/>
          </a:prstGeom>
        </p:spPr>
      </p:pic>
    </p:spTree>
    <p:extLst>
      <p:ext uri="{BB962C8B-B14F-4D97-AF65-F5344CB8AC3E}">
        <p14:creationId xmlns:p14="http://schemas.microsoft.com/office/powerpoint/2010/main" val="873741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how about you?</a:t>
            </a:r>
            <a:endParaRPr lang="en-US" dirty="0"/>
          </a:p>
        </p:txBody>
      </p:sp>
      <p:sp>
        <p:nvSpPr>
          <p:cNvPr id="3" name="Content Placeholder 2"/>
          <p:cNvSpPr>
            <a:spLocks noGrp="1"/>
          </p:cNvSpPr>
          <p:nvPr>
            <p:ph idx="1"/>
          </p:nvPr>
        </p:nvSpPr>
        <p:spPr/>
        <p:txBody>
          <a:bodyPr>
            <a:normAutofit/>
          </a:bodyPr>
          <a:lstStyle/>
          <a:p>
            <a:r>
              <a:rPr lang="en-US" sz="3200" dirty="0" smtClean="0"/>
              <a:t>Let’s open the discussion to situations that you have encountered and measures you have taken.</a:t>
            </a:r>
          </a:p>
          <a:p>
            <a:r>
              <a:rPr lang="en-US" sz="3200" dirty="0" smtClean="0"/>
              <a:t>Let’s brainstorm. How could or should things be handled? What can all of us do?</a:t>
            </a:r>
            <a:endParaRPr lang="en-US" sz="3200" dirty="0"/>
          </a:p>
        </p:txBody>
      </p:sp>
    </p:spTree>
    <p:extLst>
      <p:ext uri="{BB962C8B-B14F-4D97-AF65-F5344CB8AC3E}">
        <p14:creationId xmlns:p14="http://schemas.microsoft.com/office/powerpoint/2010/main" val="832387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Thank you for coming, listening, participating, and caring.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61712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642594"/>
            <a:ext cx="10393680" cy="922046"/>
          </a:xfrm>
        </p:spPr>
        <p:txBody>
          <a:bodyPr>
            <a:normAutofit/>
          </a:bodyPr>
          <a:lstStyle/>
          <a:p>
            <a:r>
              <a:rPr lang="en-US" sz="3200" dirty="0" smtClean="0"/>
              <a:t>References</a:t>
            </a:r>
            <a:endParaRPr lang="en-US" sz="3200" dirty="0"/>
          </a:p>
        </p:txBody>
      </p:sp>
      <p:sp>
        <p:nvSpPr>
          <p:cNvPr id="3" name="Content Placeholder 2"/>
          <p:cNvSpPr>
            <a:spLocks noGrp="1"/>
          </p:cNvSpPr>
          <p:nvPr>
            <p:ph idx="1"/>
          </p:nvPr>
        </p:nvSpPr>
        <p:spPr>
          <a:xfrm>
            <a:off x="731520" y="1452880"/>
            <a:ext cx="10993120" cy="4582160"/>
          </a:xfrm>
        </p:spPr>
        <p:txBody>
          <a:bodyPr>
            <a:normAutofit/>
          </a:bodyPr>
          <a:lstStyle/>
          <a:p>
            <a:r>
              <a:rPr lang="en-US" dirty="0"/>
              <a:t>Al-</a:t>
            </a:r>
            <a:r>
              <a:rPr lang="en-US" dirty="0" err="1"/>
              <a:t>Heeti</a:t>
            </a:r>
            <a:r>
              <a:rPr lang="en-US" dirty="0"/>
              <a:t>, </a:t>
            </a:r>
            <a:r>
              <a:rPr lang="en-US" dirty="0" err="1"/>
              <a:t>Abrar</a:t>
            </a:r>
            <a:r>
              <a:rPr lang="en-US" dirty="0"/>
              <a:t>, “Young women dominate in software but still face setbacks says </a:t>
            </a:r>
            <a:r>
              <a:rPr lang="en-US" dirty="0" err="1"/>
              <a:t>hackerrank</a:t>
            </a:r>
            <a:r>
              <a:rPr lang="en-US" dirty="0"/>
              <a:t>”, CNET News online, March 1, 2018. </a:t>
            </a:r>
            <a:r>
              <a:rPr lang="en-US" u="sng" dirty="0">
                <a:hlinkClick r:id="rId2"/>
              </a:rPr>
              <a:t>https://www.cnet.com/news/young-women-dominate-in-software-but-still-face-setbacks-says-hackerrank/</a:t>
            </a:r>
            <a:endParaRPr lang="en-US" dirty="0"/>
          </a:p>
          <a:p>
            <a:r>
              <a:rPr lang="en-US" dirty="0"/>
              <a:t>Cabot, Heather and </a:t>
            </a:r>
            <a:r>
              <a:rPr lang="en-US" dirty="0" err="1"/>
              <a:t>Amantha</a:t>
            </a:r>
            <a:r>
              <a:rPr lang="en-US" dirty="0"/>
              <a:t> </a:t>
            </a:r>
            <a:r>
              <a:rPr lang="en-US" dirty="0" err="1"/>
              <a:t>Walravens</a:t>
            </a:r>
            <a:r>
              <a:rPr lang="en-US" dirty="0"/>
              <a:t>, </a:t>
            </a:r>
            <a:r>
              <a:rPr lang="en-US" i="1" dirty="0"/>
              <a:t>Geek Girls Rising: Inside the Sisterhood Shaking Up Tech</a:t>
            </a:r>
            <a:r>
              <a:rPr lang="en-US" dirty="0"/>
              <a:t>. New York: St Martin’s Press, 2017. </a:t>
            </a:r>
          </a:p>
          <a:p>
            <a:r>
              <a:rPr lang="en-US" dirty="0"/>
              <a:t>Hughes, Matthew, “Exclusive research shows many women developers stuck in junior level roles” in The Next Web online magazine, March 1, 2018. </a:t>
            </a:r>
            <a:r>
              <a:rPr lang="en-US" u="sng" dirty="0">
                <a:hlinkClick r:id="rId3"/>
              </a:rPr>
              <a:t>https://thenextweb.com/dd/2018/03/01/exclusive-research-shows-many-women-developers-stuck-junior-level-roles/</a:t>
            </a:r>
            <a:endParaRPr lang="en-US" dirty="0"/>
          </a:p>
          <a:p>
            <a:r>
              <a:rPr lang="en-US" dirty="0"/>
              <a:t>Lien, Tracy, “Women in tech still earn far less than men,” Los Angeles Times, March 23, 2016. </a:t>
            </a:r>
            <a:r>
              <a:rPr lang="en-US" u="sng" dirty="0">
                <a:hlinkClick r:id="rId4"/>
              </a:rPr>
              <a:t>http://www.latimes.com/business/technology/la-fi-tn-0323-pay-gap-20160323-story.html</a:t>
            </a:r>
            <a:endParaRPr lang="en-US" dirty="0"/>
          </a:p>
          <a:p>
            <a:r>
              <a:rPr lang="en-US" dirty="0"/>
              <a:t>Sandberg, Sheryl. </a:t>
            </a:r>
            <a:r>
              <a:rPr lang="en-US" i="1" dirty="0"/>
              <a:t>Lean In: Women, Work and the Will to Lead. </a:t>
            </a:r>
            <a:r>
              <a:rPr lang="en-US" dirty="0"/>
              <a:t>New York: Knopf, 2013</a:t>
            </a:r>
            <a:r>
              <a:rPr lang="en-US" dirty="0" smtClean="0"/>
              <a:t>.</a:t>
            </a:r>
          </a:p>
          <a:p>
            <a:r>
              <a:rPr lang="en-US" dirty="0"/>
              <a:t>SC Magazine: The </a:t>
            </a:r>
            <a:r>
              <a:rPr lang="en-US" dirty="0" err="1"/>
              <a:t>CyberSecurity</a:t>
            </a:r>
            <a:r>
              <a:rPr lang="en-US" dirty="0"/>
              <a:t> Source, July/August 2018. </a:t>
            </a:r>
            <a:r>
              <a:rPr lang="en-US" u="sng" dirty="0">
                <a:hlinkClick r:id="rId5" action="ppaction://hlinkfile"/>
              </a:rPr>
              <a:t>https</a:t>
            </a:r>
            <a:r>
              <a:rPr lang="en-US" u="sng" dirty="0">
                <a:hlinkClick r:id="rId6"/>
              </a:rPr>
              <a:t>://media.scmagazine.com/documents/344/070818_onlinesc_85787.pdf</a:t>
            </a:r>
            <a:endParaRPr lang="en-US" dirty="0"/>
          </a:p>
          <a:p>
            <a:endParaRPr lang="en-US" dirty="0"/>
          </a:p>
        </p:txBody>
      </p:sp>
    </p:spTree>
    <p:extLst>
      <p:ext uri="{BB962C8B-B14F-4D97-AF65-F5344CB8AC3E}">
        <p14:creationId xmlns:p14="http://schemas.microsoft.com/office/powerpoint/2010/main" val="14970361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899" y="356870"/>
            <a:ext cx="10925175" cy="674030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Snyder</a:t>
            </a:r>
            <a:r>
              <a:rPr lang="en-US" dirty="0"/>
              <a:t>, Kieran. “How to get along as a woman in tech: Interrupt men.” Slate magazine, July 23, 2014. </a:t>
            </a:r>
            <a:r>
              <a:rPr lang="en-US" u="sng" dirty="0">
                <a:hlinkClick r:id="rId2"/>
              </a:rPr>
              <a:t>http://www.slate.com/blogs/lexicon_valley/2014/07/23/study_men_interrupt_women_more_in_tech_workplaces_but_high_ranking_women.html</a:t>
            </a:r>
            <a:endParaRPr lang="en-US" dirty="0"/>
          </a:p>
          <a:p>
            <a:pPr marL="285750" indent="-285750">
              <a:buFont typeface="Arial" panose="020B0604020202020204" pitchFamily="34" charset="0"/>
              <a:buChar char="•"/>
            </a:pPr>
            <a:r>
              <a:rPr lang="en-US" dirty="0"/>
              <a:t>Staley, Oliver, “Harvey </a:t>
            </a:r>
            <a:r>
              <a:rPr lang="en-US" dirty="0" err="1"/>
              <a:t>Mudd</a:t>
            </a:r>
            <a:r>
              <a:rPr lang="en-US" dirty="0"/>
              <a:t> College Took On Gender Bias and Now More than Half Of its Computer Science Majors are Women”, Quartz magazine online, August 22, 2016. </a:t>
            </a:r>
            <a:r>
              <a:rPr lang="en-US" u="sng" dirty="0">
                <a:hlinkClick r:id="rId3"/>
              </a:rPr>
              <a:t>https://qz.com/730290/harvey-mudd-college-took-on-gender-bias-and-now-more-than-half-its-computer-science-majors-are-women/</a:t>
            </a:r>
            <a:endParaRPr lang="en-US" dirty="0"/>
          </a:p>
          <a:p>
            <a:pPr marL="285750" indent="-285750">
              <a:buFont typeface="Arial" panose="020B0604020202020204" pitchFamily="34" charset="0"/>
              <a:buChar char="•"/>
            </a:pPr>
            <a:r>
              <a:rPr lang="en-US" dirty="0" err="1"/>
              <a:t>Stillman</a:t>
            </a:r>
            <a:r>
              <a:rPr lang="en-US" dirty="0"/>
              <a:t>, Jessica, “What Counts as a Rude Interruption Depends on Your Gender, Study Confirms”, INC magazine, July 25, 2018. </a:t>
            </a:r>
            <a:r>
              <a:rPr lang="en-US" u="sng" dirty="0">
                <a:hlinkClick r:id="rId4"/>
              </a:rPr>
              <a:t>https://www.inc.com/jessica-stillman/what-counts-as-a-rude-interruption-depends-on-your-gender-study-confirms.html?cid=hmhero</a:t>
            </a:r>
            <a:endParaRPr lang="en-US" dirty="0"/>
          </a:p>
          <a:p>
            <a:pPr marL="285750" indent="-285750">
              <a:buFont typeface="Arial" panose="020B0604020202020204" pitchFamily="34" charset="0"/>
              <a:buChar char="•"/>
            </a:pPr>
            <a:r>
              <a:rPr lang="en-US" dirty="0"/>
              <a:t> “What’s the Gender Pay Gap in Engineering?” Society of Women Engineers’ Blog, April 20, 2018. </a:t>
            </a:r>
            <a:r>
              <a:rPr lang="en-US" u="sng" dirty="0">
                <a:hlinkClick r:id="rId5"/>
              </a:rPr>
              <a:t>https://alltogether.swe.org/2018/04/pay-gap-in-engineering/</a:t>
            </a:r>
            <a:endParaRPr lang="en-US" dirty="0"/>
          </a:p>
          <a:p>
            <a:pPr marL="285750" indent="-285750">
              <a:buFont typeface="Arial" panose="020B0604020202020204" pitchFamily="34" charset="0"/>
              <a:buChar char="•"/>
            </a:pPr>
            <a:r>
              <a:rPr lang="en-US" dirty="0" smtClean="0"/>
              <a:t>“</a:t>
            </a:r>
            <a:r>
              <a:rPr lang="en-US" dirty="0"/>
              <a:t>Women in Computer Science: Getting involved in STEM,” Computer Science org website, </a:t>
            </a:r>
            <a:r>
              <a:rPr lang="en-US" u="sng" dirty="0">
                <a:hlinkClick r:id="rId6"/>
              </a:rPr>
              <a:t>https://www.computerscience.org/resources/women-in-computer-science/</a:t>
            </a:r>
            <a:r>
              <a:rPr lang="en-US" dirty="0"/>
              <a:t>.</a:t>
            </a:r>
          </a:p>
          <a:p>
            <a:pPr marL="285750" indent="-285750">
              <a:buFont typeface="Arial" panose="020B0604020202020204" pitchFamily="34" charset="0"/>
              <a:buChar char="•"/>
            </a:pPr>
            <a:r>
              <a:rPr lang="en-US" dirty="0"/>
              <a:t>“Women in Tech: Women in advanced computing,” lecture by Nicole </a:t>
            </a:r>
            <a:r>
              <a:rPr lang="en-US" dirty="0" err="1"/>
              <a:t>Forsgren</a:t>
            </a:r>
            <a:r>
              <a:rPr lang="en-US" dirty="0"/>
              <a:t> Velasquez during the Campus LISA conference on July 9, 2014 at UC San Diego. </a:t>
            </a:r>
            <a:r>
              <a:rPr lang="en-US" u="sng" dirty="0">
                <a:hlinkClick r:id="rId7"/>
              </a:rPr>
              <a:t>https://</a:t>
            </a:r>
            <a:r>
              <a:rPr lang="en-US" u="sng" dirty="0" smtClean="0">
                <a:hlinkClick r:id="rId7"/>
              </a:rPr>
              <a:t>cloud.sdsc.edu/v1/AUTH_sysadmin-l/CampusLISA%202014%20videos/20140709-CampusLISA-WIAC.mp4</a:t>
            </a:r>
            <a:endParaRPr lang="en-US" u="sng" dirty="0" smtClean="0"/>
          </a:p>
          <a:p>
            <a:pPr marL="285750" indent="-285750">
              <a:buFont typeface="Arial" panose="020B0604020202020204" pitchFamily="34" charset="0"/>
              <a:buChar char="•"/>
            </a:pPr>
            <a:r>
              <a:rPr lang="en-US" dirty="0" err="1" smtClean="0"/>
              <a:t>Yagoda</a:t>
            </a:r>
            <a:r>
              <a:rPr lang="en-US" dirty="0" smtClean="0"/>
              <a:t>, Ben, “The Cognitive Biases Tricking Your Brain,” The Atlantic Magazine, September 2018. </a:t>
            </a:r>
            <a:r>
              <a:rPr lang="en-US" u="sng" dirty="0">
                <a:hlinkClick r:id="rId8"/>
              </a:rPr>
              <a:t>https://www.theatlantic.com/magazine/archive/2018/09/cognitive-bias/565775/#nws=mcnewsletter</a:t>
            </a:r>
            <a:endParaRPr lang="en-US" dirty="0"/>
          </a:p>
          <a:p>
            <a:endParaRPr lang="en-US" dirty="0"/>
          </a:p>
          <a:p>
            <a:endParaRPr lang="en-US" dirty="0"/>
          </a:p>
        </p:txBody>
      </p:sp>
    </p:spTree>
    <p:extLst>
      <p:ext uri="{BB962C8B-B14F-4D97-AF65-F5344CB8AC3E}">
        <p14:creationId xmlns:p14="http://schemas.microsoft.com/office/powerpoint/2010/main" val="317569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Text Placeholder 2"/>
          <p:cNvSpPr>
            <a:spLocks noGrp="1"/>
          </p:cNvSpPr>
          <p:nvPr>
            <p:ph type="body" idx="1"/>
          </p:nvPr>
        </p:nvSpPr>
        <p:spPr>
          <a:xfrm>
            <a:off x="1563624" y="3685309"/>
            <a:ext cx="9070848" cy="1453953"/>
          </a:xfrm>
        </p:spPr>
        <p:txBody>
          <a:bodyPr>
            <a:normAutofit/>
          </a:bodyPr>
          <a:lstStyle/>
          <a:p>
            <a:r>
              <a:rPr lang="en-US" dirty="0" smtClean="0"/>
              <a:t>Patricia Y. </a:t>
            </a:r>
            <a:r>
              <a:rPr lang="en-US" dirty="0"/>
              <a:t>Honda-Nations</a:t>
            </a:r>
          </a:p>
          <a:p>
            <a:r>
              <a:rPr lang="en-US" dirty="0"/>
              <a:t>Information Technology Services</a:t>
            </a:r>
          </a:p>
          <a:p>
            <a:r>
              <a:rPr lang="en-US" dirty="0"/>
              <a:t>UC San Diego</a:t>
            </a:r>
          </a:p>
          <a:p>
            <a:r>
              <a:rPr lang="en-US" dirty="0"/>
              <a:t>Email: pnations@ucsd.edu</a:t>
            </a:r>
          </a:p>
          <a:p>
            <a:endParaRPr lang="en-US" dirty="0"/>
          </a:p>
        </p:txBody>
      </p:sp>
    </p:spTree>
    <p:extLst>
      <p:ext uri="{BB962C8B-B14F-4D97-AF65-F5344CB8AC3E}">
        <p14:creationId xmlns:p14="http://schemas.microsoft.com/office/powerpoint/2010/main" val="66134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Those (possibly not so) </a:t>
            </a:r>
            <a:r>
              <a:rPr lang="en-US" sz="4400" dirty="0" err="1" smtClean="0"/>
              <a:t>CRazy</a:t>
            </a:r>
            <a:r>
              <a:rPr lang="en-US" sz="4400" dirty="0" smtClean="0"/>
              <a:t> College years</a:t>
            </a:r>
            <a:endParaRPr lang="en-US" sz="4400"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53352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Decline in number of female computer science majors</a:t>
            </a:r>
            <a:endParaRPr lang="en-US" dirty="0"/>
          </a:p>
        </p:txBody>
      </p:sp>
      <p:sp>
        <p:nvSpPr>
          <p:cNvPr id="3" name="Content Placeholder 2"/>
          <p:cNvSpPr>
            <a:spLocks noGrp="1"/>
          </p:cNvSpPr>
          <p:nvPr>
            <p:ph idx="1"/>
          </p:nvPr>
        </p:nvSpPr>
        <p:spPr/>
        <p:txBody>
          <a:bodyPr>
            <a:normAutofit/>
          </a:bodyPr>
          <a:lstStyle/>
          <a:p>
            <a:r>
              <a:rPr lang="en-US" sz="2400" dirty="0" smtClean="0"/>
              <a:t>“… in </a:t>
            </a:r>
            <a:r>
              <a:rPr lang="en-US" sz="2400" dirty="0"/>
              <a:t>the 1984-1985 academic year women accounted for nearly 37% of all computer science undergraduate students….As of 2010-2011, women made up just 17.6% of computer science students”. This is evident in the workplace: “the percentage of women working in computer science-related professions has steadily declined since the 1990s, dropping from 35% to 25% in the last 15 years”. </a:t>
            </a:r>
          </a:p>
        </p:txBody>
      </p:sp>
    </p:spTree>
    <p:extLst>
      <p:ext uri="{BB962C8B-B14F-4D97-AF65-F5344CB8AC3E}">
        <p14:creationId xmlns:p14="http://schemas.microsoft.com/office/powerpoint/2010/main" val="331062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contrast, Harvey </a:t>
            </a:r>
            <a:r>
              <a:rPr lang="en-US" dirty="0" err="1" smtClean="0"/>
              <a:t>Mudd</a:t>
            </a:r>
            <a:r>
              <a:rPr lang="en-US" dirty="0" smtClean="0"/>
              <a:t> College as an “outlier”</a:t>
            </a:r>
            <a:endParaRPr lang="en-US" dirty="0"/>
          </a:p>
        </p:txBody>
      </p:sp>
      <p:sp>
        <p:nvSpPr>
          <p:cNvPr id="3" name="Content Placeholder 2"/>
          <p:cNvSpPr>
            <a:spLocks noGrp="1"/>
          </p:cNvSpPr>
          <p:nvPr>
            <p:ph idx="1"/>
          </p:nvPr>
        </p:nvSpPr>
        <p:spPr/>
        <p:txBody>
          <a:bodyPr>
            <a:normAutofit/>
          </a:bodyPr>
          <a:lstStyle/>
          <a:p>
            <a:r>
              <a:rPr lang="en-US" sz="2400" dirty="0" smtClean="0"/>
              <a:t>From an article in Quartz dated 8/22/2016: “Nationally</a:t>
            </a:r>
            <a:r>
              <a:rPr lang="en-US" sz="2400" dirty="0"/>
              <a:t>, </a:t>
            </a:r>
            <a:r>
              <a:rPr lang="en-US" sz="2400" dirty="0" smtClean="0"/>
              <a:t>about 16%</a:t>
            </a:r>
            <a:r>
              <a:rPr lang="en-US" sz="2400" dirty="0"/>
              <a:t> of undergraduate computer-science majors are women. At Harvey </a:t>
            </a:r>
            <a:r>
              <a:rPr lang="en-US" sz="2400" dirty="0" err="1"/>
              <a:t>Mudd</a:t>
            </a:r>
            <a:r>
              <a:rPr lang="en-US" sz="2400" dirty="0"/>
              <a:t>, that figure is 55%. (It falls to 49% when joint majors are included.)” </a:t>
            </a:r>
            <a:endParaRPr lang="en-US" sz="2400" dirty="0" smtClean="0"/>
          </a:p>
          <a:p>
            <a:r>
              <a:rPr lang="en-US" sz="2400" dirty="0" smtClean="0"/>
              <a:t>“</a:t>
            </a:r>
            <a:r>
              <a:rPr lang="en-US" sz="2400" dirty="0"/>
              <a:t>To make everyone feel at ease, professors urge know-it-all students who always have their hand in the air to talk during office hours, instead of in </a:t>
            </a:r>
            <a:r>
              <a:rPr lang="en-US" sz="2400" dirty="0" smtClean="0"/>
              <a:t>class. ‘Too </a:t>
            </a:r>
            <a:r>
              <a:rPr lang="en-US" sz="2400" dirty="0"/>
              <a:t>often, people with experience are taking up all the air time,’ [Maria] </a:t>
            </a:r>
            <a:r>
              <a:rPr lang="en-US" sz="2400" dirty="0" err="1"/>
              <a:t>Klawe</a:t>
            </a:r>
            <a:r>
              <a:rPr lang="en-US" sz="2400" dirty="0"/>
              <a:t> [the university President] </a:t>
            </a:r>
            <a:r>
              <a:rPr lang="en-US" sz="2400" dirty="0" smtClean="0"/>
              <a:t>says….”</a:t>
            </a:r>
            <a:endParaRPr lang="en-US" sz="2400" dirty="0"/>
          </a:p>
        </p:txBody>
      </p:sp>
    </p:spTree>
    <p:extLst>
      <p:ext uri="{BB962C8B-B14F-4D97-AF65-F5344CB8AC3E}">
        <p14:creationId xmlns:p14="http://schemas.microsoft.com/office/powerpoint/2010/main" val="2627029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a:t>
            </a:r>
            <a:r>
              <a:rPr lang="en-US" sz="2400" dirty="0"/>
              <a:t>For me in high school, if I got something wrong, I felt it would be more of a reflection on women in the class,” </a:t>
            </a:r>
            <a:r>
              <a:rPr lang="en-US" sz="2400" dirty="0" smtClean="0"/>
              <a:t>she [a female </a:t>
            </a:r>
            <a:r>
              <a:rPr lang="en-US" sz="2400" dirty="0" err="1" smtClean="0"/>
              <a:t>Mudd</a:t>
            </a:r>
            <a:r>
              <a:rPr lang="en-US" sz="2400" dirty="0" smtClean="0"/>
              <a:t> student] </a:t>
            </a:r>
            <a:r>
              <a:rPr lang="en-US" sz="2400" dirty="0"/>
              <a:t>says. “When I got to </a:t>
            </a:r>
            <a:r>
              <a:rPr lang="en-US" sz="2400" dirty="0" err="1"/>
              <a:t>Mudd</a:t>
            </a:r>
            <a:r>
              <a:rPr lang="en-US" sz="2400" dirty="0"/>
              <a:t>, it was nice to see not just women, but women at the top of the class, women in the middle, and women at the bottom. At </a:t>
            </a:r>
            <a:r>
              <a:rPr lang="en-US" sz="2400" dirty="0" err="1"/>
              <a:t>Mudd</a:t>
            </a:r>
            <a:r>
              <a:rPr lang="en-US" sz="2400" dirty="0"/>
              <a:t>, I felt average, and </a:t>
            </a:r>
            <a:r>
              <a:rPr lang="en-US" sz="2400" dirty="0" err="1"/>
              <a:t>Mudd</a:t>
            </a:r>
            <a:r>
              <a:rPr lang="en-US" sz="2400" dirty="0"/>
              <a:t> </a:t>
            </a:r>
            <a:r>
              <a:rPr lang="en-US" sz="2400" dirty="0" smtClean="0"/>
              <a:t>gives </a:t>
            </a:r>
            <a:r>
              <a:rPr lang="en-US" sz="2400" dirty="0"/>
              <a:t>you space to feel average</a:t>
            </a:r>
            <a:r>
              <a:rPr lang="en-US" sz="2400" dirty="0" smtClean="0"/>
              <a:t>.”</a:t>
            </a:r>
          </a:p>
          <a:p>
            <a:r>
              <a:rPr lang="en-US" sz="2400" dirty="0" err="1" smtClean="0"/>
              <a:t>Mudd</a:t>
            </a:r>
            <a:r>
              <a:rPr lang="en-US" sz="2400" dirty="0" smtClean="0"/>
              <a:t> changed the curriculum to have three tracks for introduction to computer programming—one for students who have never previously coded. This meant that students who had never coded are not immediately intimidated.</a:t>
            </a:r>
          </a:p>
          <a:p>
            <a:endParaRPr lang="en-US" sz="2400" dirty="0"/>
          </a:p>
        </p:txBody>
      </p:sp>
      <p:sp>
        <p:nvSpPr>
          <p:cNvPr id="4" name="Title 1"/>
          <p:cNvSpPr>
            <a:spLocks noGrp="1"/>
          </p:cNvSpPr>
          <p:nvPr>
            <p:ph type="title"/>
          </p:nvPr>
        </p:nvSpPr>
        <p:spPr>
          <a:xfrm>
            <a:off x="1066800" y="642594"/>
            <a:ext cx="10058400" cy="1371600"/>
          </a:xfrm>
        </p:spPr>
        <p:txBody>
          <a:bodyPr>
            <a:normAutofit fontScale="90000"/>
          </a:bodyPr>
          <a:lstStyle/>
          <a:p>
            <a:r>
              <a:rPr lang="en-US" dirty="0" smtClean="0"/>
              <a:t>Quote from a female </a:t>
            </a:r>
            <a:r>
              <a:rPr lang="en-US" dirty="0" err="1" smtClean="0"/>
              <a:t>Mudd</a:t>
            </a:r>
            <a:r>
              <a:rPr lang="en-US" dirty="0" smtClean="0"/>
              <a:t> student</a:t>
            </a:r>
            <a:endParaRPr lang="en-US" dirty="0"/>
          </a:p>
        </p:txBody>
      </p:sp>
    </p:spTree>
    <p:extLst>
      <p:ext uri="{BB962C8B-B14F-4D97-AF65-F5344CB8AC3E}">
        <p14:creationId xmlns:p14="http://schemas.microsoft.com/office/powerpoint/2010/main" val="1859707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Carnegie Mellon University as another example</a:t>
            </a:r>
            <a:endParaRPr lang="en-US" dirty="0"/>
          </a:p>
        </p:txBody>
      </p:sp>
      <p:sp>
        <p:nvSpPr>
          <p:cNvPr id="3" name="Content Placeholder 2"/>
          <p:cNvSpPr>
            <a:spLocks noGrp="1"/>
          </p:cNvSpPr>
          <p:nvPr>
            <p:ph idx="1"/>
          </p:nvPr>
        </p:nvSpPr>
        <p:spPr/>
        <p:txBody>
          <a:bodyPr>
            <a:normAutofit/>
          </a:bodyPr>
          <a:lstStyle/>
          <a:p>
            <a:r>
              <a:rPr lang="en-US" sz="2400" dirty="0" smtClean="0"/>
              <a:t>In 1994, women were 12% of computer science majors. In 2016, they were 49%. (</a:t>
            </a:r>
            <a:r>
              <a:rPr lang="en-US" sz="2400" i="1" dirty="0" smtClean="0"/>
              <a:t>Geek</a:t>
            </a:r>
            <a:r>
              <a:rPr lang="en-US" sz="2400" dirty="0" smtClean="0"/>
              <a:t>, p. 181).</a:t>
            </a:r>
          </a:p>
          <a:p>
            <a:r>
              <a:rPr lang="en-US" sz="2400" dirty="0" smtClean="0"/>
              <a:t>One big change is that they created a </a:t>
            </a:r>
            <a:r>
              <a:rPr lang="en-US" sz="2400" dirty="0" err="1" smtClean="0"/>
              <a:t>Women@SCS</a:t>
            </a:r>
            <a:r>
              <a:rPr lang="en-US" sz="2400" dirty="0" smtClean="0"/>
              <a:t> (women at School of Computer Science)—a professional organization for women students to meet other women, network, volunteer in the community.</a:t>
            </a:r>
            <a:endParaRPr lang="en-US" sz="2400" dirty="0"/>
          </a:p>
        </p:txBody>
      </p:sp>
    </p:spTree>
    <p:extLst>
      <p:ext uri="{BB962C8B-B14F-4D97-AF65-F5344CB8AC3E}">
        <p14:creationId xmlns:p14="http://schemas.microsoft.com/office/powerpoint/2010/main" val="4097280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What can we do?</a:t>
            </a:r>
            <a:endParaRPr lang="en-US" sz="4400" dirty="0"/>
          </a:p>
        </p:txBody>
      </p:sp>
      <p:sp>
        <p:nvSpPr>
          <p:cNvPr id="3" name="Content Placeholder 2"/>
          <p:cNvSpPr>
            <a:spLocks noGrp="1"/>
          </p:cNvSpPr>
          <p:nvPr>
            <p:ph idx="1"/>
          </p:nvPr>
        </p:nvSpPr>
        <p:spPr/>
        <p:txBody>
          <a:bodyPr>
            <a:normAutofit lnSpcReduction="10000"/>
          </a:bodyPr>
          <a:lstStyle/>
          <a:p>
            <a:r>
              <a:rPr lang="en-US" dirty="0" smtClean="0"/>
              <a:t>If our jobs involve interaction with students, offer encouragement. Be visible.</a:t>
            </a:r>
          </a:p>
          <a:p>
            <a:r>
              <a:rPr lang="en-US" dirty="0" smtClean="0"/>
              <a:t>All things being equal, try to hire some female student workers as well as male students—women also need job experience. Men need to see women performing as peers.</a:t>
            </a:r>
          </a:p>
          <a:p>
            <a:pPr lvl="1"/>
            <a:r>
              <a:rPr lang="en-US" sz="1800" dirty="0" smtClean="0"/>
              <a:t>In </a:t>
            </a:r>
            <a:r>
              <a:rPr lang="en-US" sz="1800" i="1" dirty="0" smtClean="0"/>
              <a:t>Lean In</a:t>
            </a:r>
            <a:r>
              <a:rPr lang="en-US" sz="1800" dirty="0" smtClean="0"/>
              <a:t>, Sheryl Sandberg offers the quote that “men are promoted based on potential, while women are promoted based on past accomplishments.”</a:t>
            </a:r>
          </a:p>
          <a:p>
            <a:pPr lvl="1"/>
            <a:r>
              <a:rPr lang="en-US" sz="1800" dirty="0" smtClean="0"/>
              <a:t>One way we have interviewed for students, is to show them a box of computer items and ask them to identify them; we wanted to get a “base level” of competence or experience. Is this a fair test? Or are we not evaluating potential?</a:t>
            </a:r>
          </a:p>
          <a:p>
            <a:pPr lvl="1"/>
            <a:r>
              <a:rPr lang="en-US" sz="1800" dirty="0" smtClean="0"/>
              <a:t>Do we have unconscious bias in hiring student workers? Depending on the jobs (a lot of our jobs involve support and we “seem” to find more male students with experience than female). But do they have the potential to learn what to do? Can they bring other things to the table (e.g., once they learn the product, can they help the users in a friendly and professional way?).</a:t>
            </a:r>
          </a:p>
        </p:txBody>
      </p:sp>
    </p:spTree>
    <p:extLst>
      <p:ext uri="{BB962C8B-B14F-4D97-AF65-F5344CB8AC3E}">
        <p14:creationId xmlns:p14="http://schemas.microsoft.com/office/powerpoint/2010/main" val="20980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We’re On the job!</a:t>
            </a:r>
            <a:endParaRPr lang="en-US" sz="44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120261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549</TotalTime>
  <Words>2232</Words>
  <Application>Microsoft Office PowerPoint</Application>
  <PresentationFormat>Widescreen</PresentationFormat>
  <Paragraphs>96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Century Gothic</vt:lpstr>
      <vt:lpstr>Garamond</vt:lpstr>
      <vt:lpstr>Savon</vt:lpstr>
      <vt:lpstr>Empowering women in tech: history and making history</vt:lpstr>
      <vt:lpstr>Two points I want to focus on…</vt:lpstr>
      <vt:lpstr>Those (possibly not so) CRazy College years</vt:lpstr>
      <vt:lpstr>Decline in number of female computer science majors</vt:lpstr>
      <vt:lpstr>In contrast, Harvey Mudd College as an “outlier”</vt:lpstr>
      <vt:lpstr>Quote from a female Mudd student</vt:lpstr>
      <vt:lpstr>Carnegie Mellon University as another example</vt:lpstr>
      <vt:lpstr>What can we do?</vt:lpstr>
      <vt:lpstr>We’re On the job!</vt:lpstr>
      <vt:lpstr>Interruptions</vt:lpstr>
      <vt:lpstr>Meetings</vt:lpstr>
      <vt:lpstr>Damned if we do</vt:lpstr>
      <vt:lpstr>And damned if we don’t!</vt:lpstr>
      <vt:lpstr>Career, promotion and self-promotion</vt:lpstr>
      <vt:lpstr>Working within and against the dominant paradigm</vt:lpstr>
      <vt:lpstr>Cybersecurity as a career</vt:lpstr>
      <vt:lpstr>Pay Gaps</vt:lpstr>
      <vt:lpstr>Getting to the next level</vt:lpstr>
      <vt:lpstr>Unconscious bias and where it leads…. One example to show that how you phrase things really does matter</vt:lpstr>
      <vt:lpstr>From three postings for IT management positions at the same UC campus</vt:lpstr>
      <vt:lpstr>Some other IT management postings from other UC campuses</vt:lpstr>
      <vt:lpstr>And how about you?</vt:lpstr>
      <vt:lpstr>Thank you for coming, listening, participating, and caring.</vt:lpstr>
      <vt:lpstr>References</vt:lpstr>
      <vt:lpstr>PowerPoint Presentation</vt:lpstr>
      <vt:lpstr> </vt:lpstr>
    </vt:vector>
  </TitlesOfParts>
  <Company>HDH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women in tech: history and making history</dc:title>
  <dc:creator>Patti Honda-Nations</dc:creator>
  <cp:lastModifiedBy>Patti Honda-Nations</cp:lastModifiedBy>
  <cp:revision>63</cp:revision>
  <dcterms:created xsi:type="dcterms:W3CDTF">2018-07-28T16:06:06Z</dcterms:created>
  <dcterms:modified xsi:type="dcterms:W3CDTF">2018-08-10T22:26:17Z</dcterms:modified>
</cp:coreProperties>
</file>