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9" r:id="rId1"/>
  </p:sldMasterIdLst>
  <p:notesMasterIdLst>
    <p:notesMasterId r:id="rId18"/>
  </p:notesMasterIdLst>
  <p:sldIdLst>
    <p:sldId id="256" r:id="rId2"/>
    <p:sldId id="273" r:id="rId3"/>
    <p:sldId id="272" r:id="rId4"/>
    <p:sldId id="267" r:id="rId5"/>
    <p:sldId id="268" r:id="rId6"/>
    <p:sldId id="271" r:id="rId7"/>
    <p:sldId id="261" r:id="rId8"/>
    <p:sldId id="260" r:id="rId9"/>
    <p:sldId id="259" r:id="rId10"/>
    <p:sldId id="263" r:id="rId11"/>
    <p:sldId id="275" r:id="rId12"/>
    <p:sldId id="262" r:id="rId13"/>
    <p:sldId id="265" r:id="rId14"/>
    <p:sldId id="264" r:id="rId15"/>
    <p:sldId id="266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7983"/>
  </p:normalViewPr>
  <p:slideViewPr>
    <p:cSldViewPr snapToGrid="0" snapToObjects="1">
      <p:cViewPr>
        <p:scale>
          <a:sx n="112" d="100"/>
          <a:sy n="112" d="100"/>
        </p:scale>
        <p:origin x="57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B902AD-341F-F442-AD64-2D8BFE16CD1C}" type="doc">
      <dgm:prSet loTypeId="urn:microsoft.com/office/officeart/2005/8/layout/pyramid2" loCatId="" qsTypeId="urn:microsoft.com/office/officeart/2005/8/quickstyle/simple4" qsCatId="simple" csTypeId="urn:microsoft.com/office/officeart/2005/8/colors/accent1_2" csCatId="accent1" phldr="1"/>
      <dgm:spPr/>
    </dgm:pt>
    <dgm:pt modelId="{7D2568A8-1D01-E945-B0F7-A9BEAFF7AF48}">
      <dgm:prSet phldrT="[Text]"/>
      <dgm:spPr/>
      <dgm:t>
        <a:bodyPr/>
        <a:lstStyle/>
        <a:p>
          <a:r>
            <a:rPr lang="en-US" dirty="0" smtClean="0"/>
            <a:t>People</a:t>
          </a:r>
          <a:endParaRPr lang="en-US" dirty="0"/>
        </a:p>
      </dgm:t>
    </dgm:pt>
    <dgm:pt modelId="{46BC139F-5D43-FC48-926D-93CF3398C9F0}" type="parTrans" cxnId="{0C174DFB-6017-8E48-933E-02AFBEE6CFEE}">
      <dgm:prSet/>
      <dgm:spPr/>
      <dgm:t>
        <a:bodyPr/>
        <a:lstStyle/>
        <a:p>
          <a:endParaRPr lang="en-US"/>
        </a:p>
      </dgm:t>
    </dgm:pt>
    <dgm:pt modelId="{164B9FF3-A49A-2645-BFA5-F16B220FFAEC}" type="sibTrans" cxnId="{0C174DFB-6017-8E48-933E-02AFBEE6CFEE}">
      <dgm:prSet/>
      <dgm:spPr/>
      <dgm:t>
        <a:bodyPr/>
        <a:lstStyle/>
        <a:p>
          <a:endParaRPr lang="en-US"/>
        </a:p>
      </dgm:t>
    </dgm:pt>
    <dgm:pt modelId="{9DF425C1-E51A-E64A-B041-1E6810993B0E}">
      <dgm:prSet phldrT="[Text]"/>
      <dgm:spPr/>
      <dgm:t>
        <a:bodyPr/>
        <a:lstStyle/>
        <a:p>
          <a:r>
            <a:rPr lang="en-US" dirty="0" smtClean="0"/>
            <a:t>Process</a:t>
          </a:r>
          <a:endParaRPr lang="en-US" dirty="0"/>
        </a:p>
      </dgm:t>
    </dgm:pt>
    <dgm:pt modelId="{49B4A49A-5A91-2449-92BD-FFBCAA17C2EE}" type="parTrans" cxnId="{13ABDFB7-1660-F241-A87F-6800B1BB2EBE}">
      <dgm:prSet/>
      <dgm:spPr/>
      <dgm:t>
        <a:bodyPr/>
        <a:lstStyle/>
        <a:p>
          <a:endParaRPr lang="en-US"/>
        </a:p>
      </dgm:t>
    </dgm:pt>
    <dgm:pt modelId="{4A0AEC52-783C-7C46-82D6-B1A5A1AF09C1}" type="sibTrans" cxnId="{13ABDFB7-1660-F241-A87F-6800B1BB2EBE}">
      <dgm:prSet/>
      <dgm:spPr/>
      <dgm:t>
        <a:bodyPr/>
        <a:lstStyle/>
        <a:p>
          <a:endParaRPr lang="en-US"/>
        </a:p>
      </dgm:t>
    </dgm:pt>
    <dgm:pt modelId="{A39C7522-4E5F-CE43-9514-AB4EC87E3B71}">
      <dgm:prSet phldrT="[Text]"/>
      <dgm:spPr/>
      <dgm:t>
        <a:bodyPr/>
        <a:lstStyle/>
        <a:p>
          <a:r>
            <a:rPr lang="en-US" dirty="0" smtClean="0"/>
            <a:t>Technology</a:t>
          </a:r>
          <a:endParaRPr lang="en-US" dirty="0"/>
        </a:p>
      </dgm:t>
    </dgm:pt>
    <dgm:pt modelId="{A9736C79-3C50-C546-96C8-D3963BC72BE2}" type="parTrans" cxnId="{FAE6FCEA-A0FE-6948-BC96-BB52AA0CCD4C}">
      <dgm:prSet/>
      <dgm:spPr/>
      <dgm:t>
        <a:bodyPr/>
        <a:lstStyle/>
        <a:p>
          <a:endParaRPr lang="en-US"/>
        </a:p>
      </dgm:t>
    </dgm:pt>
    <dgm:pt modelId="{DD8A2929-145D-0C4F-938B-C19D4FCF3EDC}" type="sibTrans" cxnId="{FAE6FCEA-A0FE-6948-BC96-BB52AA0CCD4C}">
      <dgm:prSet/>
      <dgm:spPr/>
      <dgm:t>
        <a:bodyPr/>
        <a:lstStyle/>
        <a:p>
          <a:endParaRPr lang="en-US"/>
        </a:p>
      </dgm:t>
    </dgm:pt>
    <dgm:pt modelId="{873685BC-C0DD-E044-B235-6A9FDEF3335C}" type="pres">
      <dgm:prSet presAssocID="{12B902AD-341F-F442-AD64-2D8BFE16CD1C}" presName="compositeShape" presStyleCnt="0">
        <dgm:presLayoutVars>
          <dgm:dir/>
          <dgm:resizeHandles/>
        </dgm:presLayoutVars>
      </dgm:prSet>
      <dgm:spPr/>
    </dgm:pt>
    <dgm:pt modelId="{FAE0204C-33A3-474D-8EDC-219B88EF07CB}" type="pres">
      <dgm:prSet presAssocID="{12B902AD-341F-F442-AD64-2D8BFE16CD1C}" presName="pyramid" presStyleLbl="node1" presStyleIdx="0" presStyleCnt="1"/>
      <dgm:spPr/>
    </dgm:pt>
    <dgm:pt modelId="{D0979067-8569-9F4D-94E4-68CA6F157425}" type="pres">
      <dgm:prSet presAssocID="{12B902AD-341F-F442-AD64-2D8BFE16CD1C}" presName="theList" presStyleCnt="0"/>
      <dgm:spPr/>
    </dgm:pt>
    <dgm:pt modelId="{06C662DA-B8B0-8F4E-9314-37E3A42B5754}" type="pres">
      <dgm:prSet presAssocID="{7D2568A8-1D01-E945-B0F7-A9BEAFF7AF48}" presName="aNode" presStyleLbl="fgAcc1" presStyleIdx="0" presStyleCnt="3" custLinFactY="-29971" custLinFactNeighborX="-4953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1D287F-9466-DF48-942F-848C193D1814}" type="pres">
      <dgm:prSet presAssocID="{7D2568A8-1D01-E945-B0F7-A9BEAFF7AF48}" presName="aSpace" presStyleCnt="0"/>
      <dgm:spPr/>
    </dgm:pt>
    <dgm:pt modelId="{CADE0C3B-CDDD-9E49-915E-067B96834FC7}" type="pres">
      <dgm:prSet presAssocID="{9DF425C1-E51A-E64A-B041-1E6810993B0E}" presName="aNode" presStyleLbl="fgAcc1" presStyleIdx="1" presStyleCnt="3" custLinFactX="-74769" custLinFactY="141188" custLinFactNeighborX="-100000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14228D-5968-DE4E-AF17-DDCB0710EA9D}" type="pres">
      <dgm:prSet presAssocID="{9DF425C1-E51A-E64A-B041-1E6810993B0E}" presName="aSpace" presStyleCnt="0"/>
      <dgm:spPr/>
    </dgm:pt>
    <dgm:pt modelId="{9F7B1952-9FB6-D844-BACF-CA4992559549}" type="pres">
      <dgm:prSet presAssocID="{A39C7522-4E5F-CE43-9514-AB4EC87E3B71}" presName="aNode" presStyleLbl="fgAcc1" presStyleIdx="2" presStyleCnt="3" custLinFactY="43754" custLinFactNeighborX="7429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C37D27-5072-584F-AD74-8F89A6C59667}" type="pres">
      <dgm:prSet presAssocID="{A39C7522-4E5F-CE43-9514-AB4EC87E3B71}" presName="aSpace" presStyleCnt="0"/>
      <dgm:spPr/>
    </dgm:pt>
  </dgm:ptLst>
  <dgm:cxnLst>
    <dgm:cxn modelId="{C7142931-B2E9-6145-9D15-15D93660BA65}" type="presOf" srcId="{12B902AD-341F-F442-AD64-2D8BFE16CD1C}" destId="{873685BC-C0DD-E044-B235-6A9FDEF3335C}" srcOrd="0" destOrd="0" presId="urn:microsoft.com/office/officeart/2005/8/layout/pyramid2"/>
    <dgm:cxn modelId="{DEF3E3C5-04C3-7A44-9B19-CCFE82FC0935}" type="presOf" srcId="{A39C7522-4E5F-CE43-9514-AB4EC87E3B71}" destId="{9F7B1952-9FB6-D844-BACF-CA4992559549}" srcOrd="0" destOrd="0" presId="urn:microsoft.com/office/officeart/2005/8/layout/pyramid2"/>
    <dgm:cxn modelId="{FAE6FCEA-A0FE-6948-BC96-BB52AA0CCD4C}" srcId="{12B902AD-341F-F442-AD64-2D8BFE16CD1C}" destId="{A39C7522-4E5F-CE43-9514-AB4EC87E3B71}" srcOrd="2" destOrd="0" parTransId="{A9736C79-3C50-C546-96C8-D3963BC72BE2}" sibTransId="{DD8A2929-145D-0C4F-938B-C19D4FCF3EDC}"/>
    <dgm:cxn modelId="{13ABDFB7-1660-F241-A87F-6800B1BB2EBE}" srcId="{12B902AD-341F-F442-AD64-2D8BFE16CD1C}" destId="{9DF425C1-E51A-E64A-B041-1E6810993B0E}" srcOrd="1" destOrd="0" parTransId="{49B4A49A-5A91-2449-92BD-FFBCAA17C2EE}" sibTransId="{4A0AEC52-783C-7C46-82D6-B1A5A1AF09C1}"/>
    <dgm:cxn modelId="{0C174DFB-6017-8E48-933E-02AFBEE6CFEE}" srcId="{12B902AD-341F-F442-AD64-2D8BFE16CD1C}" destId="{7D2568A8-1D01-E945-B0F7-A9BEAFF7AF48}" srcOrd="0" destOrd="0" parTransId="{46BC139F-5D43-FC48-926D-93CF3398C9F0}" sibTransId="{164B9FF3-A49A-2645-BFA5-F16B220FFAEC}"/>
    <dgm:cxn modelId="{21712487-C51F-7D4E-9351-0891E5199569}" type="presOf" srcId="{9DF425C1-E51A-E64A-B041-1E6810993B0E}" destId="{CADE0C3B-CDDD-9E49-915E-067B96834FC7}" srcOrd="0" destOrd="0" presId="urn:microsoft.com/office/officeart/2005/8/layout/pyramid2"/>
    <dgm:cxn modelId="{CFA86775-C737-D147-9149-28271DB3B404}" type="presOf" srcId="{7D2568A8-1D01-E945-B0F7-A9BEAFF7AF48}" destId="{06C662DA-B8B0-8F4E-9314-37E3A42B5754}" srcOrd="0" destOrd="0" presId="urn:microsoft.com/office/officeart/2005/8/layout/pyramid2"/>
    <dgm:cxn modelId="{81C67BDA-E808-084A-904F-C9FD3B7B9E5B}" type="presParOf" srcId="{873685BC-C0DD-E044-B235-6A9FDEF3335C}" destId="{FAE0204C-33A3-474D-8EDC-219B88EF07CB}" srcOrd="0" destOrd="0" presId="urn:microsoft.com/office/officeart/2005/8/layout/pyramid2"/>
    <dgm:cxn modelId="{129E0005-6542-314E-B857-934878EA0A2D}" type="presParOf" srcId="{873685BC-C0DD-E044-B235-6A9FDEF3335C}" destId="{D0979067-8569-9F4D-94E4-68CA6F157425}" srcOrd="1" destOrd="0" presId="urn:microsoft.com/office/officeart/2005/8/layout/pyramid2"/>
    <dgm:cxn modelId="{77BFB3F5-7EC6-EB48-9179-F67A81ACB68A}" type="presParOf" srcId="{D0979067-8569-9F4D-94E4-68CA6F157425}" destId="{06C662DA-B8B0-8F4E-9314-37E3A42B5754}" srcOrd="0" destOrd="0" presId="urn:microsoft.com/office/officeart/2005/8/layout/pyramid2"/>
    <dgm:cxn modelId="{3132895D-7C21-6E42-9731-9BAC4366E098}" type="presParOf" srcId="{D0979067-8569-9F4D-94E4-68CA6F157425}" destId="{AD1D287F-9466-DF48-942F-848C193D1814}" srcOrd="1" destOrd="0" presId="urn:microsoft.com/office/officeart/2005/8/layout/pyramid2"/>
    <dgm:cxn modelId="{B187D1B6-3FF5-CA42-B33B-0152AFD87AE8}" type="presParOf" srcId="{D0979067-8569-9F4D-94E4-68CA6F157425}" destId="{CADE0C3B-CDDD-9E49-915E-067B96834FC7}" srcOrd="2" destOrd="0" presId="urn:microsoft.com/office/officeart/2005/8/layout/pyramid2"/>
    <dgm:cxn modelId="{3F42474A-3E6A-5C46-9BE1-67C47AC9F649}" type="presParOf" srcId="{D0979067-8569-9F4D-94E4-68CA6F157425}" destId="{0A14228D-5968-DE4E-AF17-DDCB0710EA9D}" srcOrd="3" destOrd="0" presId="urn:microsoft.com/office/officeart/2005/8/layout/pyramid2"/>
    <dgm:cxn modelId="{6551F190-5641-C440-91DD-2E295EA44CA4}" type="presParOf" srcId="{D0979067-8569-9F4D-94E4-68CA6F157425}" destId="{9F7B1952-9FB6-D844-BACF-CA4992559549}" srcOrd="4" destOrd="0" presId="urn:microsoft.com/office/officeart/2005/8/layout/pyramid2"/>
    <dgm:cxn modelId="{61BDA9CA-8BF2-BB4F-8382-603C66F51025}" type="presParOf" srcId="{D0979067-8569-9F4D-94E4-68CA6F157425}" destId="{4EC37D27-5072-584F-AD74-8F89A6C5966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0204C-33A3-474D-8EDC-219B88EF07CB}">
      <dsp:nvSpPr>
        <dsp:cNvPr id="0" name=""/>
        <dsp:cNvSpPr/>
      </dsp:nvSpPr>
      <dsp:spPr>
        <a:xfrm>
          <a:off x="2507702" y="0"/>
          <a:ext cx="4211002" cy="4211002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C662DA-B8B0-8F4E-9314-37E3A42B5754}">
      <dsp:nvSpPr>
        <dsp:cNvPr id="0" name=""/>
        <dsp:cNvSpPr/>
      </dsp:nvSpPr>
      <dsp:spPr>
        <a:xfrm>
          <a:off x="3257382" y="1"/>
          <a:ext cx="2737151" cy="9968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People</a:t>
          </a:r>
          <a:endParaRPr lang="en-US" sz="3100" kern="1200" dirty="0"/>
        </a:p>
      </dsp:txBody>
      <dsp:txXfrm>
        <a:off x="3306043" y="48662"/>
        <a:ext cx="2639829" cy="899501"/>
      </dsp:txXfrm>
    </dsp:sp>
    <dsp:sp modelId="{CADE0C3B-CDDD-9E49-915E-067B96834FC7}">
      <dsp:nvSpPr>
        <dsp:cNvPr id="0" name=""/>
        <dsp:cNvSpPr/>
      </dsp:nvSpPr>
      <dsp:spPr>
        <a:xfrm>
          <a:off x="0" y="3201388"/>
          <a:ext cx="2737151" cy="9968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Process</a:t>
          </a:r>
          <a:endParaRPr lang="en-US" sz="3100" kern="1200" dirty="0"/>
        </a:p>
      </dsp:txBody>
      <dsp:txXfrm>
        <a:off x="48661" y="3250049"/>
        <a:ext cx="2639829" cy="899501"/>
      </dsp:txXfrm>
    </dsp:sp>
    <dsp:sp modelId="{9F7B1952-9FB6-D844-BACF-CA4992559549}">
      <dsp:nvSpPr>
        <dsp:cNvPr id="0" name=""/>
        <dsp:cNvSpPr/>
      </dsp:nvSpPr>
      <dsp:spPr>
        <a:xfrm>
          <a:off x="6646852" y="3214178"/>
          <a:ext cx="2737151" cy="9968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Technology</a:t>
          </a:r>
          <a:endParaRPr lang="en-US" sz="3100" kern="1200" dirty="0"/>
        </a:p>
      </dsp:txBody>
      <dsp:txXfrm>
        <a:off x="6695513" y="3262839"/>
        <a:ext cx="2639829" cy="899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A57E1-4C89-D645-BD9C-CED37EAF84C0}" type="datetimeFigureOut">
              <a:rPr lang="en-US" smtClean="0"/>
              <a:t>8/14/18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1624E-C831-1047-9B4C-9F20445C0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4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People </a:t>
            </a:r>
            <a:r>
              <a:rPr lang="mr-IN" dirty="0" smtClean="0"/>
              <a:t>–</a:t>
            </a:r>
            <a:r>
              <a:rPr lang="en-US" dirty="0" smtClean="0"/>
              <a:t> 50% Passengers, Counter</a:t>
            </a:r>
            <a:r>
              <a:rPr lang="en-US" baseline="0" dirty="0" smtClean="0"/>
              <a:t> Agents, Gate Agents, Airport management, Airline Management, Baggage Handers, Security/Border </a:t>
            </a:r>
            <a:endParaRPr lang="en-US" dirty="0" smtClean="0"/>
          </a:p>
          <a:p>
            <a:r>
              <a:rPr lang="en-US" dirty="0" smtClean="0"/>
              <a:t>Process </a:t>
            </a:r>
            <a:r>
              <a:rPr lang="mr-IN" dirty="0" smtClean="0"/>
              <a:t>–</a:t>
            </a:r>
            <a:r>
              <a:rPr lang="en-US" dirty="0" smtClean="0"/>
              <a:t> 30% Passenger Identification, Flight Verification, Boarding Pass issuance, Bag</a:t>
            </a:r>
            <a:r>
              <a:rPr lang="en-US" baseline="0" dirty="0" smtClean="0"/>
              <a:t> Tagging, Bag Collection</a:t>
            </a:r>
            <a:endParaRPr lang="en-US" dirty="0" smtClean="0"/>
          </a:p>
          <a:p>
            <a:r>
              <a:rPr lang="en-US" dirty="0" smtClean="0"/>
              <a:t>Technology </a:t>
            </a:r>
            <a:r>
              <a:rPr lang="mr-IN" dirty="0" smtClean="0"/>
              <a:t>–</a:t>
            </a:r>
            <a:r>
              <a:rPr lang="en-US" dirty="0" smtClean="0"/>
              <a:t> 20% touchscreens,</a:t>
            </a:r>
            <a:r>
              <a:rPr lang="en-US" baseline="0" dirty="0" smtClean="0"/>
              <a:t> databases, conveyer belt systems, scanners, software, etc.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1624E-C831-1047-9B4C-9F20445C0E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92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I take actions based on my beliefs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I adopt beliefs about the world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I draw conclusions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I make Assumptions based on meanings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I add meanings</a:t>
            </a:r>
            <a:r>
              <a:rPr lang="en-US" baseline="0" dirty="0" smtClean="0"/>
              <a:t> </a:t>
            </a:r>
            <a:r>
              <a:rPr lang="en-US" dirty="0" smtClean="0"/>
              <a:t>(cultural &amp; personal)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I select data from what I observe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Observable Data &amp; Experiences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1624E-C831-1047-9B4C-9F20445C0E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39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1624E-C831-1047-9B4C-9F20445C0E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9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8/14/18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8/14/18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8/14/18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8/14/18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8/14/18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63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Why </a:t>
            </a:r>
            <a:r>
              <a:rPr lang="en-US" b="1"/>
              <a:t>do </a:t>
            </a:r>
            <a:r>
              <a:rPr lang="en-US" b="1" smtClean="0"/>
              <a:t>Technology </a:t>
            </a:r>
            <a:r>
              <a:rPr lang="en-US" b="1"/>
              <a:t>I</a:t>
            </a:r>
            <a:r>
              <a:rPr lang="en-US" b="1" smtClean="0"/>
              <a:t>mplementations </a:t>
            </a:r>
            <a:r>
              <a:rPr lang="en-US" b="1" dirty="0"/>
              <a:t>F</a:t>
            </a:r>
            <a:r>
              <a:rPr lang="en-US" b="1" smtClean="0"/>
              <a:t>ail</a:t>
            </a:r>
            <a:r>
              <a:rPr lang="en-US" b="1" dirty="0"/>
              <a:t>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Understanding your customer and their problems for successful system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58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business unit has seen reimbursement requests double between 2015 and 2016 with average processing time growing from 24 hours to 2 days.</a:t>
            </a:r>
          </a:p>
          <a:p>
            <a:r>
              <a:rPr lang="en-US" sz="2800" dirty="0" smtClean="0"/>
              <a:t>Passenger traffic through </a:t>
            </a:r>
            <a:r>
              <a:rPr lang="en-US" sz="2800" dirty="0" err="1" smtClean="0"/>
              <a:t>Keflavík</a:t>
            </a:r>
            <a:r>
              <a:rPr lang="en-US" sz="2800" dirty="0" smtClean="0"/>
              <a:t> International Airport rose from 1.83 million in 2009 to 8.76 million in 2017 causing baggage check-in time to increase 50%.</a:t>
            </a:r>
          </a:p>
          <a:p>
            <a:pPr lvl="1"/>
            <a:r>
              <a:rPr lang="en-US" sz="2400" dirty="0" smtClean="0"/>
              <a:t>Goal: Reduce the average baggage check-in time from 45 minutes to 20 minutes.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012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Critical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</a:t>
            </a:r>
            <a:r>
              <a:rPr lang="en-US" sz="3200" dirty="0"/>
              <a:t>are we trying to accomplish?</a:t>
            </a:r>
          </a:p>
          <a:p>
            <a:endParaRPr lang="en-US" sz="3200" dirty="0"/>
          </a:p>
          <a:p>
            <a:r>
              <a:rPr lang="en-US" sz="3200" dirty="0" smtClean="0"/>
              <a:t>How </a:t>
            </a:r>
            <a:r>
              <a:rPr lang="en-US" sz="3200" dirty="0"/>
              <a:t>will we know when a change is an improvement?</a:t>
            </a:r>
          </a:p>
          <a:p>
            <a:endParaRPr lang="en-US" sz="3200" dirty="0"/>
          </a:p>
          <a:p>
            <a:r>
              <a:rPr lang="en-US" sz="3200" dirty="0" smtClean="0"/>
              <a:t>What </a:t>
            </a:r>
            <a:r>
              <a:rPr lang="en-US" sz="3200" dirty="0"/>
              <a:t>changes can we make that will result in an improvement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379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Ladder of Inference</a:t>
            </a:r>
            <a:endParaRPr lang="en-US" dirty="0"/>
          </a:p>
        </p:txBody>
      </p:sp>
      <p:pic>
        <p:nvPicPr>
          <p:cNvPr id="114" name="Content Placeholder 1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308" y="1690688"/>
            <a:ext cx="6731383" cy="4923081"/>
          </a:xfrm>
        </p:spPr>
      </p:pic>
    </p:spTree>
    <p:extLst>
      <p:ext uri="{BB962C8B-B14F-4D97-AF65-F5344CB8AC3E}">
        <p14:creationId xmlns:p14="http://schemas.microsoft.com/office/powerpoint/2010/main" val="186108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C577247-28F4-4A0C-B199-19D8563A90C7}"/>
              </a:ext>
            </a:extLst>
          </p:cNvPr>
          <p:cNvGrpSpPr>
            <a:grpSpLocks/>
          </p:cNvGrpSpPr>
          <p:nvPr/>
        </p:nvGrpSpPr>
        <p:grpSpPr bwMode="auto">
          <a:xfrm>
            <a:off x="4519856" y="1286789"/>
            <a:ext cx="3689529" cy="5246122"/>
            <a:chOff x="192" y="892"/>
            <a:chExt cx="2112" cy="3168"/>
          </a:xfrm>
        </p:grpSpPr>
        <p:sp>
          <p:nvSpPr>
            <p:cNvPr id="16" name="Text Box 5">
              <a:extLst>
                <a:ext uri="{FF2B5EF4-FFF2-40B4-BE49-F238E27FC236}">
                  <a16:creationId xmlns="" xmlns:a16="http://schemas.microsoft.com/office/drawing/2014/main" id="{8EAD3BD9-5BD9-4AF2-983F-CC0EAEE477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" y="3769"/>
              <a:ext cx="11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>
                  <a:latin typeface="Times" pitchFamily="18" charset="0"/>
                  <a:cs typeface="Times" pitchFamily="18" charset="0"/>
                </a:rPr>
                <a:t>Data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022EFB8C-8BDB-4E6B-B489-4EEE150B13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892"/>
              <a:ext cx="2112" cy="3140"/>
              <a:chOff x="192" y="892"/>
              <a:chExt cx="2112" cy="3140"/>
            </a:xfrm>
          </p:grpSpPr>
          <p:sp>
            <p:nvSpPr>
              <p:cNvPr id="18" name="Line 7">
                <a:extLst>
                  <a:ext uri="{FF2B5EF4-FFF2-40B4-BE49-F238E27FC236}">
                    <a16:creationId xmlns="" xmlns:a16="http://schemas.microsoft.com/office/drawing/2014/main" id="{471C40C2-3594-44A6-B6FB-EE8921890F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2" y="1056"/>
                <a:ext cx="816" cy="29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sz="2000" dirty="0">
                  <a:latin typeface="Times" pitchFamily="18" charset="0"/>
                  <a:cs typeface="Times" pitchFamily="18" charset="0"/>
                </a:endParaRPr>
              </a:p>
            </p:txBody>
          </p:sp>
          <p:sp>
            <p:nvSpPr>
              <p:cNvPr id="19" name="Line 8">
                <a:extLst>
                  <a:ext uri="{FF2B5EF4-FFF2-40B4-BE49-F238E27FC236}">
                    <a16:creationId xmlns="" xmlns:a16="http://schemas.microsoft.com/office/drawing/2014/main" id="{E379973A-3670-4C05-8500-03ACA120FE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88" y="1104"/>
                <a:ext cx="816" cy="29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sz="2000" dirty="0">
                  <a:latin typeface="Times" pitchFamily="18" charset="0"/>
                  <a:cs typeface="Times" pitchFamily="18" charset="0"/>
                </a:endParaRPr>
              </a:p>
            </p:txBody>
          </p:sp>
          <p:sp>
            <p:nvSpPr>
              <p:cNvPr id="20" name="Line 9">
                <a:extLst>
                  <a:ext uri="{FF2B5EF4-FFF2-40B4-BE49-F238E27FC236}">
                    <a16:creationId xmlns="" xmlns:a16="http://schemas.microsoft.com/office/drawing/2014/main" id="{AD9FAA32-E5BA-4B44-8BD2-71DE4D1270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" y="3744"/>
                <a:ext cx="1330" cy="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sz="2000" dirty="0">
                  <a:latin typeface="Times" pitchFamily="18" charset="0"/>
                  <a:cs typeface="Times" pitchFamily="18" charset="0"/>
                </a:endParaRPr>
              </a:p>
            </p:txBody>
          </p:sp>
          <p:sp>
            <p:nvSpPr>
              <p:cNvPr id="21" name="Line 10">
                <a:extLst>
                  <a:ext uri="{FF2B5EF4-FFF2-40B4-BE49-F238E27FC236}">
                    <a16:creationId xmlns="" xmlns:a16="http://schemas.microsoft.com/office/drawing/2014/main" id="{129C1DF7-01FA-4066-9884-D8D0ED73AC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" y="3312"/>
                <a:ext cx="13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sz="2000" dirty="0">
                  <a:latin typeface="Times" pitchFamily="18" charset="0"/>
                  <a:cs typeface="Times" pitchFamily="18" charset="0"/>
                </a:endParaRPr>
              </a:p>
            </p:txBody>
          </p:sp>
          <p:sp>
            <p:nvSpPr>
              <p:cNvPr id="22" name="Line 11">
                <a:extLst>
                  <a:ext uri="{FF2B5EF4-FFF2-40B4-BE49-F238E27FC236}">
                    <a16:creationId xmlns="" xmlns:a16="http://schemas.microsoft.com/office/drawing/2014/main" id="{AB48716A-3834-4DA9-BF3E-13CB0E1CE8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3" y="2832"/>
                <a:ext cx="1305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sz="2000" dirty="0">
                  <a:latin typeface="Times" pitchFamily="18" charset="0"/>
                  <a:cs typeface="Times" pitchFamily="18" charset="0"/>
                </a:endParaRPr>
              </a:p>
            </p:txBody>
          </p:sp>
          <p:sp>
            <p:nvSpPr>
              <p:cNvPr id="23" name="Line 12">
                <a:extLst>
                  <a:ext uri="{FF2B5EF4-FFF2-40B4-BE49-F238E27FC236}">
                    <a16:creationId xmlns="" xmlns:a16="http://schemas.microsoft.com/office/drawing/2014/main" id="{03962144-746D-4676-BE67-E494888D04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2" y="2349"/>
                <a:ext cx="1321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sz="2000" dirty="0">
                  <a:latin typeface="Times" pitchFamily="18" charset="0"/>
                  <a:cs typeface="Times" pitchFamily="18" charset="0"/>
                </a:endParaRPr>
              </a:p>
            </p:txBody>
          </p:sp>
          <p:sp>
            <p:nvSpPr>
              <p:cNvPr id="24" name="Line 13">
                <a:extLst>
                  <a:ext uri="{FF2B5EF4-FFF2-40B4-BE49-F238E27FC236}">
                    <a16:creationId xmlns="" xmlns:a16="http://schemas.microsoft.com/office/drawing/2014/main" id="{536E0CC9-C583-43E6-835A-32B95407E1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1" y="1822"/>
                <a:ext cx="1315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sz="2000" dirty="0">
                  <a:latin typeface="Times" pitchFamily="18" charset="0"/>
                  <a:cs typeface="Times" pitchFamily="18" charset="0"/>
                </a:endParaRPr>
              </a:p>
            </p:txBody>
          </p:sp>
          <p:sp>
            <p:nvSpPr>
              <p:cNvPr id="25" name="Text Box 14">
                <a:extLst>
                  <a:ext uri="{FF2B5EF4-FFF2-40B4-BE49-F238E27FC236}">
                    <a16:creationId xmlns="" xmlns:a16="http://schemas.microsoft.com/office/drawing/2014/main" id="{1107260D-A07E-46B5-A9EF-7B0D0FBFBA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" y="3383"/>
                <a:ext cx="1391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dirty="0">
                    <a:latin typeface="Times" pitchFamily="18" charset="0"/>
                    <a:cs typeface="Times" pitchFamily="18" charset="0"/>
                  </a:rPr>
                  <a:t>Filtered Data</a:t>
                </a:r>
              </a:p>
            </p:txBody>
          </p:sp>
          <p:sp>
            <p:nvSpPr>
              <p:cNvPr id="26" name="Text Box 15">
                <a:extLst>
                  <a:ext uri="{FF2B5EF4-FFF2-40B4-BE49-F238E27FC236}">
                    <a16:creationId xmlns="" xmlns:a16="http://schemas.microsoft.com/office/drawing/2014/main" id="{456BFAB3-689C-4EBF-9236-C2F12BEA8A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5" y="2935"/>
                <a:ext cx="881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dirty="0">
                    <a:latin typeface="Times" pitchFamily="18" charset="0"/>
                    <a:cs typeface="Times" pitchFamily="18" charset="0"/>
                  </a:rPr>
                  <a:t>Meanings</a:t>
                </a:r>
              </a:p>
            </p:txBody>
          </p:sp>
          <p:sp>
            <p:nvSpPr>
              <p:cNvPr id="27" name="Text Box 16">
                <a:extLst>
                  <a:ext uri="{FF2B5EF4-FFF2-40B4-BE49-F238E27FC236}">
                    <a16:creationId xmlns="" xmlns:a16="http://schemas.microsoft.com/office/drawing/2014/main" id="{2377BAA6-8F2A-4E1D-A428-043A823078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" y="2468"/>
                <a:ext cx="112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dirty="0">
                    <a:latin typeface="Times" pitchFamily="18" charset="0"/>
                    <a:cs typeface="Times" pitchFamily="18" charset="0"/>
                  </a:rPr>
                  <a:t>Assumptions</a:t>
                </a:r>
                <a:endParaRPr lang="en-US" sz="1600" dirty="0">
                  <a:latin typeface="Times" pitchFamily="18" charset="0"/>
                  <a:cs typeface="Times" pitchFamily="18" charset="0"/>
                </a:endParaRPr>
              </a:p>
            </p:txBody>
          </p:sp>
          <p:sp>
            <p:nvSpPr>
              <p:cNvPr id="28" name="Text Box 17">
                <a:extLst>
                  <a:ext uri="{FF2B5EF4-FFF2-40B4-BE49-F238E27FC236}">
                    <a16:creationId xmlns="" xmlns:a16="http://schemas.microsoft.com/office/drawing/2014/main" id="{19F4C537-B6D9-4DC5-9BA0-F1677BB2D5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8" y="1982"/>
                <a:ext cx="1255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dirty="0">
                    <a:latin typeface="Times" pitchFamily="18" charset="0"/>
                    <a:cs typeface="Times" pitchFamily="18" charset="0"/>
                  </a:rPr>
                  <a:t>Conclusions</a:t>
                </a:r>
              </a:p>
            </p:txBody>
          </p:sp>
          <p:sp>
            <p:nvSpPr>
              <p:cNvPr id="29" name="Line 18">
                <a:extLst>
                  <a:ext uri="{FF2B5EF4-FFF2-40B4-BE49-F238E27FC236}">
                    <a16:creationId xmlns="" xmlns:a16="http://schemas.microsoft.com/office/drawing/2014/main" id="{506E05DC-B4F2-45A9-BC19-C137C5F8AE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0" y="1392"/>
                <a:ext cx="1313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sz="2000" dirty="0">
                  <a:latin typeface="Times" pitchFamily="18" charset="0"/>
                  <a:cs typeface="Times" pitchFamily="18" charset="0"/>
                </a:endParaRPr>
              </a:p>
            </p:txBody>
          </p:sp>
          <p:sp>
            <p:nvSpPr>
              <p:cNvPr id="30" name="Text Box 19">
                <a:extLst>
                  <a:ext uri="{FF2B5EF4-FFF2-40B4-BE49-F238E27FC236}">
                    <a16:creationId xmlns="" xmlns:a16="http://schemas.microsoft.com/office/drawing/2014/main" id="{ED276299-87A8-4218-A080-0125B999E4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" y="1470"/>
                <a:ext cx="1395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dirty="0">
                    <a:latin typeface="Times" pitchFamily="18" charset="0"/>
                    <a:cs typeface="Times" pitchFamily="18" charset="0"/>
                  </a:rPr>
                  <a:t>Beliefs</a:t>
                </a:r>
              </a:p>
            </p:txBody>
          </p:sp>
          <p:sp>
            <p:nvSpPr>
              <p:cNvPr id="31" name="Text Box 20">
                <a:extLst>
                  <a:ext uri="{FF2B5EF4-FFF2-40B4-BE49-F238E27FC236}">
                    <a16:creationId xmlns="" xmlns:a16="http://schemas.microsoft.com/office/drawing/2014/main" id="{1221B944-EAB0-4975-98F9-7926AE5C23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7" y="892"/>
                <a:ext cx="1068" cy="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dirty="0">
                    <a:latin typeface="Times" pitchFamily="18" charset="0"/>
                    <a:cs typeface="Times" pitchFamily="18" charset="0"/>
                  </a:rPr>
                  <a:t>Belief-Based </a:t>
                </a:r>
              </a:p>
              <a:p>
                <a:pPr algn="ctr" eaLnBrk="1" hangingPunct="1">
                  <a:defRPr/>
                </a:pPr>
                <a:r>
                  <a:rPr lang="en-US" dirty="0">
                    <a:latin typeface="Times" pitchFamily="18" charset="0"/>
                    <a:cs typeface="Times" pitchFamily="18" charset="0"/>
                  </a:rPr>
                  <a:t>Actions</a:t>
                </a:r>
              </a:p>
            </p:txBody>
          </p:sp>
        </p:grpSp>
      </p:grpSp>
      <p:sp>
        <p:nvSpPr>
          <p:cNvPr id="5" name="Arrow: Right 4">
            <a:extLst>
              <a:ext uri="{FF2B5EF4-FFF2-40B4-BE49-F238E27FC236}">
                <a16:creationId xmlns="" xmlns:a16="http://schemas.microsoft.com/office/drawing/2014/main" id="{52FE3413-25A4-416E-9B84-86CEF0995688}"/>
              </a:ext>
            </a:extLst>
          </p:cNvPr>
          <p:cNvSpPr/>
          <p:nvPr/>
        </p:nvSpPr>
        <p:spPr>
          <a:xfrm>
            <a:off x="7776145" y="4062199"/>
            <a:ext cx="932864" cy="18887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29">
            <a:extLst>
              <a:ext uri="{FF2B5EF4-FFF2-40B4-BE49-F238E27FC236}">
                <a16:creationId xmlns="" xmlns:a16="http://schemas.microsoft.com/office/drawing/2014/main" id="{B0850D60-C572-4E34-8737-1FFD45089222}"/>
              </a:ext>
            </a:extLst>
          </p:cNvPr>
          <p:cNvSpPr txBox="1"/>
          <p:nvPr/>
        </p:nvSpPr>
        <p:spPr>
          <a:xfrm>
            <a:off x="1478592" y="301484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Ladder of Inference</a:t>
            </a:r>
            <a:endParaRPr lang="en-US" sz="4000" dirty="0"/>
          </a:p>
        </p:txBody>
      </p:sp>
      <p:sp>
        <p:nvSpPr>
          <p:cNvPr id="7" name="TextBox 30">
            <a:extLst>
              <a:ext uri="{FF2B5EF4-FFF2-40B4-BE49-F238E27FC236}">
                <a16:creationId xmlns="" xmlns:a16="http://schemas.microsoft.com/office/drawing/2014/main" id="{575C856B-E1E7-4B51-AA0E-32F1E66D20EA}"/>
              </a:ext>
            </a:extLst>
          </p:cNvPr>
          <p:cNvSpPr txBox="1"/>
          <p:nvPr/>
        </p:nvSpPr>
        <p:spPr>
          <a:xfrm>
            <a:off x="8297978" y="5888181"/>
            <a:ext cx="358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Automated Check-in kiosks and baggage check are installed alongside traditional check-in counter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F3B7171F-40F6-4CE2-BBB7-9A49C819E53B}"/>
              </a:ext>
            </a:extLst>
          </p:cNvPr>
          <p:cNvSpPr/>
          <p:nvPr/>
        </p:nvSpPr>
        <p:spPr>
          <a:xfrm>
            <a:off x="7500128" y="4819486"/>
            <a:ext cx="932864" cy="18887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="" xmlns:a16="http://schemas.microsoft.com/office/drawing/2014/main" id="{D70F8A65-406C-4A7B-96EB-472D1B73AF18}"/>
              </a:ext>
            </a:extLst>
          </p:cNvPr>
          <p:cNvSpPr/>
          <p:nvPr/>
        </p:nvSpPr>
        <p:spPr>
          <a:xfrm rot="10800000">
            <a:off x="3710338" y="4913923"/>
            <a:ext cx="932864" cy="18887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35">
            <a:extLst>
              <a:ext uri="{FF2B5EF4-FFF2-40B4-BE49-F238E27FC236}">
                <a16:creationId xmlns="" xmlns:a16="http://schemas.microsoft.com/office/drawing/2014/main" id="{4817FC4F-4ADF-40CC-BABE-B3D103502A82}"/>
              </a:ext>
            </a:extLst>
          </p:cNvPr>
          <p:cNvSpPr txBox="1"/>
          <p:nvPr/>
        </p:nvSpPr>
        <p:spPr>
          <a:xfrm>
            <a:off x="-304588" y="6019618"/>
            <a:ext cx="358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/>
              <a:t>Automated Check-in kiosks and baggage check are installed alongside traditional check-in counter</a:t>
            </a:r>
            <a:endParaRPr lang="en-US" sz="1400" dirty="0"/>
          </a:p>
        </p:txBody>
      </p:sp>
      <p:sp>
        <p:nvSpPr>
          <p:cNvPr id="14" name="TextBox 39">
            <a:extLst>
              <a:ext uri="{FF2B5EF4-FFF2-40B4-BE49-F238E27FC236}">
                <a16:creationId xmlns="" xmlns:a16="http://schemas.microsoft.com/office/drawing/2014/main" id="{E92AF3E0-485D-4E8D-BC72-4BE7564E0C16}"/>
              </a:ext>
            </a:extLst>
          </p:cNvPr>
          <p:cNvSpPr txBox="1"/>
          <p:nvPr/>
        </p:nvSpPr>
        <p:spPr>
          <a:xfrm>
            <a:off x="8738901" y="981989"/>
            <a:ext cx="2486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Counter Agent</a:t>
            </a:r>
            <a:endParaRPr lang="en-US" dirty="0"/>
          </a:p>
        </p:txBody>
      </p:sp>
      <p:sp>
        <p:nvSpPr>
          <p:cNvPr id="15" name="TextBox 42">
            <a:extLst>
              <a:ext uri="{FF2B5EF4-FFF2-40B4-BE49-F238E27FC236}">
                <a16:creationId xmlns="" xmlns:a16="http://schemas.microsoft.com/office/drawing/2014/main" id="{9F9EE796-5C28-412E-90BA-019BD4D5F970}"/>
              </a:ext>
            </a:extLst>
          </p:cNvPr>
          <p:cNvSpPr txBox="1"/>
          <p:nvPr/>
        </p:nvSpPr>
        <p:spPr>
          <a:xfrm>
            <a:off x="2005257" y="981989"/>
            <a:ext cx="2892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/>
              <a:t>Passenger</a:t>
            </a:r>
            <a:endParaRPr lang="en-US" sz="2800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0B19CA8-D5A7-494F-8170-1CA848ED29E8}"/>
              </a:ext>
            </a:extLst>
          </p:cNvPr>
          <p:cNvSpPr txBox="1"/>
          <p:nvPr/>
        </p:nvSpPr>
        <p:spPr>
          <a:xfrm>
            <a:off x="8738901" y="4669942"/>
            <a:ext cx="265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Management prefer machine to employees</a:t>
            </a:r>
            <a:endParaRPr lang="en-US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64F2BD4-3533-4F8F-AE0A-4FBA93F5046C}"/>
              </a:ext>
            </a:extLst>
          </p:cNvPr>
          <p:cNvSpPr txBox="1"/>
          <p:nvPr/>
        </p:nvSpPr>
        <p:spPr>
          <a:xfrm>
            <a:off x="9035686" y="3834070"/>
            <a:ext cx="2486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If management prefer machines, employees will be fired</a:t>
            </a:r>
            <a:endParaRPr lang="en-US" sz="1600" dirty="0"/>
          </a:p>
        </p:txBody>
      </p:sp>
      <p:sp>
        <p:nvSpPr>
          <p:cNvPr id="35" name="Arrow: Right 34">
            <a:extLst>
              <a:ext uri="{FF2B5EF4-FFF2-40B4-BE49-F238E27FC236}">
                <a16:creationId xmlns="" xmlns:a16="http://schemas.microsoft.com/office/drawing/2014/main" id="{7580D87C-F0FE-4566-B0CA-BD1A47335740}"/>
              </a:ext>
            </a:extLst>
          </p:cNvPr>
          <p:cNvSpPr/>
          <p:nvPr/>
        </p:nvSpPr>
        <p:spPr>
          <a:xfrm>
            <a:off x="8032508" y="3316372"/>
            <a:ext cx="932864" cy="18887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E2EE03A-733C-4843-AE96-274661EFC3BA}"/>
              </a:ext>
            </a:extLst>
          </p:cNvPr>
          <p:cNvSpPr txBox="1"/>
          <p:nvPr/>
        </p:nvSpPr>
        <p:spPr>
          <a:xfrm>
            <a:off x="9268448" y="3187739"/>
            <a:ext cx="2815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If Kiosks are successful, I will be fired</a:t>
            </a:r>
            <a:endParaRPr lang="en-US" sz="1600" dirty="0"/>
          </a:p>
        </p:txBody>
      </p:sp>
      <p:sp>
        <p:nvSpPr>
          <p:cNvPr id="37" name="Arrow: Right 36">
            <a:extLst>
              <a:ext uri="{FF2B5EF4-FFF2-40B4-BE49-F238E27FC236}">
                <a16:creationId xmlns="" xmlns:a16="http://schemas.microsoft.com/office/drawing/2014/main" id="{D69EDB72-878F-4DCC-AC94-C9149E6D203D}"/>
              </a:ext>
            </a:extLst>
          </p:cNvPr>
          <p:cNvSpPr/>
          <p:nvPr/>
        </p:nvSpPr>
        <p:spPr>
          <a:xfrm>
            <a:off x="8278927" y="2525748"/>
            <a:ext cx="932864" cy="18887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20157DAC-423A-4C2A-B622-E9F7700FAE46}"/>
              </a:ext>
            </a:extLst>
          </p:cNvPr>
          <p:cNvSpPr txBox="1"/>
          <p:nvPr/>
        </p:nvSpPr>
        <p:spPr>
          <a:xfrm>
            <a:off x="9472629" y="2240381"/>
            <a:ext cx="248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If no one uses kiosks, I will keep my job</a:t>
            </a:r>
            <a:endParaRPr lang="en-US" sz="1600" dirty="0"/>
          </a:p>
        </p:txBody>
      </p:sp>
      <p:sp>
        <p:nvSpPr>
          <p:cNvPr id="39" name="Arrow: Right 38">
            <a:extLst>
              <a:ext uri="{FF2B5EF4-FFF2-40B4-BE49-F238E27FC236}">
                <a16:creationId xmlns="" xmlns:a16="http://schemas.microsoft.com/office/drawing/2014/main" id="{C81D7208-9134-47D8-BE92-0D07CBEA8AAB}"/>
              </a:ext>
            </a:extLst>
          </p:cNvPr>
          <p:cNvSpPr/>
          <p:nvPr/>
        </p:nvSpPr>
        <p:spPr>
          <a:xfrm>
            <a:off x="8432447" y="1702438"/>
            <a:ext cx="932864" cy="18887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6324AA28-7A1A-41CD-8C43-7157AC761952}"/>
              </a:ext>
            </a:extLst>
          </p:cNvPr>
          <p:cNvSpPr txBox="1"/>
          <p:nvPr/>
        </p:nvSpPr>
        <p:spPr>
          <a:xfrm>
            <a:off x="9588373" y="1584441"/>
            <a:ext cx="2486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Discourage Kiosk use</a:t>
            </a:r>
            <a:endParaRPr lang="en-US" sz="1600" dirty="0"/>
          </a:p>
        </p:txBody>
      </p:sp>
      <p:sp>
        <p:nvSpPr>
          <p:cNvPr id="42" name="Arrow: Right 41">
            <a:extLst>
              <a:ext uri="{FF2B5EF4-FFF2-40B4-BE49-F238E27FC236}">
                <a16:creationId xmlns="" xmlns:a16="http://schemas.microsoft.com/office/drawing/2014/main" id="{CCA538FD-DEFB-45DC-8CF4-E8704789CC53}"/>
              </a:ext>
            </a:extLst>
          </p:cNvPr>
          <p:cNvSpPr/>
          <p:nvPr/>
        </p:nvSpPr>
        <p:spPr>
          <a:xfrm rot="10800000">
            <a:off x="3920809" y="4076964"/>
            <a:ext cx="932864" cy="18887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="" xmlns:a16="http://schemas.microsoft.com/office/drawing/2014/main" id="{9EAE3238-5675-4D1F-A553-3D8714B0C697}"/>
              </a:ext>
            </a:extLst>
          </p:cNvPr>
          <p:cNvSpPr/>
          <p:nvPr/>
        </p:nvSpPr>
        <p:spPr>
          <a:xfrm rot="10800000">
            <a:off x="4165228" y="3418016"/>
            <a:ext cx="932864" cy="18887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Arrow: Right 43">
            <a:extLst>
              <a:ext uri="{FF2B5EF4-FFF2-40B4-BE49-F238E27FC236}">
                <a16:creationId xmlns="" xmlns:a16="http://schemas.microsoft.com/office/drawing/2014/main" id="{02413EE1-1BC4-4CF4-A1B1-3252CBDC2E86}"/>
              </a:ext>
            </a:extLst>
          </p:cNvPr>
          <p:cNvSpPr/>
          <p:nvPr/>
        </p:nvSpPr>
        <p:spPr>
          <a:xfrm rot="10800000">
            <a:off x="4387240" y="2620185"/>
            <a:ext cx="932864" cy="18887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5" name="Arrow: Right 44">
            <a:extLst>
              <a:ext uri="{FF2B5EF4-FFF2-40B4-BE49-F238E27FC236}">
                <a16:creationId xmlns="" xmlns:a16="http://schemas.microsoft.com/office/drawing/2014/main" id="{F14295DC-5D69-493E-B507-3C7C16C7BAB1}"/>
              </a:ext>
            </a:extLst>
          </p:cNvPr>
          <p:cNvSpPr/>
          <p:nvPr/>
        </p:nvSpPr>
        <p:spPr>
          <a:xfrm rot="10800000">
            <a:off x="4667472" y="1813925"/>
            <a:ext cx="932864" cy="18887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1B8D451-8AA9-4E8D-B5D3-162A3B1A290C}"/>
              </a:ext>
            </a:extLst>
          </p:cNvPr>
          <p:cNvSpPr txBox="1"/>
          <p:nvPr/>
        </p:nvSpPr>
        <p:spPr>
          <a:xfrm>
            <a:off x="458770" y="3975835"/>
            <a:ext cx="3181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Automated process is faster</a:t>
            </a:r>
            <a:endParaRPr lang="en-US" sz="1600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A33B6064-9A20-43B5-B78E-0E600D67DE71}"/>
              </a:ext>
            </a:extLst>
          </p:cNvPr>
          <p:cNvSpPr txBox="1"/>
          <p:nvPr/>
        </p:nvSpPr>
        <p:spPr>
          <a:xfrm>
            <a:off x="340413" y="3239012"/>
            <a:ext cx="3470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Passengers using automated process will gate in less time</a:t>
            </a:r>
            <a:endParaRPr lang="en-US" sz="1600" dirty="0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DB3D5FF2-F822-4D7C-9B91-7530A4AAE0C1}"/>
              </a:ext>
            </a:extLst>
          </p:cNvPr>
          <p:cNvSpPr txBox="1"/>
          <p:nvPr/>
        </p:nvSpPr>
        <p:spPr>
          <a:xfrm>
            <a:off x="-85814" y="1702617"/>
            <a:ext cx="4649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I use the kiosk to check-in myself and my bags</a:t>
            </a:r>
            <a:endParaRPr lang="en-US" sz="1600" dirty="0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38C70309-F126-4EDC-9209-5E378E4D7F22}"/>
              </a:ext>
            </a:extLst>
          </p:cNvPr>
          <p:cNvSpPr txBox="1"/>
          <p:nvPr/>
        </p:nvSpPr>
        <p:spPr>
          <a:xfrm>
            <a:off x="336001" y="2494782"/>
            <a:ext cx="3776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If I use the automated process, I will get to my gate faster</a:t>
            </a:r>
            <a:endParaRPr lang="en-US" sz="1600" dirty="0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A4B6F2BC-8E67-43C0-A883-45F2AE4418EB}"/>
              </a:ext>
            </a:extLst>
          </p:cNvPr>
          <p:cNvSpPr txBox="1"/>
          <p:nvPr/>
        </p:nvSpPr>
        <p:spPr>
          <a:xfrm>
            <a:off x="312622" y="4499440"/>
            <a:ext cx="3073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Management added kiosks because it would be better </a:t>
            </a:r>
            <a:endParaRPr lang="en-US" sz="1600" dirty="0"/>
          </a:p>
        </p:txBody>
      </p:sp>
      <p:sp>
        <p:nvSpPr>
          <p:cNvPr id="51" name="Arrow: Right 50">
            <a:extLst>
              <a:ext uri="{FF2B5EF4-FFF2-40B4-BE49-F238E27FC236}">
                <a16:creationId xmlns="" xmlns:a16="http://schemas.microsoft.com/office/drawing/2014/main" id="{E9DEC6E5-DEBD-4D31-883B-00D5B65AC678}"/>
              </a:ext>
            </a:extLst>
          </p:cNvPr>
          <p:cNvSpPr/>
          <p:nvPr/>
        </p:nvSpPr>
        <p:spPr>
          <a:xfrm>
            <a:off x="7500129" y="4822568"/>
            <a:ext cx="932864" cy="18887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2" name="Arrow: Right 51">
            <a:extLst>
              <a:ext uri="{FF2B5EF4-FFF2-40B4-BE49-F238E27FC236}">
                <a16:creationId xmlns="" xmlns:a16="http://schemas.microsoft.com/office/drawing/2014/main" id="{E39F30AE-EE96-45AB-BCCC-F90D9201BED6}"/>
              </a:ext>
            </a:extLst>
          </p:cNvPr>
          <p:cNvSpPr/>
          <p:nvPr/>
        </p:nvSpPr>
        <p:spPr>
          <a:xfrm>
            <a:off x="7309713" y="5507697"/>
            <a:ext cx="932864" cy="18887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3" name="Arrow: Right 52">
            <a:extLst>
              <a:ext uri="{FF2B5EF4-FFF2-40B4-BE49-F238E27FC236}">
                <a16:creationId xmlns="" xmlns:a16="http://schemas.microsoft.com/office/drawing/2014/main" id="{267FC157-5E10-4694-A713-EE8BC9948E6A}"/>
              </a:ext>
            </a:extLst>
          </p:cNvPr>
          <p:cNvSpPr/>
          <p:nvPr/>
        </p:nvSpPr>
        <p:spPr>
          <a:xfrm>
            <a:off x="7030203" y="6201087"/>
            <a:ext cx="932864" cy="18887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4" name="Arrow: Right 53">
            <a:extLst>
              <a:ext uri="{FF2B5EF4-FFF2-40B4-BE49-F238E27FC236}">
                <a16:creationId xmlns="" xmlns:a16="http://schemas.microsoft.com/office/drawing/2014/main" id="{6AF5C043-FB1B-41B5-9423-2C8320F91A32}"/>
              </a:ext>
            </a:extLst>
          </p:cNvPr>
          <p:cNvSpPr/>
          <p:nvPr/>
        </p:nvSpPr>
        <p:spPr>
          <a:xfrm rot="10800000">
            <a:off x="3539121" y="5602134"/>
            <a:ext cx="932864" cy="18887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5" name="Arrow: Right 54">
            <a:extLst>
              <a:ext uri="{FF2B5EF4-FFF2-40B4-BE49-F238E27FC236}">
                <a16:creationId xmlns="" xmlns:a16="http://schemas.microsoft.com/office/drawing/2014/main" id="{CF3BC442-9E23-440F-A8A2-C882D082E220}"/>
              </a:ext>
            </a:extLst>
          </p:cNvPr>
          <p:cNvSpPr/>
          <p:nvPr/>
        </p:nvSpPr>
        <p:spPr>
          <a:xfrm rot="10800000">
            <a:off x="3383098" y="6108756"/>
            <a:ext cx="932864" cy="18887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6" name="TextBox 35">
            <a:extLst>
              <a:ext uri="{FF2B5EF4-FFF2-40B4-BE49-F238E27FC236}">
                <a16:creationId xmlns="" xmlns:a16="http://schemas.microsoft.com/office/drawing/2014/main" id="{07A61EFF-E531-4319-A380-12BE4FC6BAB6}"/>
              </a:ext>
            </a:extLst>
          </p:cNvPr>
          <p:cNvSpPr txBox="1"/>
          <p:nvPr/>
        </p:nvSpPr>
        <p:spPr>
          <a:xfrm>
            <a:off x="130237" y="5338716"/>
            <a:ext cx="3010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/>
              <a:t>There are automated Check-in kiosks and baggage drop off machines</a:t>
            </a:r>
            <a:endParaRPr lang="en-US" sz="1400" dirty="0"/>
          </a:p>
        </p:txBody>
      </p:sp>
      <p:sp>
        <p:nvSpPr>
          <p:cNvPr id="57" name="TextBox 30">
            <a:extLst>
              <a:ext uri="{FF2B5EF4-FFF2-40B4-BE49-F238E27FC236}">
                <a16:creationId xmlns="" xmlns:a16="http://schemas.microsoft.com/office/drawing/2014/main" id="{554006C3-E180-4745-BF42-913C898D7A38}"/>
              </a:ext>
            </a:extLst>
          </p:cNvPr>
          <p:cNvSpPr txBox="1"/>
          <p:nvPr/>
        </p:nvSpPr>
        <p:spPr>
          <a:xfrm>
            <a:off x="8503812" y="534749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There are automated Check-in kiosks and baggage drop off machines</a:t>
            </a:r>
          </a:p>
        </p:txBody>
      </p:sp>
    </p:spTree>
    <p:extLst>
      <p:ext uri="{BB962C8B-B14F-4D97-AF65-F5344CB8AC3E}">
        <p14:creationId xmlns:p14="http://schemas.microsoft.com/office/powerpoint/2010/main" val="16372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  <p:bldP spid="15" grpId="0"/>
      <p:bldP spid="33" grpId="0"/>
      <p:bldP spid="34" grpId="0"/>
      <p:bldP spid="36" grpId="0"/>
      <p:bldP spid="38" grpId="0"/>
      <p:bldP spid="40" grpId="0"/>
      <p:bldP spid="46" grpId="0"/>
      <p:bldP spid="47" grpId="0"/>
      <p:bldP spid="48" grpId="0"/>
      <p:bldP spid="49" grpId="0"/>
      <p:bldP spid="50" grpId="0"/>
      <p:bldP spid="56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Curve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905610" y="1603164"/>
            <a:ext cx="8485632" cy="4547421"/>
            <a:chOff x="323851" y="1063383"/>
            <a:chExt cx="8496299" cy="46541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331788" y="1155700"/>
              <a:ext cx="8480425" cy="44831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 dirty="0">
                <a:solidFill>
                  <a:srgbClr val="000000"/>
                </a:solidFill>
                <a:latin typeface="Times" pitchFamily="18" charset="0"/>
                <a:cs typeface="Times" pitchFamily="18" charset="0"/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4589082" y="1143000"/>
              <a:ext cx="0" cy="4454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dirty="0">
                <a:solidFill>
                  <a:srgbClr val="000000"/>
                </a:solidFill>
                <a:latin typeface="Times" pitchFamily="18" charset="0"/>
                <a:cs typeface="Times" pitchFamily="18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339725" y="3425825"/>
              <a:ext cx="84804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800" dirty="0">
                <a:solidFill>
                  <a:srgbClr val="000000"/>
                </a:solidFill>
                <a:latin typeface="Times" pitchFamily="18" charset="0"/>
                <a:cs typeface="Times" pitchFamily="18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23851" y="1063383"/>
              <a:ext cx="1183220" cy="535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 dirty="0">
                  <a:latin typeface="Times" pitchFamily="18" charset="0"/>
                  <a:cs typeface="Times" pitchFamily="18" charset="0"/>
                </a:rPr>
                <a:t>Denial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339725" y="5182028"/>
              <a:ext cx="1801151" cy="535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 dirty="0">
                  <a:latin typeface="Times" pitchFamily="18" charset="0"/>
                  <a:cs typeface="Times" pitchFamily="18" charset="0"/>
                </a:rPr>
                <a:t>Resistance</a:t>
              </a:r>
            </a:p>
          </p:txBody>
        </p:sp>
      </p:grpSp>
      <p:sp>
        <p:nvSpPr>
          <p:cNvPr id="10" name="Oval 20"/>
          <p:cNvSpPr>
            <a:spLocks noChangeArrowheads="1"/>
          </p:cNvSpPr>
          <p:nvPr/>
        </p:nvSpPr>
        <p:spPr bwMode="auto">
          <a:xfrm>
            <a:off x="3362288" y="4393235"/>
            <a:ext cx="1049030" cy="1057137"/>
          </a:xfrm>
          <a:prstGeom prst="ellipse">
            <a:avLst/>
          </a:prstGeom>
          <a:noFill/>
          <a:ln w="28575" algn="ctr">
            <a:solidFill>
              <a:srgbClr val="091D58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b="1" dirty="0" smtClean="0">
                <a:latin typeface="Times" pitchFamily="18" charset="0"/>
                <a:cs typeface="Times" pitchFamily="18" charset="0"/>
              </a:rPr>
              <a:t>Baggage</a:t>
            </a:r>
          </a:p>
          <a:p>
            <a:pPr algn="ctr">
              <a:defRPr/>
            </a:pPr>
            <a:r>
              <a:rPr lang="en-US" b="1" dirty="0" smtClean="0">
                <a:latin typeface="Times" pitchFamily="18" charset="0"/>
                <a:cs typeface="Times" pitchFamily="18" charset="0"/>
              </a:rPr>
              <a:t>Handlers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8404122" y="5597884"/>
            <a:ext cx="20201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Exploration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8195524" y="1617897"/>
            <a:ext cx="22220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Commitment</a:t>
            </a:r>
          </a:p>
        </p:txBody>
      </p:sp>
      <p:sp>
        <p:nvSpPr>
          <p:cNvPr id="15" name="Oval 22"/>
          <p:cNvSpPr>
            <a:spLocks noChangeArrowheads="1"/>
          </p:cNvSpPr>
          <p:nvPr/>
        </p:nvSpPr>
        <p:spPr bwMode="auto">
          <a:xfrm>
            <a:off x="2655806" y="2665426"/>
            <a:ext cx="1032806" cy="1020946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b="1" dirty="0" smtClean="0">
                <a:latin typeface="Times" pitchFamily="18" charset="0"/>
                <a:cs typeface="Times" pitchFamily="18" charset="0"/>
              </a:rPr>
              <a:t>Counter</a:t>
            </a:r>
          </a:p>
          <a:p>
            <a:pPr algn="ctr">
              <a:defRPr/>
            </a:pPr>
            <a:r>
              <a:rPr lang="en-US" b="1" dirty="0" smtClean="0">
                <a:latin typeface="Times" pitchFamily="18" charset="0"/>
                <a:cs typeface="Times" pitchFamily="18" charset="0"/>
              </a:rPr>
              <a:t>Agent</a:t>
            </a:r>
            <a:endParaRPr lang="en-US" b="1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3448837" y="1780905"/>
            <a:ext cx="1049030" cy="1057137"/>
          </a:xfrm>
          <a:prstGeom prst="ellips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b="1" dirty="0" smtClean="0">
                <a:latin typeface="Times" pitchFamily="18" charset="0"/>
                <a:cs typeface="Times" pitchFamily="18" charset="0"/>
              </a:rPr>
              <a:t>Ops</a:t>
            </a:r>
          </a:p>
          <a:p>
            <a:pPr algn="ctr">
              <a:defRPr/>
            </a:pPr>
            <a:r>
              <a:rPr lang="en-US" b="1" dirty="0" err="1" smtClean="0">
                <a:latin typeface="Times" pitchFamily="18" charset="0"/>
                <a:cs typeface="Times" pitchFamily="18" charset="0"/>
              </a:rPr>
              <a:t>Mngr</a:t>
            </a:r>
            <a:endParaRPr lang="en-US" b="1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19" name="Oval 31"/>
          <p:cNvSpPr>
            <a:spLocks noChangeArrowheads="1"/>
          </p:cNvSpPr>
          <p:nvPr/>
        </p:nvSpPr>
        <p:spPr bwMode="auto">
          <a:xfrm>
            <a:off x="8975211" y="2166374"/>
            <a:ext cx="997035" cy="9477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600" dirty="0" smtClean="0">
                <a:latin typeface="Times" pitchFamily="18" charset="0"/>
                <a:cs typeface="Times" pitchFamily="18" charset="0"/>
              </a:rPr>
              <a:t>IT</a:t>
            </a:r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7372925" y="2166374"/>
            <a:ext cx="1032806" cy="1020946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b="1" dirty="0" smtClean="0">
                <a:latin typeface="Times" pitchFamily="18" charset="0"/>
                <a:cs typeface="Times" pitchFamily="18" charset="0"/>
              </a:rPr>
              <a:t>CEO</a:t>
            </a:r>
            <a:endParaRPr lang="en-US" b="1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26" name="Oval 31"/>
          <p:cNvSpPr>
            <a:spLocks noChangeArrowheads="1"/>
          </p:cNvSpPr>
          <p:nvPr/>
        </p:nvSpPr>
        <p:spPr bwMode="auto">
          <a:xfrm>
            <a:off x="8388874" y="4337779"/>
            <a:ext cx="997035" cy="9477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latin typeface="Times" pitchFamily="18" charset="0"/>
                <a:cs typeface="Times" pitchFamily="18" charset="0"/>
              </a:rPr>
              <a:t>Gate </a:t>
            </a:r>
          </a:p>
          <a:p>
            <a:pPr algn="ctr">
              <a:defRPr/>
            </a:pPr>
            <a:r>
              <a:rPr lang="en-US" dirty="0" smtClean="0">
                <a:latin typeface="Times" pitchFamily="18" charset="0"/>
                <a:cs typeface="Times" pitchFamily="18" charset="0"/>
              </a:rPr>
              <a:t>Agent</a:t>
            </a:r>
          </a:p>
        </p:txBody>
      </p:sp>
      <p:sp>
        <p:nvSpPr>
          <p:cNvPr id="28" name="Oval 22"/>
          <p:cNvSpPr>
            <a:spLocks noChangeArrowheads="1"/>
          </p:cNvSpPr>
          <p:nvPr/>
        </p:nvSpPr>
        <p:spPr bwMode="auto">
          <a:xfrm>
            <a:off x="4507921" y="4939899"/>
            <a:ext cx="1032806" cy="1020946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b="1" dirty="0" smtClean="0">
                <a:latin typeface="Times" pitchFamily="18" charset="0"/>
                <a:cs typeface="Times" pitchFamily="18" charset="0"/>
              </a:rPr>
              <a:t>Counter</a:t>
            </a:r>
          </a:p>
          <a:p>
            <a:pPr algn="ctr">
              <a:defRPr/>
            </a:pPr>
            <a:r>
              <a:rPr lang="en-US" b="1" dirty="0" smtClean="0">
                <a:latin typeface="Times" pitchFamily="18" charset="0"/>
                <a:cs typeface="Times" pitchFamily="18" charset="0"/>
              </a:rPr>
              <a:t>Agent</a:t>
            </a:r>
            <a:endParaRPr lang="en-US" b="1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29" name="Oval 31"/>
          <p:cNvSpPr>
            <a:spLocks noChangeArrowheads="1"/>
          </p:cNvSpPr>
          <p:nvPr/>
        </p:nvSpPr>
        <p:spPr bwMode="auto">
          <a:xfrm>
            <a:off x="6862639" y="4721076"/>
            <a:ext cx="997035" cy="9477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latin typeface="Times" pitchFamily="18" charset="0"/>
                <a:cs typeface="Times" pitchFamily="18" charset="0"/>
              </a:rPr>
              <a:t>Passenger</a:t>
            </a:r>
          </a:p>
        </p:txBody>
      </p:sp>
      <p:sp>
        <p:nvSpPr>
          <p:cNvPr id="30" name="Curved Up Arrow 29"/>
          <p:cNvSpPr/>
          <p:nvPr/>
        </p:nvSpPr>
        <p:spPr>
          <a:xfrm>
            <a:off x="4392695" y="3325035"/>
            <a:ext cx="3496633" cy="119364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20"/>
          <p:cNvSpPr>
            <a:spLocks noChangeArrowheads="1"/>
          </p:cNvSpPr>
          <p:nvPr/>
        </p:nvSpPr>
        <p:spPr bwMode="auto">
          <a:xfrm>
            <a:off x="5616496" y="4845229"/>
            <a:ext cx="1049030" cy="1057137"/>
          </a:xfrm>
          <a:prstGeom prst="ellips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b="1" dirty="0" smtClean="0">
                <a:latin typeface="Times" pitchFamily="18" charset="0"/>
                <a:cs typeface="Times" pitchFamily="18" charset="0"/>
              </a:rPr>
              <a:t>Airlines</a:t>
            </a:r>
            <a:endParaRPr lang="en-US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06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Breakout Session: 15 minutes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Problem Statement</a:t>
            </a:r>
          </a:p>
          <a:p>
            <a:r>
              <a:rPr lang="en-US" sz="3600" dirty="0" smtClean="0"/>
              <a:t>People, Process, Technology</a:t>
            </a:r>
          </a:p>
          <a:p>
            <a:r>
              <a:rPr lang="en-US" sz="3600" dirty="0" smtClean="0"/>
              <a:t>Ladder of Inference</a:t>
            </a:r>
          </a:p>
          <a:p>
            <a:r>
              <a:rPr lang="en-US" sz="3600" dirty="0" smtClean="0"/>
              <a:t>Change Curve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5920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Huy Tran</a:t>
            </a:r>
          </a:p>
          <a:p>
            <a:r>
              <a:rPr lang="en-US" dirty="0" err="1" smtClean="0"/>
              <a:t>hqttran@ucdavis.edu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20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Huy Tran</a:t>
            </a:r>
          </a:p>
          <a:p>
            <a:r>
              <a:rPr lang="en-US" sz="3600" dirty="0" smtClean="0"/>
              <a:t>IT Manager, UC Davis Arts Group</a:t>
            </a:r>
          </a:p>
          <a:p>
            <a:r>
              <a:rPr lang="en-US" sz="3600" dirty="0" err="1" smtClean="0"/>
              <a:t>hqttran@ucdavis.edu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3452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Keflavík</a:t>
            </a:r>
            <a:r>
              <a:rPr lang="en-US" dirty="0"/>
              <a:t> Airport, Iceland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501" y="1480477"/>
            <a:ext cx="7159942" cy="4388352"/>
          </a:xfrm>
        </p:spPr>
      </p:pic>
    </p:spTree>
    <p:extLst>
      <p:ext uri="{BB962C8B-B14F-4D97-AF65-F5344CB8AC3E}">
        <p14:creationId xmlns:p14="http://schemas.microsoft.com/office/powerpoint/2010/main" val="79947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Keflavík</a:t>
            </a:r>
            <a:r>
              <a:rPr lang="en-US" dirty="0" smtClean="0"/>
              <a:t> Airport, Iceland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355939"/>
            <a:ext cx="4897439" cy="326575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4"/>
          <a:stretch/>
        </p:blipFill>
        <p:spPr>
          <a:xfrm>
            <a:off x="5875021" y="2499921"/>
            <a:ext cx="5318442" cy="2957637"/>
          </a:xfrm>
        </p:spPr>
      </p:pic>
    </p:spTree>
    <p:extLst>
      <p:ext uri="{BB962C8B-B14F-4D97-AF65-F5344CB8AC3E}">
        <p14:creationId xmlns:p14="http://schemas.microsoft.com/office/powerpoint/2010/main" val="137835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Keflavík</a:t>
            </a:r>
            <a:r>
              <a:rPr lang="en-US" dirty="0"/>
              <a:t> Airport, Iceland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217420"/>
            <a:ext cx="5314691" cy="325739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222024"/>
            <a:ext cx="5421313" cy="3252787"/>
          </a:xfrm>
        </p:spPr>
      </p:pic>
    </p:spTree>
    <p:extLst>
      <p:ext uri="{BB962C8B-B14F-4D97-AF65-F5344CB8AC3E}">
        <p14:creationId xmlns:p14="http://schemas.microsoft.com/office/powerpoint/2010/main" val="114389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Denver International Airport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93" y="2187533"/>
            <a:ext cx="4395787" cy="250166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$560 million over budget</a:t>
            </a:r>
          </a:p>
          <a:p>
            <a:r>
              <a:rPr lang="en-US" dirty="0" smtClean="0"/>
              <a:t>16 months late</a:t>
            </a:r>
          </a:p>
          <a:p>
            <a:r>
              <a:rPr lang="en-US" dirty="0" smtClean="0"/>
              <a:t>Only used in one concourse</a:t>
            </a:r>
          </a:p>
          <a:p>
            <a:r>
              <a:rPr lang="en-US" dirty="0" smtClean="0"/>
              <a:t>Only one airline for outbound flight</a:t>
            </a:r>
          </a:p>
          <a:p>
            <a:r>
              <a:rPr lang="en-US" dirty="0" smtClean="0"/>
              <a:t>Second, manual system built for all other baggage operations</a:t>
            </a:r>
          </a:p>
          <a:p>
            <a:r>
              <a:rPr lang="en-US" dirty="0" smtClean="0"/>
              <a:t>Shut down after 10 years of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8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Lean Principles</a:t>
            </a:r>
            <a:endParaRPr lang="en-US" dirty="0"/>
          </a:p>
        </p:txBody>
      </p:sp>
      <p:pic>
        <p:nvPicPr>
          <p:cNvPr id="30" name="Content Placeholder 2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2" y="3987823"/>
            <a:ext cx="11580181" cy="1019862"/>
          </a:xfrm>
        </p:spPr>
      </p:pic>
      <p:sp>
        <p:nvSpPr>
          <p:cNvPr id="32" name="TextBox 31"/>
          <p:cNvSpPr txBox="1"/>
          <p:nvPr/>
        </p:nvSpPr>
        <p:spPr>
          <a:xfrm>
            <a:off x="1256646" y="2566592"/>
            <a:ext cx="8183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How to create business solutions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3789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People, Process, Technology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289337"/>
              </p:ext>
            </p:extLst>
          </p:nvPr>
        </p:nvGraphicFramePr>
        <p:xfrm>
          <a:off x="1103312" y="2052638"/>
          <a:ext cx="9858057" cy="4211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587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Short and concise (1-2 sentences)</a:t>
            </a:r>
          </a:p>
          <a:p>
            <a:r>
              <a:rPr lang="en-US" sz="3600" dirty="0" smtClean="0"/>
              <a:t>Include a baseline measure</a:t>
            </a:r>
          </a:p>
          <a:p>
            <a:r>
              <a:rPr lang="en-US" sz="3600" dirty="0" smtClean="0"/>
              <a:t>Descriptive</a:t>
            </a:r>
          </a:p>
          <a:p>
            <a:r>
              <a:rPr lang="en-US" sz="3600" dirty="0" smtClean="0"/>
              <a:t>Can be followed by a Goal Statement</a:t>
            </a:r>
          </a:p>
          <a:p>
            <a:pPr lvl="1"/>
            <a:r>
              <a:rPr lang="en-US" sz="3200" dirty="0" smtClean="0"/>
              <a:t>Be careful not to inject solution bias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4347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2917</TotalTime>
  <Words>513</Words>
  <Application>Microsoft Macintosh PowerPoint</Application>
  <PresentationFormat>Widescreen</PresentationFormat>
  <Paragraphs>104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Mangal</vt:lpstr>
      <vt:lpstr>Times</vt:lpstr>
      <vt:lpstr>Wingdings 3</vt:lpstr>
      <vt:lpstr>Ion</vt:lpstr>
      <vt:lpstr>Why do Technology Implementations Fail? </vt:lpstr>
      <vt:lpstr>Who am I?</vt:lpstr>
      <vt:lpstr>Keflavík Airport, Iceland</vt:lpstr>
      <vt:lpstr>Keflavík Airport, Iceland</vt:lpstr>
      <vt:lpstr>Keflavík Airport, Iceland</vt:lpstr>
      <vt:lpstr>Denver International Airport</vt:lpstr>
      <vt:lpstr>Lean Principles</vt:lpstr>
      <vt:lpstr>People, Process, Technology</vt:lpstr>
      <vt:lpstr>Problem statement</vt:lpstr>
      <vt:lpstr>Problem statement</vt:lpstr>
      <vt:lpstr>Three Critical Questions</vt:lpstr>
      <vt:lpstr>Ladder of Inference</vt:lpstr>
      <vt:lpstr>PowerPoint Presentation</vt:lpstr>
      <vt:lpstr>Change Curve</vt:lpstr>
      <vt:lpstr>Breakout Session: 15 minutes</vt:lpstr>
      <vt:lpstr>Thank you! Questions?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technology implementations fail? </dc:title>
  <dc:creator>Huy Tran</dc:creator>
  <cp:lastModifiedBy>Huy Tran</cp:lastModifiedBy>
  <cp:revision>28</cp:revision>
  <dcterms:created xsi:type="dcterms:W3CDTF">2018-08-13T01:29:40Z</dcterms:created>
  <dcterms:modified xsi:type="dcterms:W3CDTF">2018-08-15T04:13:19Z</dcterms:modified>
</cp:coreProperties>
</file>