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8" r:id="rId8"/>
    <p:sldId id="263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4BD27-4D08-A943-B9A9-988A33EBAA4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389C-EE4F-1843-92C1-82F8C4E0F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1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everything be in a landmark?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389C-EE4F-1843-92C1-82F8C4E0F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3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 cap="none" baseline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none" baseline="0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op.edu/electronic-accessibility/web-developers/tools-and-testing/siteimprove/admin-contacts.html" TargetMode="External"/><Relationship Id="rId2" Type="http://schemas.openxmlformats.org/officeDocument/2006/relationships/hyperlink" Target="https://uctech.slac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op.edu/electronic-accessibility/initiative/leadership-team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greco@berkeley.edu" TargetMode="External"/><Relationship Id="rId2" Type="http://schemas.openxmlformats.org/officeDocument/2006/relationships/hyperlink" Target="mailto:chris@ucl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4261-EC66-FA46-80E3-EF34FE26C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Siteimprove Implementation</a:t>
            </a:r>
            <a:br>
              <a:rPr lang="en-US" dirty="0"/>
            </a:br>
            <a:r>
              <a:rPr lang="en-US" dirty="0"/>
              <a:t>Lessons Learned &amp; </a:t>
            </a:r>
            <a:br>
              <a:rPr lang="en-US" dirty="0"/>
            </a:br>
            <a:r>
              <a:rPr lang="en-US" dirty="0"/>
              <a:t>Benefits Attained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5E517-0D94-A14D-A1E6-EC9E96D19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Patterson, UCLA</a:t>
            </a:r>
          </a:p>
          <a:p>
            <a:r>
              <a:rPr lang="en-US" dirty="0"/>
              <a:t>Lucy Greco, UC Berkeley</a:t>
            </a:r>
          </a:p>
        </p:txBody>
      </p:sp>
    </p:spTree>
    <p:extLst>
      <p:ext uri="{BB962C8B-B14F-4D97-AF65-F5344CB8AC3E}">
        <p14:creationId xmlns:p14="http://schemas.microsoft.com/office/powerpoint/2010/main" val="416358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C784-5C74-994E-A809-5562B78F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-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8946-B105-1C40-91D4-8D63ADB4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2567-D88C-284B-B827-580C93E5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a Community around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A4B8-1ECC-9E47-8E5C-4D97CBF1E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Slack – </a:t>
            </a:r>
            <a:r>
              <a:rPr lang="en-US" dirty="0">
                <a:hlinkClick r:id="rId2"/>
              </a:rPr>
              <a:t>uctech.slack.com</a:t>
            </a:r>
            <a:endParaRPr lang="en-US" dirty="0"/>
          </a:p>
          <a:p>
            <a:pPr lvl="1"/>
            <a:r>
              <a:rPr lang="en-US" dirty="0"/>
              <a:t>#accessibility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siteimprove</a:t>
            </a:r>
            <a:endParaRPr lang="en-US" dirty="0"/>
          </a:p>
          <a:p>
            <a:r>
              <a:rPr lang="en-US" dirty="0"/>
              <a:t>Seek out your </a:t>
            </a:r>
            <a:r>
              <a:rPr lang="en-US" dirty="0">
                <a:hlinkClick r:id="rId3"/>
              </a:rPr>
              <a:t>Campus Siteimprove Administrator</a:t>
            </a:r>
            <a:endParaRPr lang="en-US" dirty="0"/>
          </a:p>
          <a:p>
            <a:r>
              <a:rPr lang="en-US" dirty="0"/>
              <a:t>Seek out your </a:t>
            </a:r>
            <a:r>
              <a:rPr lang="en-US" dirty="0">
                <a:hlinkClick r:id="rId4"/>
              </a:rPr>
              <a:t>EAC representative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5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5B6A-483C-4C40-A643-FEAFE80C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Thoughts? Suggestions?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F048D-318F-5745-978E-5E176D2D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5457-4CBB-6C48-A3DD-182837C7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F7D4-0AA7-9E40-88E4-9F7B04EF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 Patterson – </a:t>
            </a:r>
            <a:r>
              <a:rPr lang="en-US" dirty="0">
                <a:hlinkClick r:id="rId2"/>
              </a:rPr>
              <a:t>chris@ucla.edu</a:t>
            </a:r>
            <a:endParaRPr lang="en-US" dirty="0"/>
          </a:p>
          <a:p>
            <a:r>
              <a:rPr lang="en-US" dirty="0"/>
              <a:t>Lucy Greco – </a:t>
            </a:r>
            <a:r>
              <a:rPr lang="en-US" dirty="0">
                <a:hlinkClick r:id="rId3"/>
              </a:rPr>
              <a:t>lgreco@berkeley.edu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8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7655-AA8D-A245-8FE9-82A469E4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Request for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ADB20-C382-8440-B2D4-F5DBBF126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Initiated by the Electronic Accessibility Committee in 2017</a:t>
            </a:r>
          </a:p>
          <a:p>
            <a:r>
              <a:rPr lang="en-US" dirty="0"/>
              <a:t>Actually 2 RFPs</a:t>
            </a:r>
          </a:p>
          <a:p>
            <a:pPr lvl="1"/>
            <a:r>
              <a:rPr lang="en-US" dirty="0"/>
              <a:t>Automated testing tool</a:t>
            </a:r>
          </a:p>
          <a:p>
            <a:pPr lvl="1"/>
            <a:r>
              <a:rPr lang="en-US" dirty="0"/>
              <a:t>Training services</a:t>
            </a:r>
          </a:p>
          <a:p>
            <a:r>
              <a:rPr lang="en-US" dirty="0"/>
              <a:t>Systemwide license paid by Risk Services for the first 3 years</a:t>
            </a:r>
          </a:p>
          <a:p>
            <a:r>
              <a:rPr lang="en-US" dirty="0"/>
              <a:t>The RFP committee had representation from a majority of the campuses and UCOP.</a:t>
            </a:r>
          </a:p>
          <a:p>
            <a:r>
              <a:rPr lang="en-US" dirty="0"/>
              <a:t>We went through an extensive process of evaluation including demonstrations and sandboxing before selecting Siteimprove.</a:t>
            </a:r>
          </a:p>
        </p:txBody>
      </p:sp>
    </p:spTree>
    <p:extLst>
      <p:ext uri="{BB962C8B-B14F-4D97-AF65-F5344CB8AC3E}">
        <p14:creationId xmlns:p14="http://schemas.microsoft.com/office/powerpoint/2010/main" val="39211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8C19-B155-1F49-902D-AA17E14F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8E366-0825-774A-9DDD-21403ED3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IS NOT</a:t>
            </a:r>
          </a:p>
          <a:p>
            <a:r>
              <a:rPr lang="en-US" dirty="0"/>
              <a:t>a perfect score in Siteimprove</a:t>
            </a:r>
          </a:p>
          <a:p>
            <a:r>
              <a:rPr lang="en-US" dirty="0"/>
              <a:t>perfect compliance with WCAG 2.0 or 508 or other standard</a:t>
            </a:r>
          </a:p>
          <a:p>
            <a:pPr marL="0" indent="0">
              <a:buNone/>
            </a:pPr>
            <a:r>
              <a:rPr lang="en-US" dirty="0"/>
              <a:t>IS</a:t>
            </a:r>
          </a:p>
          <a:p>
            <a:r>
              <a:rPr lang="en-US" b="1" dirty="0">
                <a:solidFill>
                  <a:srgbClr val="FFFF00"/>
                </a:solidFill>
              </a:rPr>
              <a:t>better accessibility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WCAG 2.0 Compliance and Siteimprove are good tools to reach toward that goal.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But keep the bigger goal in mind.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4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A56-0DD1-BE41-BE82-702C1A32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Siteimprove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10EA-6E7D-EF4A-BDB8-093B5E6D0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first step toward accessibility</a:t>
            </a:r>
          </a:p>
          <a:p>
            <a:r>
              <a:rPr lang="en-US" dirty="0"/>
              <a:t>A good birds eye view of accessibility of a site and across the system</a:t>
            </a:r>
          </a:p>
          <a:p>
            <a:r>
              <a:rPr lang="en-US" dirty="0"/>
              <a:t>An easy way to catalog general errors that can be found via automated testing</a:t>
            </a:r>
          </a:p>
          <a:p>
            <a:r>
              <a:rPr lang="en-US" dirty="0"/>
              <a:t>A good step in quality assurance</a:t>
            </a:r>
          </a:p>
          <a:p>
            <a:r>
              <a:rPr lang="en-US" dirty="0"/>
              <a:t>Alerts developers to accessibility issues they had not considered previously</a:t>
            </a:r>
          </a:p>
          <a:p>
            <a:r>
              <a:rPr lang="en-US" dirty="0"/>
              <a:t>Basic PDF testing</a:t>
            </a:r>
          </a:p>
          <a:p>
            <a:r>
              <a:rPr lang="en-US" dirty="0"/>
              <a:t>Prioritizing issues – install the Priority JavaScript code in your sites</a:t>
            </a:r>
          </a:p>
        </p:txBody>
      </p:sp>
    </p:spTree>
    <p:extLst>
      <p:ext uri="{BB962C8B-B14F-4D97-AF65-F5344CB8AC3E}">
        <p14:creationId xmlns:p14="http://schemas.microsoft.com/office/powerpoint/2010/main" val="112492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A56-0DD1-BE41-BE82-702C1A32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&amp; Benefits Attained</a:t>
            </a:r>
            <a:br>
              <a:rPr lang="en-US" dirty="0"/>
            </a:br>
            <a:r>
              <a:rPr lang="en-US" dirty="0"/>
              <a:t> – An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10EA-6E7D-EF4A-BDB8-093B5E6D0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Berkeley, they found non-distinctive links via </a:t>
            </a:r>
            <a:r>
              <a:rPr lang="en-US" dirty="0" err="1"/>
              <a:t>Siteimprove’s</a:t>
            </a:r>
            <a:r>
              <a:rPr lang="en-US" dirty="0"/>
              <a:t> testing</a:t>
            </a:r>
          </a:p>
        </p:txBody>
      </p:sp>
    </p:spTree>
    <p:extLst>
      <p:ext uri="{BB962C8B-B14F-4D97-AF65-F5344CB8AC3E}">
        <p14:creationId xmlns:p14="http://schemas.microsoft.com/office/powerpoint/2010/main" val="269994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A56-0DD1-BE41-BE82-702C1A32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&amp; Benefits Attained</a:t>
            </a:r>
            <a:br>
              <a:rPr lang="en-US" dirty="0"/>
            </a:br>
            <a:r>
              <a:rPr lang="en-US" dirty="0"/>
              <a:t> – Another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10EA-6E7D-EF4A-BDB8-093B5E6D0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everything be in a landmark?</a:t>
            </a:r>
          </a:p>
        </p:txBody>
      </p:sp>
    </p:spTree>
    <p:extLst>
      <p:ext uri="{BB962C8B-B14F-4D97-AF65-F5344CB8AC3E}">
        <p14:creationId xmlns:p14="http://schemas.microsoft.com/office/powerpoint/2010/main" val="157856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A56-0DD1-BE41-BE82-702C1A32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&amp; Benefits Attained</a:t>
            </a:r>
            <a:br>
              <a:rPr lang="en-US" dirty="0"/>
            </a:br>
            <a:r>
              <a:rPr lang="en-US" dirty="0"/>
              <a:t> – Another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10EA-6E7D-EF4A-BDB8-093B5E6D0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UCLA, we found HTML and CSS that will not validate</a:t>
            </a:r>
          </a:p>
        </p:txBody>
      </p:sp>
    </p:spTree>
    <p:extLst>
      <p:ext uri="{BB962C8B-B14F-4D97-AF65-F5344CB8AC3E}">
        <p14:creationId xmlns:p14="http://schemas.microsoft.com/office/powerpoint/2010/main" val="164880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BF85-6CD5-2446-9017-9A91FD51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getting Siteimprove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D496-5055-784F-BE28-BF4E8E559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about the issues identified</a:t>
            </a:r>
          </a:p>
          <a:p>
            <a:pPr lvl="1"/>
            <a:r>
              <a:rPr lang="en-US" dirty="0"/>
              <a:t>Content is no longer valid or useful – Take it down</a:t>
            </a:r>
          </a:p>
          <a:p>
            <a:pPr lvl="1"/>
            <a:r>
              <a:rPr lang="en-US" dirty="0"/>
              <a:t>Create a schedule for when and how to fix issues</a:t>
            </a:r>
          </a:p>
          <a:p>
            <a:pPr lvl="1"/>
            <a:r>
              <a:rPr lang="en-US" dirty="0"/>
              <a:t>Use the </a:t>
            </a:r>
            <a:r>
              <a:rPr lang="en-US" b="1" dirty="0">
                <a:solidFill>
                  <a:srgbClr val="FFFF00"/>
                </a:solidFill>
              </a:rPr>
              <a:t>Decisions</a:t>
            </a:r>
            <a:r>
              <a:rPr lang="en-US" dirty="0"/>
              <a:t> feature (but sparingly)</a:t>
            </a:r>
          </a:p>
          <a:p>
            <a:r>
              <a:rPr lang="en-US" dirty="0"/>
              <a:t>Do manual testing – no automated tool can test for all accessibility issues</a:t>
            </a:r>
          </a:p>
        </p:txBody>
      </p:sp>
    </p:spTree>
    <p:extLst>
      <p:ext uri="{BB962C8B-B14F-4D97-AF65-F5344CB8AC3E}">
        <p14:creationId xmlns:p14="http://schemas.microsoft.com/office/powerpoint/2010/main" val="1403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991E-88A1-1E42-A4AC-A77BB1E5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 way to start improving – set short-term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B11B-C46A-B141-8B30-1791BE87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one issue each week</a:t>
            </a:r>
          </a:p>
          <a:p>
            <a:r>
              <a:rPr lang="en-US" dirty="0"/>
              <a:t>Reduce your accessibility gap by 50% over 3 months</a:t>
            </a:r>
          </a:p>
          <a:p>
            <a:r>
              <a:rPr lang="en-US" dirty="0"/>
              <a:t>Other ideas?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4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318</TotalTime>
  <Words>373</Words>
  <Application>Microsoft Macintosh PowerPoint</Application>
  <PresentationFormat>Widescreen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Mesh</vt:lpstr>
      <vt:lpstr>Siteimprove Implementation Lessons Learned &amp;  Benefits Attained</vt:lpstr>
      <vt:lpstr>The Request for Proposals</vt:lpstr>
      <vt:lpstr>The Ultimate Goal</vt:lpstr>
      <vt:lpstr>What is Siteimprove good for?</vt:lpstr>
      <vt:lpstr>Lessons Learned &amp; Benefits Attained  – An illustration</vt:lpstr>
      <vt:lpstr>Lessons Learned &amp; Benefits Attained  – Another illustration</vt:lpstr>
      <vt:lpstr>Lessons Learned &amp; Benefits Attained  – Another illustration</vt:lpstr>
      <vt:lpstr>After getting Siteimprove results</vt:lpstr>
      <vt:lpstr>Find a way to start improving – set short-term goals</vt:lpstr>
      <vt:lpstr>Decisions - Demonstration</vt:lpstr>
      <vt:lpstr>Form a Community around Accessibility</vt:lpstr>
      <vt:lpstr>Questions? Thoughts? Suggestions?</vt:lpstr>
      <vt:lpstr>Thank You!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Siteimprove Implementation Lessons Learned &amp; Benefits Attained</dc:title>
  <dc:creator>Patterson, Christina</dc:creator>
  <cp:lastModifiedBy>Patterson, Christina</cp:lastModifiedBy>
  <cp:revision>11</cp:revision>
  <dcterms:created xsi:type="dcterms:W3CDTF">2018-08-13T18:23:28Z</dcterms:created>
  <dcterms:modified xsi:type="dcterms:W3CDTF">2018-08-14T15:39:48Z</dcterms:modified>
</cp:coreProperties>
</file>