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4" r:id="rId5"/>
    <p:sldId id="265" r:id="rId6"/>
    <p:sldId id="292" r:id="rId7"/>
    <p:sldId id="271" r:id="rId8"/>
    <p:sldId id="279" r:id="rId9"/>
    <p:sldId id="301" r:id="rId10"/>
    <p:sldId id="261" r:id="rId11"/>
    <p:sldId id="278" r:id="rId12"/>
    <p:sldId id="281" r:id="rId13"/>
    <p:sldId id="280" r:id="rId14"/>
    <p:sldId id="288" r:id="rId15"/>
    <p:sldId id="293" r:id="rId16"/>
    <p:sldId id="286" r:id="rId17"/>
    <p:sldId id="282" r:id="rId18"/>
    <p:sldId id="275" r:id="rId19"/>
    <p:sldId id="276" r:id="rId20"/>
    <p:sldId id="285" r:id="rId21"/>
    <p:sldId id="277" r:id="rId22"/>
    <p:sldId id="270" r:id="rId23"/>
    <p:sldId id="259" r:id="rId24"/>
    <p:sldId id="267" r:id="rId25"/>
    <p:sldId id="266" r:id="rId26"/>
    <p:sldId id="294" r:id="rId27"/>
    <p:sldId id="268" r:id="rId28"/>
    <p:sldId id="272" r:id="rId29"/>
    <p:sldId id="289" r:id="rId30"/>
    <p:sldId id="290" r:id="rId31"/>
    <p:sldId id="295" r:id="rId32"/>
    <p:sldId id="260" r:id="rId33"/>
    <p:sldId id="263" r:id="rId34"/>
    <p:sldId id="299" r:id="rId35"/>
    <p:sldId id="296" r:id="rId36"/>
    <p:sldId id="298" r:id="rId37"/>
    <p:sldId id="300" r:id="rId38"/>
    <p:sldId id="273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16000">
                <a:srgbClr val="212E63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latin typeface="+mj-lt"/>
              </a:rPr>
              <a:t>Leading Veterinary Medicine, Addressing Societal Needs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368"/>
            <a:ext cx="10515600" cy="7444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899"/>
            <a:ext cx="10515600" cy="49440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6351577"/>
            <a:ext cx="2245550" cy="4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49368"/>
            <a:ext cx="10515600" cy="7444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1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85B8-36DC-446C-AA58-CC3CD1BA868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5DD2-01C0-42AA-AE56-8703D72D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ucdavis.edu/api/v1/calendar_ev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instructure.com/doc/api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the Canvas APIs to do Really Cool Stuff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smtClean="0"/>
              <a:t>Brandt, DVM, MS, PMP</a:t>
            </a:r>
            <a:endParaRPr lang="en-US" dirty="0" smtClean="0"/>
          </a:p>
          <a:p>
            <a:r>
              <a:rPr lang="en-US" dirty="0" smtClean="0"/>
              <a:t>Brandon </a:t>
            </a:r>
            <a:r>
              <a:rPr lang="en-US" dirty="0" smtClean="0"/>
              <a:t>Edwards, 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6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of Course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 course provisioning to include </a:t>
            </a:r>
          </a:p>
          <a:p>
            <a:pPr lvl="1"/>
            <a:r>
              <a:rPr lang="en-US" dirty="0"/>
              <a:t>Basic Course settings</a:t>
            </a:r>
          </a:p>
          <a:p>
            <a:pPr lvl="1"/>
            <a:r>
              <a:rPr lang="en-US" dirty="0" smtClean="0"/>
              <a:t>Additional LTI tools with custom endpoints</a:t>
            </a:r>
          </a:p>
          <a:p>
            <a:pPr lvl="1"/>
            <a:r>
              <a:rPr lang="en-US" dirty="0" smtClean="0"/>
              <a:t>Creation of sections and groups</a:t>
            </a:r>
          </a:p>
          <a:p>
            <a:pPr lvl="1"/>
            <a:r>
              <a:rPr lang="en-US" dirty="0" smtClean="0"/>
              <a:t>Assignment of students to sections and groups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Provisioning – Basic Course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899"/>
            <a:ext cx="11353800" cy="49440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Set End Date for course to July 1 + 4 years from now.</a:t>
            </a:r>
          </a:p>
          <a:p>
            <a:r>
              <a:rPr lang="en-US" dirty="0" smtClean="0"/>
              <a:t>Set Grading Mode to SVM Grading Scheme</a:t>
            </a:r>
          </a:p>
          <a:p>
            <a:r>
              <a:rPr lang="en-US" dirty="0"/>
              <a:t>Set </a:t>
            </a:r>
            <a:r>
              <a:rPr lang="en-US" dirty="0" smtClean="0"/>
              <a:t>“Restrict </a:t>
            </a:r>
            <a:r>
              <a:rPr lang="en-US" dirty="0"/>
              <a:t>to Course </a:t>
            </a:r>
            <a:r>
              <a:rPr lang="en-US" dirty="0" smtClean="0"/>
              <a:t>Dates”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PUT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https</a:t>
            </a:r>
            <a:r>
              <a:rPr lang="en-US" dirty="0">
                <a:latin typeface="Consolas" panose="020B0609020204030204" pitchFamily="49" charset="0"/>
              </a:rPr>
              <a:t>://canvas.ucdavis.edu/api/v1/courses</a:t>
            </a:r>
            <a:r>
              <a:rPr lang="en-US" dirty="0" smtClean="0">
                <a:latin typeface="Consolas" panose="020B0609020204030204" pitchFamily="49" charset="0"/>
              </a:rPr>
              <a:t>/[</a:t>
            </a:r>
            <a:r>
              <a:rPr lang="en-US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dirty="0" smtClean="0">
                <a:latin typeface="Consolas" panose="020B0609020204030204" pitchFamily="49" charset="0"/>
              </a:rPr>
              <a:t>]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course[</a:t>
            </a:r>
            <a:r>
              <a:rPr lang="en-US" dirty="0" err="1" smtClean="0">
                <a:latin typeface="Consolas" panose="020B0609020204030204" pitchFamily="49" charset="0"/>
              </a:rPr>
              <a:t>start_at</a:t>
            </a:r>
            <a:r>
              <a:rPr lang="en-US" dirty="0">
                <a:latin typeface="Consolas" panose="020B0609020204030204" pitchFamily="49" charset="0"/>
              </a:rPr>
              <a:t>]=</a:t>
            </a:r>
            <a:r>
              <a:rPr lang="en-US" dirty="0" smtClean="0">
                <a:latin typeface="Consolas" panose="020B0609020204030204" pitchFamily="49" charset="0"/>
              </a:rPr>
              <a:t>2018-08-13T07:18:00Z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course[</a:t>
            </a:r>
            <a:r>
              <a:rPr lang="en-US" dirty="0" err="1" smtClean="0">
                <a:latin typeface="Consolas" panose="020B0609020204030204" pitchFamily="49" charset="0"/>
              </a:rPr>
              <a:t>end_at</a:t>
            </a:r>
            <a:r>
              <a:rPr lang="en-US" dirty="0">
                <a:latin typeface="Consolas" panose="020B0609020204030204" pitchFamily="49" charset="0"/>
              </a:rPr>
              <a:t>]=</a:t>
            </a:r>
            <a:r>
              <a:rPr lang="en-US" dirty="0" smtClean="0">
                <a:latin typeface="Consolas" panose="020B0609020204030204" pitchFamily="49" charset="0"/>
              </a:rPr>
              <a:t>2022-07-01T00:00:00Z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course[</a:t>
            </a:r>
            <a:r>
              <a:rPr lang="en-US" dirty="0" err="1" smtClean="0">
                <a:latin typeface="Consolas" panose="020B0609020204030204" pitchFamily="49" charset="0"/>
              </a:rPr>
              <a:t>restrict_enrollments_to_course_dates</a:t>
            </a:r>
            <a:r>
              <a:rPr lang="en-US" dirty="0">
                <a:latin typeface="Consolas" panose="020B0609020204030204" pitchFamily="49" charset="0"/>
              </a:rPr>
              <a:t>]=</a:t>
            </a:r>
            <a:r>
              <a:rPr lang="en-US" dirty="0" smtClean="0"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course[</a:t>
            </a:r>
            <a:r>
              <a:rPr lang="en-US" dirty="0" err="1" smtClean="0">
                <a:latin typeface="Consolas" panose="020B0609020204030204" pitchFamily="49" charset="0"/>
              </a:rPr>
              <a:t>grading_standard_id</a:t>
            </a:r>
            <a:r>
              <a:rPr lang="en-US" dirty="0" smtClean="0">
                <a:latin typeface="Consolas" panose="020B0609020204030204" pitchFamily="49" charset="0"/>
              </a:rPr>
              <a:t>]=124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PUT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https</a:t>
            </a:r>
            <a:r>
              <a:rPr lang="en-US" dirty="0">
                <a:latin typeface="Consolas" panose="020B0609020204030204" pitchFamily="49" charset="0"/>
              </a:rPr>
              <a:t>://canvas.ucdavis.edu/api/v1/courses</a:t>
            </a:r>
            <a:r>
              <a:rPr lang="en-US" dirty="0" smtClean="0">
                <a:latin typeface="Consolas" panose="020B0609020204030204" pitchFamily="49" charset="0"/>
              </a:rPr>
              <a:t>/[</a:t>
            </a:r>
            <a:r>
              <a:rPr lang="en-US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dirty="0" smtClean="0">
                <a:latin typeface="Consolas" panose="020B0609020204030204" pitchFamily="49" charset="0"/>
              </a:rPr>
              <a:t>]/settings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restrict_student_past_view</a:t>
            </a:r>
            <a:r>
              <a:rPr lang="en-US" dirty="0" smtClean="0">
                <a:latin typeface="Consolas" panose="020B0609020204030204" pitchFamily="49" charset="0"/>
              </a:rPr>
              <a:t>=false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33" y="1077139"/>
            <a:ext cx="8420533" cy="5708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Provisioning – Syllabus Body</a:t>
            </a:r>
          </a:p>
        </p:txBody>
      </p:sp>
    </p:spTree>
    <p:extLst>
      <p:ext uri="{BB962C8B-B14F-4D97-AF65-F5344CB8AC3E}">
        <p14:creationId xmlns:p14="http://schemas.microsoft.com/office/powerpoint/2010/main" val="24381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Provisioning – Syllabus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5" y="1232899"/>
            <a:ext cx="11998410" cy="4944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out the text from CREST data</a:t>
            </a:r>
          </a:p>
          <a:p>
            <a:pPr lvl="1"/>
            <a:r>
              <a:rPr lang="en-US" dirty="0" smtClean="0"/>
              <a:t>Header Image</a:t>
            </a:r>
          </a:p>
          <a:p>
            <a:pPr lvl="1"/>
            <a:r>
              <a:rPr lang="en-US" dirty="0" smtClean="0"/>
              <a:t>Course Description</a:t>
            </a:r>
          </a:p>
          <a:p>
            <a:pPr lvl="1"/>
            <a:r>
              <a:rPr lang="en-US" dirty="0" smtClean="0"/>
              <a:t>Block leader emails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900" dirty="0" smtClean="0">
                <a:latin typeface="Consolas" panose="020B0609020204030204" pitchFamily="49" charset="0"/>
              </a:rPr>
              <a:t>PUT</a:t>
            </a:r>
          </a:p>
          <a:p>
            <a:pPr marL="0" indent="0">
              <a:buNone/>
            </a:pPr>
            <a:r>
              <a:rPr lang="en-US" sz="1900" dirty="0" smtClean="0">
                <a:latin typeface="Consolas" panose="020B0609020204030204" pitchFamily="49" charset="0"/>
              </a:rPr>
              <a:t>https://canvas.ucdavis.edu/api/</a:t>
            </a:r>
            <a:r>
              <a:rPr lang="en-US" sz="1900" dirty="0" smtClean="0"/>
              <a:t>v1/courses/[</a:t>
            </a:r>
            <a:r>
              <a:rPr lang="en-US" sz="1900" dirty="0" smtClean="0">
                <a:solidFill>
                  <a:schemeClr val="accent2"/>
                </a:solidFill>
              </a:rPr>
              <a:t>CourseID</a:t>
            </a:r>
            <a:r>
              <a:rPr lang="en-US" sz="1900" dirty="0" smtClean="0"/>
              <a:t>]</a:t>
            </a:r>
            <a:r>
              <a:rPr lang="en-US" sz="1900" dirty="0">
                <a:latin typeface="Consolas" panose="020B0609020204030204" pitchFamily="49" charset="0"/>
              </a:rPr>
              <a:t/>
            </a:r>
            <a:br>
              <a:rPr lang="en-US" sz="1900" dirty="0">
                <a:latin typeface="Consolas" panose="020B0609020204030204" pitchFamily="49" charset="0"/>
              </a:rPr>
            </a:br>
            <a:r>
              <a:rPr lang="en-US" sz="1900" dirty="0">
                <a:latin typeface="Consolas" panose="020B0609020204030204" pitchFamily="49" charset="0"/>
              </a:rPr>
              <a:t>	</a:t>
            </a:r>
            <a:r>
              <a:rPr lang="en-US" sz="1900" dirty="0" smtClean="0">
                <a:latin typeface="Consolas" panose="020B0609020204030204" pitchFamily="49" charset="0"/>
              </a:rPr>
              <a:t>course[</a:t>
            </a:r>
            <a:r>
              <a:rPr lang="en-US" sz="1900" dirty="0" err="1" smtClean="0">
                <a:latin typeface="Consolas" panose="020B0609020204030204" pitchFamily="49" charset="0"/>
              </a:rPr>
              <a:t>syllabus_body</a:t>
            </a:r>
            <a:r>
              <a:rPr lang="en-US" sz="1900" dirty="0" smtClean="0">
                <a:latin typeface="Consolas" panose="020B0609020204030204" pitchFamily="49" charset="0"/>
              </a:rPr>
              <a:t>]=</a:t>
            </a:r>
          </a:p>
          <a:p>
            <a:pPr marL="0" indent="0">
              <a:buNone/>
            </a:pPr>
            <a:r>
              <a:rPr lang="en-US" sz="1900" dirty="0" smtClean="0">
                <a:latin typeface="Consolas" panose="020B0609020204030204" pitchFamily="49" charset="0"/>
              </a:rPr>
              <a:t>&lt;</a:t>
            </a:r>
            <a:r>
              <a:rPr lang="en-US" sz="1900" dirty="0">
                <a:latin typeface="Consolas" panose="020B0609020204030204" pitchFamily="49" charset="0"/>
              </a:rPr>
              <a:t>p&gt;&lt;</a:t>
            </a:r>
            <a:r>
              <a:rPr lang="en-US" sz="1900" dirty="0" err="1">
                <a:latin typeface="Consolas" panose="020B0609020204030204" pitchFamily="49" charset="0"/>
              </a:rPr>
              <a:t>img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src</a:t>
            </a:r>
            <a:r>
              <a:rPr lang="en-US" sz="1900" dirty="0">
                <a:latin typeface="Consolas" panose="020B0609020204030204" pitchFamily="49" charset="0"/>
              </a:rPr>
              <a:t>=https://</a:t>
            </a:r>
            <a:r>
              <a:rPr lang="en-US" sz="1900" dirty="0" smtClean="0">
                <a:latin typeface="Consolas" panose="020B0609020204030204" pitchFamily="49" charset="0"/>
              </a:rPr>
              <a:t>secure.vetmed.ucdavis.edu/Crest/CourseBanners/VET412.jpg&gt;&lt;/</a:t>
            </a:r>
            <a:r>
              <a:rPr lang="en-US" sz="1900" dirty="0">
                <a:latin typeface="Consolas" panose="020B0609020204030204" pitchFamily="49" charset="0"/>
              </a:rPr>
              <a:t>p&gt;</a:t>
            </a:r>
            <a:br>
              <a:rPr lang="en-US" sz="1900" dirty="0">
                <a:latin typeface="Consolas" panose="020B0609020204030204" pitchFamily="49" charset="0"/>
              </a:rPr>
            </a:br>
            <a:r>
              <a:rPr lang="en-US" sz="1900" dirty="0">
                <a:latin typeface="Consolas" panose="020B0609020204030204" pitchFamily="49" charset="0"/>
              </a:rPr>
              <a:t>&lt;p&gt;Basic mechanisms, etiology, causes and the approach to diagnosis and treatment of cancer with emphasis on veterinary patients</a:t>
            </a:r>
            <a:r>
              <a:rPr lang="en-US" sz="1900" dirty="0" smtClean="0">
                <a:latin typeface="Consolas" panose="020B0609020204030204" pitchFamily="49" charset="0"/>
              </a:rPr>
              <a:t>.&lt;/p&gt;</a:t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en-US" sz="1900" dirty="0" smtClean="0">
                <a:latin typeface="Consolas" panose="020B0609020204030204" pitchFamily="49" charset="0"/>
              </a:rPr>
              <a:t>&lt;</a:t>
            </a:r>
            <a:r>
              <a:rPr lang="en-US" sz="1900" dirty="0">
                <a:latin typeface="Consolas" panose="020B0609020204030204" pitchFamily="49" charset="0"/>
              </a:rPr>
              <a:t>p&gt;&lt;strong&gt;Block Leaders: &lt;/strong&gt;&lt;/p</a:t>
            </a:r>
            <a:r>
              <a:rPr lang="en-US" sz="1900" dirty="0" smtClean="0">
                <a:latin typeface="Consolas" panose="020B0609020204030204" pitchFamily="49" charset="0"/>
              </a:rPr>
              <a:t>&gt;</a:t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en-US" sz="1900" dirty="0" smtClean="0">
                <a:latin typeface="Consolas" panose="020B0609020204030204" pitchFamily="49" charset="0"/>
              </a:rPr>
              <a:t>&lt;</a:t>
            </a:r>
            <a:r>
              <a:rPr lang="en-US" sz="1900" dirty="0">
                <a:latin typeface="Consolas" panose="020B0609020204030204" pitchFamily="49" charset="0"/>
              </a:rPr>
              <a:t>pre&gt;Michael Kent &lt;a </a:t>
            </a:r>
            <a:r>
              <a:rPr lang="en-US" sz="1900" dirty="0" err="1">
                <a:latin typeface="Consolas" panose="020B0609020204030204" pitchFamily="49" charset="0"/>
              </a:rPr>
              <a:t>href</a:t>
            </a:r>
            <a:r>
              <a:rPr lang="en-US" sz="1900" dirty="0">
                <a:latin typeface="Consolas" panose="020B0609020204030204" pitchFamily="49" charset="0"/>
              </a:rPr>
              <a:t>=mailto:mskent@ucdavis.edu&gt;mskent@ucdavis.edu&lt;/a&gt;&lt;/pre</a:t>
            </a:r>
            <a:r>
              <a:rPr lang="en-US" sz="1900" dirty="0" smtClean="0">
                <a:latin typeface="Consolas" panose="020B0609020204030204" pitchFamily="49" charset="0"/>
              </a:rPr>
              <a:t>&gt;</a:t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en-US" sz="1900" dirty="0" smtClean="0">
                <a:latin typeface="Consolas" panose="020B0609020204030204" pitchFamily="49" charset="0"/>
              </a:rPr>
              <a:t>&lt;</a:t>
            </a:r>
            <a:r>
              <a:rPr lang="en-US" sz="1900" dirty="0">
                <a:latin typeface="Consolas" panose="020B0609020204030204" pitchFamily="49" charset="0"/>
              </a:rPr>
              <a:t>pre&gt;Luke </a:t>
            </a:r>
            <a:r>
              <a:rPr lang="en-US" sz="1900" dirty="0" smtClean="0">
                <a:latin typeface="Consolas" panose="020B0609020204030204" pitchFamily="49" charset="0"/>
              </a:rPr>
              <a:t>Witten </a:t>
            </a:r>
            <a:r>
              <a:rPr lang="en-US" sz="1900" dirty="0">
                <a:latin typeface="Consolas" panose="020B0609020204030204" pitchFamily="49" charset="0"/>
              </a:rPr>
              <a:t>&lt;a </a:t>
            </a:r>
            <a:r>
              <a:rPr lang="en-US" sz="1900" dirty="0" err="1" smtClean="0">
                <a:latin typeface="Consolas" panose="020B0609020204030204" pitchFamily="49" charset="0"/>
              </a:rPr>
              <a:t>href</a:t>
            </a:r>
            <a:r>
              <a:rPr lang="en-US" sz="1900" dirty="0" smtClean="0">
                <a:latin typeface="Consolas" panose="020B0609020204030204" pitchFamily="49" charset="0"/>
              </a:rPr>
              <a:t>=mailto:lwittenburg@ucdavis.edu&gt;lwitten@ucdavis.edu</a:t>
            </a:r>
            <a:r>
              <a:rPr lang="en-US" sz="1900" dirty="0">
                <a:latin typeface="Consolas" panose="020B0609020204030204" pitchFamily="49" charset="0"/>
              </a:rPr>
              <a:t>&lt;/a&gt;&lt;/pre</a:t>
            </a:r>
            <a:r>
              <a:rPr lang="en-US" sz="1900" dirty="0" smtClean="0">
                <a:latin typeface="Consolas" panose="020B0609020204030204" pitchFamily="49" charset="0"/>
              </a:rPr>
              <a:t>&gt;</a:t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en-US" sz="1900" dirty="0" smtClean="0">
                <a:latin typeface="Consolas" panose="020B0609020204030204" pitchFamily="49" charset="0"/>
              </a:rPr>
              <a:t>&lt;</a:t>
            </a:r>
            <a:r>
              <a:rPr lang="en-US" sz="1900" dirty="0">
                <a:latin typeface="Consolas" panose="020B0609020204030204" pitchFamily="49" charset="0"/>
              </a:rPr>
              <a:t>p&gt;&lt;a </a:t>
            </a:r>
            <a:r>
              <a:rPr lang="en-US" sz="1900" dirty="0" err="1" smtClean="0">
                <a:latin typeface="Consolas" panose="020B0609020204030204" pitchFamily="49" charset="0"/>
              </a:rPr>
              <a:t>href</a:t>
            </a:r>
            <a:r>
              <a:rPr lang="en-US" sz="1900" dirty="0" smtClean="0">
                <a:latin typeface="Consolas" panose="020B0609020204030204" pitchFamily="49" charset="0"/>
              </a:rPr>
              <a:t>=mailto:mskent@ucdavis.edu,lwitten@ucdavis.edu&gt;Email </a:t>
            </a:r>
            <a:r>
              <a:rPr lang="en-US" sz="1900" dirty="0">
                <a:latin typeface="Consolas" panose="020B0609020204030204" pitchFamily="49" charset="0"/>
              </a:rPr>
              <a:t>All Block Leaders&lt;/a&gt;&lt;/p</a:t>
            </a:r>
            <a:r>
              <a:rPr lang="en-US" sz="1900" dirty="0" smtClean="0">
                <a:latin typeface="Consolas" panose="020B0609020204030204" pitchFamily="49" charset="0"/>
              </a:rPr>
              <a:t>&gt;</a:t>
            </a: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Provisioning – Redirect tools in </a:t>
            </a:r>
            <a:r>
              <a:rPr lang="en-US" dirty="0" err="1" smtClean="0"/>
              <a:t>Nav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627" y="1025611"/>
            <a:ext cx="6148745" cy="4987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22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6" y="951470"/>
            <a:ext cx="3683353" cy="5695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486" y="2579706"/>
            <a:ext cx="4536913" cy="2771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299" y="1034985"/>
            <a:ext cx="5073097" cy="5084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Provisioning – Redirect tools in </a:t>
            </a:r>
            <a:r>
              <a:rPr lang="en-US" dirty="0" err="1" smtClean="0"/>
              <a:t>Nav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Provisioning – Redirect tools in </a:t>
            </a:r>
            <a:r>
              <a:rPr lang="en-US" dirty="0" err="1" smtClean="0"/>
              <a:t>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2899"/>
            <a:ext cx="11184467" cy="494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POST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https</a:t>
            </a:r>
            <a:r>
              <a:rPr lang="en-US" sz="1800" dirty="0">
                <a:latin typeface="Consolas" panose="020B0609020204030204" pitchFamily="49" charset="0"/>
              </a:rPr>
              <a:t>://canvas.ucdavis.edu/api/v1/courses/[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sz="1800" dirty="0" smtClean="0">
                <a:latin typeface="Consolas" panose="020B0609020204030204" pitchFamily="49" charset="0"/>
              </a:rPr>
              <a:t>]/create_tool_with_verification/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nsolas" panose="020B0609020204030204" pitchFamily="49" charset="0"/>
              </a:rPr>
              <a:t>custom_fields_string</a:t>
            </a:r>
            <a:r>
              <a:rPr lang="en-US" sz="1800" dirty="0" smtClean="0">
                <a:latin typeface="Consolas" panose="020B06090202040302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nsolas" panose="020B0609020204030204" pitchFamily="49" charset="0"/>
              </a:rPr>
              <a:t>consumer_key:N</a:t>
            </a:r>
            <a:r>
              <a:rPr lang="en-US" sz="1800" dirty="0" smtClean="0">
                <a:latin typeface="Consolas" panose="020B0609020204030204" pitchFamily="49" charset="0"/>
              </a:rPr>
              <a:t>/A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nsolas" panose="020B0609020204030204" pitchFamily="49" charset="0"/>
              </a:rPr>
              <a:t>shared_secret:N</a:t>
            </a:r>
            <a:r>
              <a:rPr lang="en-US" sz="1800" dirty="0" smtClean="0">
                <a:latin typeface="Consolas" panose="020B0609020204030204" pitchFamily="49" charset="0"/>
              </a:rPr>
              <a:t>/A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nsolas" panose="020B0609020204030204" pitchFamily="49" charset="0"/>
              </a:rPr>
              <a:t>name:My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New Redirect </a:t>
            </a:r>
            <a:r>
              <a:rPr lang="en-US" sz="1800" dirty="0" smtClean="0">
                <a:latin typeface="Consolas" panose="020B0609020204030204" pitchFamily="49" charset="0"/>
              </a:rPr>
              <a:t>Tool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nsolas" panose="020B0609020204030204" pitchFamily="49" charset="0"/>
              </a:rPr>
              <a:t>app_center_id:redirect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800" dirty="0" err="1" smtClean="0">
                <a:latin typeface="Consolas" panose="020B0609020204030204" pitchFamily="49" charset="0"/>
              </a:rPr>
              <a:t>config_settings</a:t>
            </a:r>
            <a:r>
              <a:rPr lang="en-US" sz="1800" dirty="0" smtClean="0">
                <a:latin typeface="Consolas" panose="020B0609020204030204" pitchFamily="49" charset="0"/>
              </a:rPr>
              <a:t>: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name:My%20New%20Redirect%20Tool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url:https%3A%2F%2Fwww.google.com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new_tab:1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course_navigation:1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3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Provisioning – Sections &amp;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which sections and groups are required for this course</a:t>
            </a:r>
          </a:p>
          <a:p>
            <a:r>
              <a:rPr lang="en-US" dirty="0" smtClean="0"/>
              <a:t>Grab the data from Canvas for which sections exist</a:t>
            </a:r>
          </a:p>
          <a:p>
            <a:r>
              <a:rPr lang="en-US" dirty="0" smtClean="0"/>
              <a:t>Create any missing sections</a:t>
            </a:r>
          </a:p>
          <a:p>
            <a:r>
              <a:rPr lang="en-US" dirty="0" smtClean="0"/>
              <a:t>Repeat for groups</a:t>
            </a:r>
          </a:p>
        </p:txBody>
      </p:sp>
    </p:spTree>
    <p:extLst>
      <p:ext uri="{BB962C8B-B14F-4D97-AF65-F5344CB8AC3E}">
        <p14:creationId xmlns:p14="http://schemas.microsoft.com/office/powerpoint/2010/main" val="26996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Hierarchy - Eighths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842061" y="1354688"/>
            <a:ext cx="10507877" cy="986912"/>
          </a:xfrm>
          <a:custGeom>
            <a:avLst/>
            <a:gdLst>
              <a:gd name="connsiteX0" fmla="*/ 0 w 10507877"/>
              <a:gd name="connsiteY0" fmla="*/ 98691 h 986912"/>
              <a:gd name="connsiteX1" fmla="*/ 98691 w 10507877"/>
              <a:gd name="connsiteY1" fmla="*/ 0 h 986912"/>
              <a:gd name="connsiteX2" fmla="*/ 10409186 w 10507877"/>
              <a:gd name="connsiteY2" fmla="*/ 0 h 986912"/>
              <a:gd name="connsiteX3" fmla="*/ 10507877 w 10507877"/>
              <a:gd name="connsiteY3" fmla="*/ 98691 h 986912"/>
              <a:gd name="connsiteX4" fmla="*/ 10507877 w 10507877"/>
              <a:gd name="connsiteY4" fmla="*/ 888221 h 986912"/>
              <a:gd name="connsiteX5" fmla="*/ 10409186 w 10507877"/>
              <a:gd name="connsiteY5" fmla="*/ 986912 h 986912"/>
              <a:gd name="connsiteX6" fmla="*/ 98691 w 10507877"/>
              <a:gd name="connsiteY6" fmla="*/ 986912 h 986912"/>
              <a:gd name="connsiteX7" fmla="*/ 0 w 10507877"/>
              <a:gd name="connsiteY7" fmla="*/ 888221 h 986912"/>
              <a:gd name="connsiteX8" fmla="*/ 0 w 10507877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7877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0409186" y="0"/>
                </a:lnTo>
                <a:cubicBezTo>
                  <a:pt x="10463692" y="0"/>
                  <a:pt x="10507877" y="44185"/>
                  <a:pt x="10507877" y="98691"/>
                </a:cubicBezTo>
                <a:lnTo>
                  <a:pt x="10507877" y="888221"/>
                </a:lnTo>
                <a:cubicBezTo>
                  <a:pt x="10507877" y="942727"/>
                  <a:pt x="10463692" y="986912"/>
                  <a:pt x="10409186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Whole Class</a:t>
            </a:r>
            <a:endParaRPr lang="en-US" sz="4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838212" y="2476665"/>
            <a:ext cx="5200457" cy="986912"/>
          </a:xfrm>
          <a:custGeom>
            <a:avLst/>
            <a:gdLst>
              <a:gd name="connsiteX0" fmla="*/ 0 w 5200457"/>
              <a:gd name="connsiteY0" fmla="*/ 98691 h 986912"/>
              <a:gd name="connsiteX1" fmla="*/ 98691 w 5200457"/>
              <a:gd name="connsiteY1" fmla="*/ 0 h 986912"/>
              <a:gd name="connsiteX2" fmla="*/ 5101766 w 5200457"/>
              <a:gd name="connsiteY2" fmla="*/ 0 h 986912"/>
              <a:gd name="connsiteX3" fmla="*/ 5200457 w 5200457"/>
              <a:gd name="connsiteY3" fmla="*/ 98691 h 986912"/>
              <a:gd name="connsiteX4" fmla="*/ 5200457 w 5200457"/>
              <a:gd name="connsiteY4" fmla="*/ 888221 h 986912"/>
              <a:gd name="connsiteX5" fmla="*/ 5101766 w 5200457"/>
              <a:gd name="connsiteY5" fmla="*/ 986912 h 986912"/>
              <a:gd name="connsiteX6" fmla="*/ 98691 w 5200457"/>
              <a:gd name="connsiteY6" fmla="*/ 986912 h 986912"/>
              <a:gd name="connsiteX7" fmla="*/ 0 w 5200457"/>
              <a:gd name="connsiteY7" fmla="*/ 888221 h 986912"/>
              <a:gd name="connsiteX8" fmla="*/ 0 w 5200457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0457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5101766" y="0"/>
                </a:lnTo>
                <a:cubicBezTo>
                  <a:pt x="5156272" y="0"/>
                  <a:pt x="5200457" y="44185"/>
                  <a:pt x="5200457" y="98691"/>
                </a:cubicBezTo>
                <a:lnTo>
                  <a:pt x="5200457" y="888221"/>
                </a:lnTo>
                <a:cubicBezTo>
                  <a:pt x="5200457" y="942727"/>
                  <a:pt x="5156272" y="986912"/>
                  <a:pt x="5101766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</a:t>
            </a:r>
            <a:endParaRPr lang="en-US" sz="43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842061" y="3597138"/>
            <a:ext cx="2573487" cy="986912"/>
          </a:xfrm>
          <a:custGeom>
            <a:avLst/>
            <a:gdLst>
              <a:gd name="connsiteX0" fmla="*/ 0 w 2573487"/>
              <a:gd name="connsiteY0" fmla="*/ 98691 h 986912"/>
              <a:gd name="connsiteX1" fmla="*/ 98691 w 2573487"/>
              <a:gd name="connsiteY1" fmla="*/ 0 h 986912"/>
              <a:gd name="connsiteX2" fmla="*/ 2474796 w 2573487"/>
              <a:gd name="connsiteY2" fmla="*/ 0 h 986912"/>
              <a:gd name="connsiteX3" fmla="*/ 2573487 w 2573487"/>
              <a:gd name="connsiteY3" fmla="*/ 98691 h 986912"/>
              <a:gd name="connsiteX4" fmla="*/ 2573487 w 2573487"/>
              <a:gd name="connsiteY4" fmla="*/ 888221 h 986912"/>
              <a:gd name="connsiteX5" fmla="*/ 2474796 w 2573487"/>
              <a:gd name="connsiteY5" fmla="*/ 986912 h 986912"/>
              <a:gd name="connsiteX6" fmla="*/ 98691 w 2573487"/>
              <a:gd name="connsiteY6" fmla="*/ 986912 h 986912"/>
              <a:gd name="connsiteX7" fmla="*/ 0 w 2573487"/>
              <a:gd name="connsiteY7" fmla="*/ 888221 h 986912"/>
              <a:gd name="connsiteX8" fmla="*/ 0 w 2573487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487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474796" y="0"/>
                </a:lnTo>
                <a:cubicBezTo>
                  <a:pt x="2529302" y="0"/>
                  <a:pt x="2573487" y="44185"/>
                  <a:pt x="2573487" y="98691"/>
                </a:cubicBezTo>
                <a:lnTo>
                  <a:pt x="2573487" y="888221"/>
                </a:lnTo>
                <a:cubicBezTo>
                  <a:pt x="2573487" y="942727"/>
                  <a:pt x="2529302" y="986912"/>
                  <a:pt x="2474796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1A</a:t>
            </a:r>
            <a:endParaRPr lang="en-US" sz="43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842048" y="47176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1A1</a:t>
            </a:r>
            <a:endParaRPr lang="en-US" sz="4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2142175" y="47161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1A2</a:t>
            </a:r>
            <a:endParaRPr lang="en-US" sz="4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61310" y="3581770"/>
            <a:ext cx="2573487" cy="986912"/>
          </a:xfrm>
          <a:custGeom>
            <a:avLst/>
            <a:gdLst>
              <a:gd name="connsiteX0" fmla="*/ 0 w 2573487"/>
              <a:gd name="connsiteY0" fmla="*/ 98691 h 986912"/>
              <a:gd name="connsiteX1" fmla="*/ 98691 w 2573487"/>
              <a:gd name="connsiteY1" fmla="*/ 0 h 986912"/>
              <a:gd name="connsiteX2" fmla="*/ 2474796 w 2573487"/>
              <a:gd name="connsiteY2" fmla="*/ 0 h 986912"/>
              <a:gd name="connsiteX3" fmla="*/ 2573487 w 2573487"/>
              <a:gd name="connsiteY3" fmla="*/ 98691 h 986912"/>
              <a:gd name="connsiteX4" fmla="*/ 2573487 w 2573487"/>
              <a:gd name="connsiteY4" fmla="*/ 888221 h 986912"/>
              <a:gd name="connsiteX5" fmla="*/ 2474796 w 2573487"/>
              <a:gd name="connsiteY5" fmla="*/ 986912 h 986912"/>
              <a:gd name="connsiteX6" fmla="*/ 98691 w 2573487"/>
              <a:gd name="connsiteY6" fmla="*/ 986912 h 986912"/>
              <a:gd name="connsiteX7" fmla="*/ 0 w 2573487"/>
              <a:gd name="connsiteY7" fmla="*/ 888221 h 986912"/>
              <a:gd name="connsiteX8" fmla="*/ 0 w 2573487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487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474796" y="0"/>
                </a:lnTo>
                <a:cubicBezTo>
                  <a:pt x="2529302" y="0"/>
                  <a:pt x="2573487" y="44185"/>
                  <a:pt x="2573487" y="98691"/>
                </a:cubicBezTo>
                <a:lnTo>
                  <a:pt x="2573487" y="888221"/>
                </a:lnTo>
                <a:cubicBezTo>
                  <a:pt x="2573487" y="942727"/>
                  <a:pt x="2529302" y="986912"/>
                  <a:pt x="2474796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1B</a:t>
            </a:r>
            <a:endParaRPr lang="en-US" sz="43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469030" y="47161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1B1</a:t>
            </a:r>
            <a:endParaRPr lang="en-US" sz="43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769144" y="47161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1B2</a:t>
            </a:r>
            <a:endParaRPr lang="en-US" sz="43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6145633" y="2476665"/>
            <a:ext cx="5200457" cy="986912"/>
          </a:xfrm>
          <a:custGeom>
            <a:avLst/>
            <a:gdLst>
              <a:gd name="connsiteX0" fmla="*/ 0 w 5200457"/>
              <a:gd name="connsiteY0" fmla="*/ 98691 h 986912"/>
              <a:gd name="connsiteX1" fmla="*/ 98691 w 5200457"/>
              <a:gd name="connsiteY1" fmla="*/ 0 h 986912"/>
              <a:gd name="connsiteX2" fmla="*/ 5101766 w 5200457"/>
              <a:gd name="connsiteY2" fmla="*/ 0 h 986912"/>
              <a:gd name="connsiteX3" fmla="*/ 5200457 w 5200457"/>
              <a:gd name="connsiteY3" fmla="*/ 98691 h 986912"/>
              <a:gd name="connsiteX4" fmla="*/ 5200457 w 5200457"/>
              <a:gd name="connsiteY4" fmla="*/ 888221 h 986912"/>
              <a:gd name="connsiteX5" fmla="*/ 5101766 w 5200457"/>
              <a:gd name="connsiteY5" fmla="*/ 986912 h 986912"/>
              <a:gd name="connsiteX6" fmla="*/ 98691 w 5200457"/>
              <a:gd name="connsiteY6" fmla="*/ 986912 h 986912"/>
              <a:gd name="connsiteX7" fmla="*/ 0 w 5200457"/>
              <a:gd name="connsiteY7" fmla="*/ 888221 h 986912"/>
              <a:gd name="connsiteX8" fmla="*/ 0 w 5200457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0457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5101766" y="0"/>
                </a:lnTo>
                <a:cubicBezTo>
                  <a:pt x="5156272" y="0"/>
                  <a:pt x="5200457" y="44185"/>
                  <a:pt x="5200457" y="98691"/>
                </a:cubicBezTo>
                <a:lnTo>
                  <a:pt x="5200457" y="888221"/>
                </a:lnTo>
                <a:cubicBezTo>
                  <a:pt x="5200457" y="942727"/>
                  <a:pt x="5156272" y="986912"/>
                  <a:pt x="5101766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</a:t>
            </a:r>
            <a:endParaRPr lang="en-US" sz="43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6145621" y="3597138"/>
            <a:ext cx="2573487" cy="986912"/>
          </a:xfrm>
          <a:custGeom>
            <a:avLst/>
            <a:gdLst>
              <a:gd name="connsiteX0" fmla="*/ 0 w 2573487"/>
              <a:gd name="connsiteY0" fmla="*/ 98691 h 986912"/>
              <a:gd name="connsiteX1" fmla="*/ 98691 w 2573487"/>
              <a:gd name="connsiteY1" fmla="*/ 0 h 986912"/>
              <a:gd name="connsiteX2" fmla="*/ 2474796 w 2573487"/>
              <a:gd name="connsiteY2" fmla="*/ 0 h 986912"/>
              <a:gd name="connsiteX3" fmla="*/ 2573487 w 2573487"/>
              <a:gd name="connsiteY3" fmla="*/ 98691 h 986912"/>
              <a:gd name="connsiteX4" fmla="*/ 2573487 w 2573487"/>
              <a:gd name="connsiteY4" fmla="*/ 888221 h 986912"/>
              <a:gd name="connsiteX5" fmla="*/ 2474796 w 2573487"/>
              <a:gd name="connsiteY5" fmla="*/ 986912 h 986912"/>
              <a:gd name="connsiteX6" fmla="*/ 98691 w 2573487"/>
              <a:gd name="connsiteY6" fmla="*/ 986912 h 986912"/>
              <a:gd name="connsiteX7" fmla="*/ 0 w 2573487"/>
              <a:gd name="connsiteY7" fmla="*/ 888221 h 986912"/>
              <a:gd name="connsiteX8" fmla="*/ 0 w 2573487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487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474796" y="0"/>
                </a:lnTo>
                <a:cubicBezTo>
                  <a:pt x="2529302" y="0"/>
                  <a:pt x="2573487" y="44185"/>
                  <a:pt x="2573487" y="98691"/>
                </a:cubicBezTo>
                <a:lnTo>
                  <a:pt x="2573487" y="888221"/>
                </a:lnTo>
                <a:cubicBezTo>
                  <a:pt x="2573487" y="942727"/>
                  <a:pt x="2529302" y="986912"/>
                  <a:pt x="2474796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2A</a:t>
            </a:r>
            <a:endParaRPr lang="en-US" sz="43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6149481" y="47161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2A1</a:t>
            </a:r>
            <a:endParaRPr lang="en-US" sz="43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7449595" y="47161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2A2</a:t>
            </a:r>
            <a:endParaRPr lang="en-US" sz="43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8768730" y="3581770"/>
            <a:ext cx="2573487" cy="986912"/>
          </a:xfrm>
          <a:custGeom>
            <a:avLst/>
            <a:gdLst>
              <a:gd name="connsiteX0" fmla="*/ 0 w 2573487"/>
              <a:gd name="connsiteY0" fmla="*/ 98691 h 986912"/>
              <a:gd name="connsiteX1" fmla="*/ 98691 w 2573487"/>
              <a:gd name="connsiteY1" fmla="*/ 0 h 986912"/>
              <a:gd name="connsiteX2" fmla="*/ 2474796 w 2573487"/>
              <a:gd name="connsiteY2" fmla="*/ 0 h 986912"/>
              <a:gd name="connsiteX3" fmla="*/ 2573487 w 2573487"/>
              <a:gd name="connsiteY3" fmla="*/ 98691 h 986912"/>
              <a:gd name="connsiteX4" fmla="*/ 2573487 w 2573487"/>
              <a:gd name="connsiteY4" fmla="*/ 888221 h 986912"/>
              <a:gd name="connsiteX5" fmla="*/ 2474796 w 2573487"/>
              <a:gd name="connsiteY5" fmla="*/ 986912 h 986912"/>
              <a:gd name="connsiteX6" fmla="*/ 98691 w 2573487"/>
              <a:gd name="connsiteY6" fmla="*/ 986912 h 986912"/>
              <a:gd name="connsiteX7" fmla="*/ 0 w 2573487"/>
              <a:gd name="connsiteY7" fmla="*/ 888221 h 986912"/>
              <a:gd name="connsiteX8" fmla="*/ 0 w 2573487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487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474796" y="0"/>
                </a:lnTo>
                <a:cubicBezTo>
                  <a:pt x="2529302" y="0"/>
                  <a:pt x="2573487" y="44185"/>
                  <a:pt x="2573487" y="98691"/>
                </a:cubicBezTo>
                <a:lnTo>
                  <a:pt x="2573487" y="888221"/>
                </a:lnTo>
                <a:cubicBezTo>
                  <a:pt x="2573487" y="942727"/>
                  <a:pt x="2529302" y="986912"/>
                  <a:pt x="2474796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2B</a:t>
            </a:r>
            <a:endParaRPr lang="en-US" sz="43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8776451" y="47161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2B1</a:t>
            </a:r>
            <a:endParaRPr lang="en-US" sz="43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10076565" y="4716107"/>
            <a:ext cx="1273373" cy="986912"/>
          </a:xfrm>
          <a:custGeom>
            <a:avLst/>
            <a:gdLst>
              <a:gd name="connsiteX0" fmla="*/ 0 w 1273373"/>
              <a:gd name="connsiteY0" fmla="*/ 98691 h 986912"/>
              <a:gd name="connsiteX1" fmla="*/ 98691 w 1273373"/>
              <a:gd name="connsiteY1" fmla="*/ 0 h 986912"/>
              <a:gd name="connsiteX2" fmla="*/ 1174682 w 1273373"/>
              <a:gd name="connsiteY2" fmla="*/ 0 h 986912"/>
              <a:gd name="connsiteX3" fmla="*/ 1273373 w 1273373"/>
              <a:gd name="connsiteY3" fmla="*/ 98691 h 986912"/>
              <a:gd name="connsiteX4" fmla="*/ 1273373 w 1273373"/>
              <a:gd name="connsiteY4" fmla="*/ 888221 h 986912"/>
              <a:gd name="connsiteX5" fmla="*/ 1174682 w 1273373"/>
              <a:gd name="connsiteY5" fmla="*/ 986912 h 986912"/>
              <a:gd name="connsiteX6" fmla="*/ 98691 w 1273373"/>
              <a:gd name="connsiteY6" fmla="*/ 986912 h 986912"/>
              <a:gd name="connsiteX7" fmla="*/ 0 w 1273373"/>
              <a:gd name="connsiteY7" fmla="*/ 888221 h 986912"/>
              <a:gd name="connsiteX8" fmla="*/ 0 w 127337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37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174682" y="0"/>
                </a:lnTo>
                <a:cubicBezTo>
                  <a:pt x="1229188" y="0"/>
                  <a:pt x="1273373" y="44185"/>
                  <a:pt x="1273373" y="98691"/>
                </a:cubicBezTo>
                <a:lnTo>
                  <a:pt x="1273373" y="888221"/>
                </a:lnTo>
                <a:cubicBezTo>
                  <a:pt x="1273373" y="942727"/>
                  <a:pt x="1229188" y="986912"/>
                  <a:pt x="117468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2B2</a:t>
            </a:r>
            <a:endParaRPr lang="en-US" sz="4300" kern="1200" dirty="0"/>
          </a:p>
        </p:txBody>
      </p:sp>
    </p:spTree>
    <p:extLst>
      <p:ext uri="{BB962C8B-B14F-4D97-AF65-F5344CB8AC3E}">
        <p14:creationId xmlns:p14="http://schemas.microsoft.com/office/powerpoint/2010/main" val="39628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Hierarchy – Twentieths – Years 1 &amp; 2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838618" y="1377548"/>
            <a:ext cx="10514763" cy="986912"/>
          </a:xfrm>
          <a:custGeom>
            <a:avLst/>
            <a:gdLst>
              <a:gd name="connsiteX0" fmla="*/ 0 w 10514763"/>
              <a:gd name="connsiteY0" fmla="*/ 98691 h 986912"/>
              <a:gd name="connsiteX1" fmla="*/ 98691 w 10514763"/>
              <a:gd name="connsiteY1" fmla="*/ 0 h 986912"/>
              <a:gd name="connsiteX2" fmla="*/ 10416072 w 10514763"/>
              <a:gd name="connsiteY2" fmla="*/ 0 h 986912"/>
              <a:gd name="connsiteX3" fmla="*/ 10514763 w 10514763"/>
              <a:gd name="connsiteY3" fmla="*/ 98691 h 986912"/>
              <a:gd name="connsiteX4" fmla="*/ 10514763 w 10514763"/>
              <a:gd name="connsiteY4" fmla="*/ 888221 h 986912"/>
              <a:gd name="connsiteX5" fmla="*/ 10416072 w 10514763"/>
              <a:gd name="connsiteY5" fmla="*/ 986912 h 986912"/>
              <a:gd name="connsiteX6" fmla="*/ 98691 w 10514763"/>
              <a:gd name="connsiteY6" fmla="*/ 986912 h 986912"/>
              <a:gd name="connsiteX7" fmla="*/ 0 w 10514763"/>
              <a:gd name="connsiteY7" fmla="*/ 888221 h 986912"/>
              <a:gd name="connsiteX8" fmla="*/ 0 w 1051476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76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10416072" y="0"/>
                </a:lnTo>
                <a:cubicBezTo>
                  <a:pt x="10470578" y="0"/>
                  <a:pt x="10514763" y="44185"/>
                  <a:pt x="10514763" y="98691"/>
                </a:cubicBezTo>
                <a:lnTo>
                  <a:pt x="10514763" y="888221"/>
                </a:lnTo>
                <a:cubicBezTo>
                  <a:pt x="10514763" y="942727"/>
                  <a:pt x="10470578" y="986912"/>
                  <a:pt x="1041607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Whole Class</a:t>
            </a:r>
            <a:endParaRPr lang="en-US" sz="4300" kern="1200" dirty="0"/>
          </a:p>
        </p:txBody>
      </p:sp>
      <p:sp>
        <p:nvSpPr>
          <p:cNvPr id="6" name="Freeform 5"/>
          <p:cNvSpPr/>
          <p:nvPr/>
        </p:nvSpPr>
        <p:spPr>
          <a:xfrm>
            <a:off x="838618" y="2498021"/>
            <a:ext cx="5235843" cy="986912"/>
          </a:xfrm>
          <a:custGeom>
            <a:avLst/>
            <a:gdLst>
              <a:gd name="connsiteX0" fmla="*/ 0 w 5235843"/>
              <a:gd name="connsiteY0" fmla="*/ 98691 h 986912"/>
              <a:gd name="connsiteX1" fmla="*/ 98691 w 5235843"/>
              <a:gd name="connsiteY1" fmla="*/ 0 h 986912"/>
              <a:gd name="connsiteX2" fmla="*/ 5137152 w 5235843"/>
              <a:gd name="connsiteY2" fmla="*/ 0 h 986912"/>
              <a:gd name="connsiteX3" fmla="*/ 5235843 w 5235843"/>
              <a:gd name="connsiteY3" fmla="*/ 98691 h 986912"/>
              <a:gd name="connsiteX4" fmla="*/ 5235843 w 5235843"/>
              <a:gd name="connsiteY4" fmla="*/ 888221 h 986912"/>
              <a:gd name="connsiteX5" fmla="*/ 5137152 w 5235843"/>
              <a:gd name="connsiteY5" fmla="*/ 986912 h 986912"/>
              <a:gd name="connsiteX6" fmla="*/ 98691 w 5235843"/>
              <a:gd name="connsiteY6" fmla="*/ 986912 h 986912"/>
              <a:gd name="connsiteX7" fmla="*/ 0 w 5235843"/>
              <a:gd name="connsiteY7" fmla="*/ 888221 h 986912"/>
              <a:gd name="connsiteX8" fmla="*/ 0 w 523584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84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5137152" y="0"/>
                </a:lnTo>
                <a:cubicBezTo>
                  <a:pt x="5191658" y="0"/>
                  <a:pt x="5235843" y="44185"/>
                  <a:pt x="5235843" y="98691"/>
                </a:cubicBezTo>
                <a:lnTo>
                  <a:pt x="5235843" y="888221"/>
                </a:lnTo>
                <a:cubicBezTo>
                  <a:pt x="5235843" y="942727"/>
                  <a:pt x="5191658" y="986912"/>
                  <a:pt x="513715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</a:t>
            </a:r>
            <a:endParaRPr lang="en-US" sz="43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8618" y="3618494"/>
            <a:ext cx="2607152" cy="986912"/>
          </a:xfrm>
          <a:custGeom>
            <a:avLst/>
            <a:gdLst>
              <a:gd name="connsiteX0" fmla="*/ 0 w 2607152"/>
              <a:gd name="connsiteY0" fmla="*/ 98691 h 986912"/>
              <a:gd name="connsiteX1" fmla="*/ 98691 w 2607152"/>
              <a:gd name="connsiteY1" fmla="*/ 0 h 986912"/>
              <a:gd name="connsiteX2" fmla="*/ 2508461 w 2607152"/>
              <a:gd name="connsiteY2" fmla="*/ 0 h 986912"/>
              <a:gd name="connsiteX3" fmla="*/ 2607152 w 2607152"/>
              <a:gd name="connsiteY3" fmla="*/ 98691 h 986912"/>
              <a:gd name="connsiteX4" fmla="*/ 2607152 w 2607152"/>
              <a:gd name="connsiteY4" fmla="*/ 888221 h 986912"/>
              <a:gd name="connsiteX5" fmla="*/ 2508461 w 2607152"/>
              <a:gd name="connsiteY5" fmla="*/ 986912 h 986912"/>
              <a:gd name="connsiteX6" fmla="*/ 98691 w 2607152"/>
              <a:gd name="connsiteY6" fmla="*/ 986912 h 986912"/>
              <a:gd name="connsiteX7" fmla="*/ 0 w 2607152"/>
              <a:gd name="connsiteY7" fmla="*/ 888221 h 986912"/>
              <a:gd name="connsiteX8" fmla="*/ 0 w 2607152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7152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508461" y="0"/>
                </a:lnTo>
                <a:cubicBezTo>
                  <a:pt x="2562967" y="0"/>
                  <a:pt x="2607152" y="44185"/>
                  <a:pt x="2607152" y="98691"/>
                </a:cubicBezTo>
                <a:lnTo>
                  <a:pt x="2607152" y="888221"/>
                </a:lnTo>
                <a:cubicBezTo>
                  <a:pt x="2607152" y="942727"/>
                  <a:pt x="2562967" y="986912"/>
                  <a:pt x="2508461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1A</a:t>
            </a:r>
            <a:endParaRPr lang="en-US" sz="4300" kern="1200" dirty="0"/>
          </a:p>
        </p:txBody>
      </p:sp>
      <p:sp>
        <p:nvSpPr>
          <p:cNvPr id="8" name="Freeform 7"/>
          <p:cNvSpPr/>
          <p:nvPr/>
        </p:nvSpPr>
        <p:spPr>
          <a:xfrm>
            <a:off x="838618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1AA</a:t>
            </a:r>
            <a:endParaRPr lang="en-US" sz="1600" kern="1200" dirty="0"/>
          </a:p>
        </p:txBody>
      </p:sp>
      <p:sp>
        <p:nvSpPr>
          <p:cNvPr id="9" name="Freeform 8"/>
          <p:cNvSpPr/>
          <p:nvPr/>
        </p:nvSpPr>
        <p:spPr>
          <a:xfrm>
            <a:off x="1362202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1AB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885787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1AC</a:t>
            </a:r>
            <a:endParaRPr lang="en-US" sz="1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409371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1AD</a:t>
            </a:r>
            <a:endParaRPr lang="en-US" sz="1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932955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1AE</a:t>
            </a:r>
            <a:endParaRPr lang="en-US" sz="16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467309" y="3618494"/>
            <a:ext cx="2607152" cy="986912"/>
          </a:xfrm>
          <a:custGeom>
            <a:avLst/>
            <a:gdLst>
              <a:gd name="connsiteX0" fmla="*/ 0 w 2607152"/>
              <a:gd name="connsiteY0" fmla="*/ 98691 h 986912"/>
              <a:gd name="connsiteX1" fmla="*/ 98691 w 2607152"/>
              <a:gd name="connsiteY1" fmla="*/ 0 h 986912"/>
              <a:gd name="connsiteX2" fmla="*/ 2508461 w 2607152"/>
              <a:gd name="connsiteY2" fmla="*/ 0 h 986912"/>
              <a:gd name="connsiteX3" fmla="*/ 2607152 w 2607152"/>
              <a:gd name="connsiteY3" fmla="*/ 98691 h 986912"/>
              <a:gd name="connsiteX4" fmla="*/ 2607152 w 2607152"/>
              <a:gd name="connsiteY4" fmla="*/ 888221 h 986912"/>
              <a:gd name="connsiteX5" fmla="*/ 2508461 w 2607152"/>
              <a:gd name="connsiteY5" fmla="*/ 986912 h 986912"/>
              <a:gd name="connsiteX6" fmla="*/ 98691 w 2607152"/>
              <a:gd name="connsiteY6" fmla="*/ 986912 h 986912"/>
              <a:gd name="connsiteX7" fmla="*/ 0 w 2607152"/>
              <a:gd name="connsiteY7" fmla="*/ 888221 h 986912"/>
              <a:gd name="connsiteX8" fmla="*/ 0 w 2607152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7152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508461" y="0"/>
                </a:lnTo>
                <a:cubicBezTo>
                  <a:pt x="2562967" y="0"/>
                  <a:pt x="2607152" y="44185"/>
                  <a:pt x="2607152" y="98691"/>
                </a:cubicBezTo>
                <a:lnTo>
                  <a:pt x="2607152" y="888221"/>
                </a:lnTo>
                <a:cubicBezTo>
                  <a:pt x="2607152" y="942727"/>
                  <a:pt x="2562967" y="986912"/>
                  <a:pt x="2508461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1B</a:t>
            </a:r>
            <a:endParaRPr lang="en-US" sz="43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3467309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1BA</a:t>
            </a:r>
            <a:endParaRPr lang="en-US" sz="16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990893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1BB</a:t>
            </a:r>
            <a:endParaRPr lang="en-US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4514477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1BC</a:t>
            </a:r>
            <a:endParaRPr lang="en-US" sz="1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038062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1BD</a:t>
            </a:r>
            <a:endParaRPr lang="en-US" sz="16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561646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1BE</a:t>
            </a:r>
            <a:endParaRPr lang="en-US" sz="16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117538" y="2498021"/>
            <a:ext cx="5235843" cy="986912"/>
          </a:xfrm>
          <a:custGeom>
            <a:avLst/>
            <a:gdLst>
              <a:gd name="connsiteX0" fmla="*/ 0 w 5235843"/>
              <a:gd name="connsiteY0" fmla="*/ 98691 h 986912"/>
              <a:gd name="connsiteX1" fmla="*/ 98691 w 5235843"/>
              <a:gd name="connsiteY1" fmla="*/ 0 h 986912"/>
              <a:gd name="connsiteX2" fmla="*/ 5137152 w 5235843"/>
              <a:gd name="connsiteY2" fmla="*/ 0 h 986912"/>
              <a:gd name="connsiteX3" fmla="*/ 5235843 w 5235843"/>
              <a:gd name="connsiteY3" fmla="*/ 98691 h 986912"/>
              <a:gd name="connsiteX4" fmla="*/ 5235843 w 5235843"/>
              <a:gd name="connsiteY4" fmla="*/ 888221 h 986912"/>
              <a:gd name="connsiteX5" fmla="*/ 5137152 w 5235843"/>
              <a:gd name="connsiteY5" fmla="*/ 986912 h 986912"/>
              <a:gd name="connsiteX6" fmla="*/ 98691 w 5235843"/>
              <a:gd name="connsiteY6" fmla="*/ 986912 h 986912"/>
              <a:gd name="connsiteX7" fmla="*/ 0 w 5235843"/>
              <a:gd name="connsiteY7" fmla="*/ 888221 h 986912"/>
              <a:gd name="connsiteX8" fmla="*/ 0 w 5235843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843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5137152" y="0"/>
                </a:lnTo>
                <a:cubicBezTo>
                  <a:pt x="5191658" y="0"/>
                  <a:pt x="5235843" y="44185"/>
                  <a:pt x="5235843" y="98691"/>
                </a:cubicBezTo>
                <a:lnTo>
                  <a:pt x="5235843" y="888221"/>
                </a:lnTo>
                <a:cubicBezTo>
                  <a:pt x="5235843" y="942727"/>
                  <a:pt x="5191658" y="986912"/>
                  <a:pt x="5137152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</a:t>
            </a:r>
            <a:endParaRPr lang="en-US" sz="43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6117538" y="3618494"/>
            <a:ext cx="2607152" cy="986912"/>
          </a:xfrm>
          <a:custGeom>
            <a:avLst/>
            <a:gdLst>
              <a:gd name="connsiteX0" fmla="*/ 0 w 2607152"/>
              <a:gd name="connsiteY0" fmla="*/ 98691 h 986912"/>
              <a:gd name="connsiteX1" fmla="*/ 98691 w 2607152"/>
              <a:gd name="connsiteY1" fmla="*/ 0 h 986912"/>
              <a:gd name="connsiteX2" fmla="*/ 2508461 w 2607152"/>
              <a:gd name="connsiteY2" fmla="*/ 0 h 986912"/>
              <a:gd name="connsiteX3" fmla="*/ 2607152 w 2607152"/>
              <a:gd name="connsiteY3" fmla="*/ 98691 h 986912"/>
              <a:gd name="connsiteX4" fmla="*/ 2607152 w 2607152"/>
              <a:gd name="connsiteY4" fmla="*/ 888221 h 986912"/>
              <a:gd name="connsiteX5" fmla="*/ 2508461 w 2607152"/>
              <a:gd name="connsiteY5" fmla="*/ 986912 h 986912"/>
              <a:gd name="connsiteX6" fmla="*/ 98691 w 2607152"/>
              <a:gd name="connsiteY6" fmla="*/ 986912 h 986912"/>
              <a:gd name="connsiteX7" fmla="*/ 0 w 2607152"/>
              <a:gd name="connsiteY7" fmla="*/ 888221 h 986912"/>
              <a:gd name="connsiteX8" fmla="*/ 0 w 2607152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7152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508461" y="0"/>
                </a:lnTo>
                <a:cubicBezTo>
                  <a:pt x="2562967" y="0"/>
                  <a:pt x="2607152" y="44185"/>
                  <a:pt x="2607152" y="98691"/>
                </a:cubicBezTo>
                <a:lnTo>
                  <a:pt x="2607152" y="888221"/>
                </a:lnTo>
                <a:cubicBezTo>
                  <a:pt x="2607152" y="942727"/>
                  <a:pt x="2562967" y="986912"/>
                  <a:pt x="2508461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2A</a:t>
            </a:r>
            <a:endParaRPr lang="en-US" sz="43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6117538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2AA</a:t>
            </a:r>
            <a:endParaRPr lang="en-US" sz="16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6641122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2AB</a:t>
            </a:r>
            <a:endParaRPr lang="en-US" sz="16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7164706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2AC</a:t>
            </a:r>
            <a:endParaRPr lang="en-US" sz="16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7688291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2AD</a:t>
            </a:r>
            <a:endParaRPr lang="en-US" sz="16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8211875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2AE</a:t>
            </a:r>
            <a:endParaRPr lang="en-US" sz="16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8746229" y="3618494"/>
            <a:ext cx="2607152" cy="986912"/>
          </a:xfrm>
          <a:custGeom>
            <a:avLst/>
            <a:gdLst>
              <a:gd name="connsiteX0" fmla="*/ 0 w 2607152"/>
              <a:gd name="connsiteY0" fmla="*/ 98691 h 986912"/>
              <a:gd name="connsiteX1" fmla="*/ 98691 w 2607152"/>
              <a:gd name="connsiteY1" fmla="*/ 0 h 986912"/>
              <a:gd name="connsiteX2" fmla="*/ 2508461 w 2607152"/>
              <a:gd name="connsiteY2" fmla="*/ 0 h 986912"/>
              <a:gd name="connsiteX3" fmla="*/ 2607152 w 2607152"/>
              <a:gd name="connsiteY3" fmla="*/ 98691 h 986912"/>
              <a:gd name="connsiteX4" fmla="*/ 2607152 w 2607152"/>
              <a:gd name="connsiteY4" fmla="*/ 888221 h 986912"/>
              <a:gd name="connsiteX5" fmla="*/ 2508461 w 2607152"/>
              <a:gd name="connsiteY5" fmla="*/ 986912 h 986912"/>
              <a:gd name="connsiteX6" fmla="*/ 98691 w 2607152"/>
              <a:gd name="connsiteY6" fmla="*/ 986912 h 986912"/>
              <a:gd name="connsiteX7" fmla="*/ 0 w 2607152"/>
              <a:gd name="connsiteY7" fmla="*/ 888221 h 986912"/>
              <a:gd name="connsiteX8" fmla="*/ 0 w 2607152"/>
              <a:gd name="connsiteY8" fmla="*/ 98691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7152" h="986912">
                <a:moveTo>
                  <a:pt x="0" y="98691"/>
                </a:moveTo>
                <a:cubicBezTo>
                  <a:pt x="0" y="44185"/>
                  <a:pt x="44185" y="0"/>
                  <a:pt x="98691" y="0"/>
                </a:cubicBezTo>
                <a:lnTo>
                  <a:pt x="2508461" y="0"/>
                </a:lnTo>
                <a:cubicBezTo>
                  <a:pt x="2562967" y="0"/>
                  <a:pt x="2607152" y="44185"/>
                  <a:pt x="2607152" y="98691"/>
                </a:cubicBezTo>
                <a:lnTo>
                  <a:pt x="2607152" y="888221"/>
                </a:lnTo>
                <a:cubicBezTo>
                  <a:pt x="2607152" y="942727"/>
                  <a:pt x="2562967" y="986912"/>
                  <a:pt x="2508461" y="986912"/>
                </a:cubicBezTo>
                <a:lnTo>
                  <a:pt x="98691" y="986912"/>
                </a:lnTo>
                <a:cubicBezTo>
                  <a:pt x="44185" y="986912"/>
                  <a:pt x="0" y="942727"/>
                  <a:pt x="0" y="888221"/>
                </a:cubicBezTo>
                <a:lnTo>
                  <a:pt x="0" y="98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736" tIns="192736" rIns="192736" bIns="19273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2B</a:t>
            </a:r>
            <a:endParaRPr lang="en-US" sz="43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8746229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2BA</a:t>
            </a:r>
            <a:endParaRPr lang="en-US" sz="16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9269813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2BB</a:t>
            </a:r>
            <a:endParaRPr lang="en-US" sz="16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9793397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2BC</a:t>
            </a:r>
            <a:endParaRPr lang="en-US" sz="16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10316981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2BD</a:t>
            </a:r>
            <a:endParaRPr lang="en-US" sz="16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10840566" y="4738967"/>
            <a:ext cx="512815" cy="986912"/>
          </a:xfrm>
          <a:custGeom>
            <a:avLst/>
            <a:gdLst>
              <a:gd name="connsiteX0" fmla="*/ 0 w 512815"/>
              <a:gd name="connsiteY0" fmla="*/ 51282 h 986912"/>
              <a:gd name="connsiteX1" fmla="*/ 51282 w 512815"/>
              <a:gd name="connsiteY1" fmla="*/ 0 h 986912"/>
              <a:gd name="connsiteX2" fmla="*/ 461534 w 512815"/>
              <a:gd name="connsiteY2" fmla="*/ 0 h 986912"/>
              <a:gd name="connsiteX3" fmla="*/ 512816 w 512815"/>
              <a:gd name="connsiteY3" fmla="*/ 51282 h 986912"/>
              <a:gd name="connsiteX4" fmla="*/ 512815 w 512815"/>
              <a:gd name="connsiteY4" fmla="*/ 935631 h 986912"/>
              <a:gd name="connsiteX5" fmla="*/ 461533 w 512815"/>
              <a:gd name="connsiteY5" fmla="*/ 986913 h 986912"/>
              <a:gd name="connsiteX6" fmla="*/ 51282 w 512815"/>
              <a:gd name="connsiteY6" fmla="*/ 986912 h 986912"/>
              <a:gd name="connsiteX7" fmla="*/ 0 w 512815"/>
              <a:gd name="connsiteY7" fmla="*/ 935630 h 986912"/>
              <a:gd name="connsiteX8" fmla="*/ 0 w 512815"/>
              <a:gd name="connsiteY8" fmla="*/ 51282 h 9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15" h="986912">
                <a:moveTo>
                  <a:pt x="0" y="51282"/>
                </a:moveTo>
                <a:cubicBezTo>
                  <a:pt x="0" y="22960"/>
                  <a:pt x="22960" y="0"/>
                  <a:pt x="51282" y="0"/>
                </a:cubicBezTo>
                <a:lnTo>
                  <a:pt x="461534" y="0"/>
                </a:lnTo>
                <a:cubicBezTo>
                  <a:pt x="489856" y="0"/>
                  <a:pt x="512816" y="22960"/>
                  <a:pt x="512816" y="51282"/>
                </a:cubicBezTo>
                <a:cubicBezTo>
                  <a:pt x="512816" y="346065"/>
                  <a:pt x="512815" y="640848"/>
                  <a:pt x="512815" y="935631"/>
                </a:cubicBezTo>
                <a:cubicBezTo>
                  <a:pt x="512815" y="963953"/>
                  <a:pt x="489855" y="986913"/>
                  <a:pt x="461533" y="986913"/>
                </a:cubicBezTo>
                <a:lnTo>
                  <a:pt x="51282" y="986912"/>
                </a:lnTo>
                <a:cubicBezTo>
                  <a:pt x="22960" y="986912"/>
                  <a:pt x="0" y="963952"/>
                  <a:pt x="0" y="935630"/>
                </a:cubicBezTo>
                <a:lnTo>
                  <a:pt x="0" y="51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980" tIns="75980" rIns="75980" bIns="759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2BE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28276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history of LMS use at the SVM / Selection of Canvas</a:t>
            </a:r>
          </a:p>
          <a:p>
            <a:endParaRPr lang="en-US" dirty="0" smtClean="0"/>
          </a:p>
          <a:p>
            <a:r>
              <a:rPr lang="en-US" dirty="0" smtClean="0"/>
              <a:t>Review of how the SVM is using the Canvas API to</a:t>
            </a:r>
          </a:p>
          <a:p>
            <a:pPr lvl="1"/>
            <a:r>
              <a:rPr lang="en-US" dirty="0" smtClean="0"/>
              <a:t>Provision course sites</a:t>
            </a:r>
          </a:p>
          <a:p>
            <a:pPr lvl="1"/>
            <a:r>
              <a:rPr lang="en-US" dirty="0"/>
              <a:t>Create sections and groups</a:t>
            </a:r>
          </a:p>
          <a:p>
            <a:pPr lvl="1"/>
            <a:r>
              <a:rPr lang="en-US" dirty="0"/>
              <a:t>Assignment of students to sections and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Synchronize the class schedules and additional instructors</a:t>
            </a:r>
          </a:p>
          <a:p>
            <a:pPr lvl="1"/>
            <a:r>
              <a:rPr lang="en-US" dirty="0" smtClean="0"/>
              <a:t>Grade detail export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Provisioning – Sections &amp;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2899"/>
            <a:ext cx="10872893" cy="4944064"/>
          </a:xfrm>
        </p:spPr>
        <p:txBody>
          <a:bodyPr>
            <a:normAutofit/>
          </a:bodyPr>
          <a:lstStyle/>
          <a:p>
            <a:r>
              <a:rPr lang="en-US" dirty="0" smtClean="0"/>
              <a:t>Get Sections (GET)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https</a:t>
            </a:r>
            <a:r>
              <a:rPr lang="en-US" sz="2000" dirty="0">
                <a:latin typeface="Consolas" panose="020B0609020204030204" pitchFamily="49" charset="0"/>
              </a:rPr>
              <a:t>://canvas.ucdavis.edu/api/v1/courses</a:t>
            </a:r>
            <a:r>
              <a:rPr lang="en-US" sz="2000" dirty="0" smtClean="0">
                <a:latin typeface="Consolas" panose="020B0609020204030204" pitchFamily="49" charset="0"/>
              </a:rPr>
              <a:t>/[</a:t>
            </a:r>
            <a:r>
              <a:rPr lang="en-US" sz="20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sz="2000" dirty="0" smtClean="0">
                <a:latin typeface="Consolas" panose="020B0609020204030204" pitchFamily="49" charset="0"/>
              </a:rPr>
              <a:t>]/sections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Create Sections (POST)</a:t>
            </a:r>
          </a:p>
          <a:p>
            <a:pPr marL="457200" lvl="1" indent="0" fontAlgn="t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https</a:t>
            </a:r>
            <a:r>
              <a:rPr lang="en-US" sz="2000" dirty="0">
                <a:latin typeface="Consolas" panose="020B0609020204030204" pitchFamily="49" charset="0"/>
              </a:rPr>
              <a:t>://</a:t>
            </a:r>
            <a:r>
              <a:rPr lang="en-US" sz="2000" dirty="0" smtClean="0">
                <a:latin typeface="Consolas" panose="020B0609020204030204" pitchFamily="49" charset="0"/>
              </a:rPr>
              <a:t>canvas.ucdavis.edu/api/v1/courses/[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sz="2000" dirty="0">
                <a:latin typeface="Consolas" panose="020B0609020204030204" pitchFamily="49" charset="0"/>
              </a:rPr>
              <a:t>]</a:t>
            </a:r>
            <a:r>
              <a:rPr lang="en-US" sz="2000" dirty="0" smtClean="0">
                <a:latin typeface="Consolas" panose="020B0609020204030204" pitchFamily="49" charset="0"/>
              </a:rPr>
              <a:t>/sections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</a:rPr>
              <a:t>course_section</a:t>
            </a:r>
            <a:r>
              <a:rPr lang="en-US" sz="2000" dirty="0" smtClean="0">
                <a:latin typeface="Consolas" panose="020B0609020204030204" pitchFamily="49" charset="0"/>
              </a:rPr>
              <a:t>[name]=1AA</a:t>
            </a:r>
          </a:p>
          <a:p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/>
              <a:t>Sections </a:t>
            </a:r>
            <a:r>
              <a:rPr lang="en-US" dirty="0" smtClean="0"/>
              <a:t>(PUT)</a:t>
            </a:r>
            <a:endParaRPr lang="en-US" dirty="0"/>
          </a:p>
          <a:p>
            <a:pPr marL="457200" lvl="1" indent="0" fontAlgn="t">
              <a:buNone/>
            </a:pPr>
            <a:r>
              <a:rPr lang="en-US" sz="2000" dirty="0">
                <a:latin typeface="Consolas" panose="020B0609020204030204" pitchFamily="49" charset="0"/>
              </a:rPr>
              <a:t>https://</a:t>
            </a:r>
            <a:r>
              <a:rPr lang="en-US" sz="2000" dirty="0" smtClean="0">
                <a:latin typeface="Consolas" panose="020B0609020204030204" pitchFamily="49" charset="0"/>
              </a:rPr>
              <a:t>canvas.ucdavis.edu/api/v1/courses/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sz="2000" dirty="0">
                <a:latin typeface="Consolas" panose="020B0609020204030204" pitchFamily="49" charset="0"/>
              </a:rPr>
              <a:t>]</a:t>
            </a:r>
            <a:r>
              <a:rPr lang="en-US" sz="2000" dirty="0" smtClean="0">
                <a:latin typeface="Consolas" panose="020B0609020204030204" pitchFamily="49" charset="0"/>
              </a:rPr>
              <a:t>/sections/[sectionID]</a:t>
            </a:r>
            <a:r>
              <a:rPr lang="en-US" sz="2000" dirty="0">
                <a:latin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</a:rPr>
              <a:t>course_section</a:t>
            </a:r>
            <a:r>
              <a:rPr lang="en-US" sz="2000" dirty="0" smtClean="0">
                <a:latin typeface="Consolas" panose="020B0609020204030204" pitchFamily="49" charset="0"/>
              </a:rPr>
              <a:t>[name</a:t>
            </a:r>
            <a:r>
              <a:rPr lang="en-US" sz="2000" dirty="0">
                <a:latin typeface="Consolas" panose="020B0609020204030204" pitchFamily="49" charset="0"/>
              </a:rPr>
              <a:t>]=</a:t>
            </a:r>
            <a:r>
              <a:rPr lang="en-US" sz="2000" dirty="0" smtClean="0">
                <a:latin typeface="Consolas" panose="020B0609020204030204" pitchFamily="49" charset="0"/>
              </a:rPr>
              <a:t>1AB</a:t>
            </a:r>
          </a:p>
          <a:p>
            <a:pPr marL="457200" lvl="1" indent="0" fontAlgn="t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fontAlgn="t"/>
            <a:r>
              <a:rPr lang="en-US" sz="2400" dirty="0" smtClean="0">
                <a:latin typeface="Consolas" panose="020B0609020204030204" pitchFamily="49" charset="0"/>
              </a:rPr>
              <a:t>Similar for Groups</a:t>
            </a:r>
          </a:p>
        </p:txBody>
      </p:sp>
    </p:spTree>
    <p:extLst>
      <p:ext uri="{BB962C8B-B14F-4D97-AF65-F5344CB8AC3E}">
        <p14:creationId xmlns:p14="http://schemas.microsoft.com/office/powerpoint/2010/main" val="26797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21" y="1048509"/>
            <a:ext cx="8334958" cy="5590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– People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5" y="893852"/>
            <a:ext cx="11259129" cy="5734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Group </a:t>
            </a:r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of Class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sessions and offerings are stored in Curriculum Database (CREST)</a:t>
            </a:r>
          </a:p>
          <a:p>
            <a:r>
              <a:rPr lang="en-US" dirty="0" smtClean="0"/>
              <a:t>No edits allowed directly in Canvas</a:t>
            </a:r>
          </a:p>
          <a:p>
            <a:r>
              <a:rPr lang="en-US" dirty="0" smtClean="0"/>
              <a:t>Student specific view based on Section membership</a:t>
            </a:r>
          </a:p>
          <a:p>
            <a:r>
              <a:rPr lang="en-US" dirty="0" smtClean="0"/>
              <a:t>Synchronization starts once the Course has been set to ‘Published’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19" y="960473"/>
            <a:ext cx="12187055" cy="59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5" b="1"/>
          <a:stretch/>
        </p:blipFill>
        <p:spPr>
          <a:xfrm>
            <a:off x="0" y="939208"/>
            <a:ext cx="12161403" cy="59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Specific Calendar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018" y="1063489"/>
            <a:ext cx="5412705" cy="4851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3" y="1063489"/>
            <a:ext cx="6037077" cy="4851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1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30"/>
            <a:ext cx="12212619" cy="6021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1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of Class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course in term</a:t>
            </a:r>
          </a:p>
          <a:p>
            <a:pPr lvl="1"/>
            <a:r>
              <a:rPr lang="en-US" dirty="0" smtClean="0"/>
              <a:t>Get all the offerings from CREST </a:t>
            </a:r>
          </a:p>
          <a:p>
            <a:pPr lvl="1"/>
            <a:r>
              <a:rPr lang="en-US" dirty="0" smtClean="0"/>
              <a:t>Get all offerings from Canvas for </a:t>
            </a:r>
            <a:r>
              <a:rPr lang="en-US" dirty="0" smtClean="0"/>
              <a:t>Course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GET</a:t>
            </a:r>
          </a:p>
          <a:p>
            <a:pPr marL="91440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https</a:t>
            </a:r>
            <a:r>
              <a:rPr lang="en-US" dirty="0">
                <a:latin typeface="Consolas" panose="020B0609020204030204" pitchFamily="49" charset="0"/>
              </a:rPr>
              <a:t>://</a:t>
            </a:r>
            <a:r>
              <a:rPr lang="en-US" dirty="0" smtClean="0">
                <a:latin typeface="Consolas" panose="020B0609020204030204" pitchFamily="49" charset="0"/>
              </a:rPr>
              <a:t>canvas.ucdavis.edu/api/v1/calendar_events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all_events</a:t>
            </a:r>
            <a:r>
              <a:rPr lang="en-US" dirty="0" smtClean="0">
                <a:latin typeface="Consolas" panose="020B0609020204030204" pitchFamily="49" charset="0"/>
              </a:rPr>
              <a:t>=1</a:t>
            </a:r>
            <a:r>
              <a:rPr lang="en-US" dirty="0">
                <a:latin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context_codes</a:t>
            </a:r>
            <a:r>
              <a:rPr lang="en-US" dirty="0" smtClean="0">
                <a:latin typeface="Consolas" panose="020B0609020204030204" pitchFamily="49" charset="0"/>
              </a:rPr>
              <a:t>[]=course_[</a:t>
            </a:r>
            <a:r>
              <a:rPr lang="en-US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dirty="0" smtClean="0">
                <a:latin typeface="Consolas" panose="020B0609020204030204" pitchFamily="49" charset="0"/>
              </a:rPr>
              <a:t>]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	excludes</a:t>
            </a:r>
            <a:r>
              <a:rPr lang="en-US" dirty="0">
                <a:latin typeface="Consolas" panose="020B0609020204030204" pitchFamily="49" charset="0"/>
              </a:rPr>
              <a:t>[]</a:t>
            </a:r>
            <a:r>
              <a:rPr lang="en-US" dirty="0" smtClean="0">
                <a:latin typeface="Consolas" panose="020B0609020204030204" pitchFamily="49" charset="0"/>
              </a:rPr>
              <a:t>=assignment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	excludes</a:t>
            </a:r>
            <a:r>
              <a:rPr lang="en-US" dirty="0">
                <a:latin typeface="Consolas" panose="020B0609020204030204" pitchFamily="49" charset="0"/>
              </a:rPr>
              <a:t>[]</a:t>
            </a:r>
            <a:r>
              <a:rPr lang="en-US" dirty="0" smtClean="0">
                <a:latin typeface="Consolas" panose="020B0609020204030204" pitchFamily="49" charset="0"/>
              </a:rPr>
              <a:t>=</a:t>
            </a:r>
            <a:r>
              <a:rPr lang="en-US" dirty="0" err="1" smtClean="0">
                <a:latin typeface="Consolas" panose="020B0609020204030204" pitchFamily="49" charset="0"/>
              </a:rPr>
              <a:t>child_events</a:t>
            </a:r>
            <a:r>
              <a:rPr lang="en-US" dirty="0" smtClean="0">
                <a:latin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	type=event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	page=1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per_page</a:t>
            </a:r>
            <a:r>
              <a:rPr lang="en-US" dirty="0" smtClean="0">
                <a:latin typeface="Consolas" panose="020B0609020204030204" pitchFamily="49" charset="0"/>
              </a:rPr>
              <a:t>=100</a:t>
            </a:r>
          </a:p>
          <a:p>
            <a:pPr lvl="1"/>
            <a:r>
              <a:rPr lang="en-US" dirty="0" smtClean="0"/>
              <a:t>Compare with CREST</a:t>
            </a:r>
          </a:p>
          <a:p>
            <a:pPr lvl="1"/>
            <a:r>
              <a:rPr lang="en-US" dirty="0" smtClean="0"/>
              <a:t>Create / Update / Delete as required</a:t>
            </a:r>
          </a:p>
          <a:p>
            <a:pPr lvl="1"/>
            <a:r>
              <a:rPr lang="en-US" dirty="0" smtClean="0"/>
              <a:t>Update CREST database with </a:t>
            </a:r>
            <a:r>
              <a:rPr lang="en-US" dirty="0" err="1" smtClean="0"/>
              <a:t>EventID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of Class Schedule -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2899"/>
            <a:ext cx="11108635" cy="494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https://canvas.ucdavis.edu/api/v1/calendar_events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[title]=ACT1 – Session Title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location_name</a:t>
            </a:r>
            <a:r>
              <a:rPr lang="en-US" dirty="0" smtClean="0"/>
              <a:t>]=1047 VALLEY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[description]=INSTRUCTORS: CHRIS BRANDT </a:t>
            </a: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context_code</a:t>
            </a:r>
            <a:r>
              <a:rPr lang="en-US" dirty="0" smtClean="0"/>
              <a:t>]=course_[</a:t>
            </a:r>
            <a:r>
              <a:rPr lang="en-US" dirty="0" err="1" smtClean="0">
                <a:solidFill>
                  <a:schemeClr val="accent2"/>
                </a:solidFill>
              </a:rPr>
              <a:t>CourseID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time_zone_edited</a:t>
            </a:r>
            <a:r>
              <a:rPr lang="en-US" dirty="0" smtClean="0"/>
              <a:t>]=Pacific Time (US &amp; Canada)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start_at</a:t>
            </a:r>
            <a:r>
              <a:rPr lang="en-US" dirty="0" smtClean="0"/>
              <a:t>]=2018-12-25T16:00:00Z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end_at</a:t>
            </a:r>
            <a:r>
              <a:rPr lang="en-US" dirty="0" smtClean="0"/>
              <a:t>]=2018-12-25T17:00:00Z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child_event_data</a:t>
            </a:r>
            <a:r>
              <a:rPr lang="en-US" dirty="0" smtClean="0"/>
              <a:t>][1][</a:t>
            </a:r>
            <a:r>
              <a:rPr lang="en-US" dirty="0" err="1" smtClean="0"/>
              <a:t>context_code</a:t>
            </a:r>
            <a:r>
              <a:rPr lang="en-US" dirty="0" smtClean="0"/>
              <a:t>]=</a:t>
            </a:r>
            <a:r>
              <a:rPr lang="en-US" dirty="0" err="1" smtClean="0"/>
              <a:t>course_section</a:t>
            </a:r>
            <a:r>
              <a:rPr lang="en-US" dirty="0" smtClean="0"/>
              <a:t>_[</a:t>
            </a:r>
            <a:r>
              <a:rPr lang="en-US" dirty="0" err="1" smtClean="0">
                <a:solidFill>
                  <a:schemeClr val="accent2"/>
                </a:solidFill>
              </a:rPr>
              <a:t>SectionID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child_event_data</a:t>
            </a:r>
            <a:r>
              <a:rPr lang="en-US" dirty="0" smtClean="0"/>
              <a:t>][1][</a:t>
            </a:r>
            <a:r>
              <a:rPr lang="en-US" dirty="0" err="1" smtClean="0"/>
              <a:t>start_at</a:t>
            </a:r>
            <a:r>
              <a:rPr lang="en-US" dirty="0" smtClean="0"/>
              <a:t>]=2018-12-25T16:00:00Z</a:t>
            </a:r>
          </a:p>
          <a:p>
            <a:pPr marL="457200" lvl="1" indent="0">
              <a:buNone/>
            </a:pPr>
            <a:r>
              <a:rPr lang="en-US" dirty="0" err="1" smtClean="0"/>
              <a:t>calendar_event</a:t>
            </a:r>
            <a:r>
              <a:rPr lang="en-US" dirty="0" smtClean="0"/>
              <a:t>[</a:t>
            </a:r>
            <a:r>
              <a:rPr lang="en-US" dirty="0" err="1" smtClean="0"/>
              <a:t>child_event_data</a:t>
            </a:r>
            <a:r>
              <a:rPr lang="en-US" dirty="0" smtClean="0"/>
              <a:t>][1][</a:t>
            </a:r>
            <a:r>
              <a:rPr lang="en-US" dirty="0" err="1" smtClean="0"/>
              <a:t>end_at</a:t>
            </a:r>
            <a:r>
              <a:rPr lang="en-US" dirty="0"/>
              <a:t>]= </a:t>
            </a:r>
            <a:r>
              <a:rPr lang="en-US" dirty="0" smtClean="0"/>
              <a:t>2018-12-25T17:00:00Z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3426" y="4860235"/>
            <a:ext cx="10585174" cy="12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year program</a:t>
            </a:r>
          </a:p>
          <a:p>
            <a:r>
              <a:rPr lang="en-US" dirty="0" smtClean="0"/>
              <a:t>~140 students / year</a:t>
            </a:r>
          </a:p>
          <a:p>
            <a:endParaRPr lang="en-US" dirty="0" smtClean="0"/>
          </a:p>
          <a:p>
            <a:r>
              <a:rPr lang="en-US" dirty="0" smtClean="0"/>
              <a:t>Year 1-2: Block Curriculum</a:t>
            </a:r>
          </a:p>
          <a:p>
            <a:r>
              <a:rPr lang="en-US" dirty="0" smtClean="0"/>
              <a:t>Year 3: Emphasis options (Small Animal / Livestock / Equine)</a:t>
            </a:r>
          </a:p>
          <a:p>
            <a:r>
              <a:rPr lang="en-US" dirty="0" smtClean="0"/>
              <a:t>Year 4: Clinical rotations </a:t>
            </a:r>
          </a:p>
          <a:p>
            <a:endParaRPr lang="en-US" dirty="0"/>
          </a:p>
          <a:p>
            <a:r>
              <a:rPr lang="en-US" dirty="0" smtClean="0"/>
              <a:t>~20 Courses per term</a:t>
            </a:r>
          </a:p>
          <a:p>
            <a:r>
              <a:rPr lang="en-US" dirty="0" smtClean="0"/>
              <a:t>~50 Senior Clinic Sites</a:t>
            </a:r>
          </a:p>
          <a:p>
            <a:r>
              <a:rPr lang="en-US" dirty="0" smtClean="0"/>
              <a:t>Most courses have &gt; 10 instructors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of Class Schedule </a:t>
            </a:r>
            <a:r>
              <a:rPr lang="en-US" dirty="0" smtClean="0"/>
              <a:t>–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899"/>
            <a:ext cx="11098696" cy="494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PUT 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https://canvas.ucdavis.edu/api/v1/calendar_events</a:t>
            </a:r>
            <a:r>
              <a:rPr lang="en-US" sz="2400" dirty="0" smtClean="0">
                <a:latin typeface="Consolas" panose="020B0609020204030204" pitchFamily="49" charset="0"/>
              </a:rPr>
              <a:t>/[</a:t>
            </a:r>
            <a:r>
              <a:rPr lang="en-US" sz="24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EventID</a:t>
            </a:r>
            <a:r>
              <a:rPr lang="en-US" sz="2400" dirty="0" smtClean="0">
                <a:latin typeface="Consolas" panose="020B0609020204030204" pitchFamily="49" charset="0"/>
              </a:rPr>
              <a:t>]</a:t>
            </a:r>
            <a:endParaRPr lang="en-US" sz="2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000" dirty="0" err="1" smtClean="0">
                <a:latin typeface="Consolas" panose="020B0609020204030204" pitchFamily="49" charset="0"/>
              </a:rPr>
              <a:t>calendar_event</a:t>
            </a:r>
            <a:r>
              <a:rPr lang="en-US" sz="2000" dirty="0" smtClean="0">
                <a:latin typeface="Consolas" panose="020B0609020204030204" pitchFamily="49" charset="0"/>
              </a:rPr>
              <a:t>[title]=DSL1 - Examination of the respiratory/cardiovascular tract in large animals-review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nsolas" panose="020B0609020204030204" pitchFamily="49" charset="0"/>
              </a:rPr>
              <a:t>calendar_event</a:t>
            </a:r>
            <a:r>
              <a:rPr lang="en-US" sz="2000" dirty="0" smtClean="0">
                <a:latin typeface="Consolas" panose="020B0609020204030204" pitchFamily="49" charset="0"/>
              </a:rPr>
              <a:t>[</a:t>
            </a:r>
            <a:r>
              <a:rPr lang="en-US" sz="2000" dirty="0" err="1" smtClean="0">
                <a:latin typeface="Consolas" panose="020B0609020204030204" pitchFamily="49" charset="0"/>
              </a:rPr>
              <a:t>location_name</a:t>
            </a:r>
            <a:r>
              <a:rPr lang="en-US" sz="2000" dirty="0">
                <a:latin typeface="Consolas" panose="020B0609020204030204" pitchFamily="49" charset="0"/>
              </a:rPr>
              <a:t>]=</a:t>
            </a:r>
            <a:r>
              <a:rPr lang="en-US" sz="2000" dirty="0" smtClean="0">
                <a:latin typeface="Consolas" panose="020B0609020204030204" pitchFamily="49" charset="0"/>
              </a:rPr>
              <a:t>TBA</a:t>
            </a:r>
            <a:endParaRPr lang="en-US" sz="20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calendar_event</a:t>
            </a:r>
            <a:r>
              <a:rPr lang="en-US" sz="2000" dirty="0">
                <a:latin typeface="Consolas" panose="020B0609020204030204" pitchFamily="49" charset="0"/>
              </a:rPr>
              <a:t>[description]=INSTRUCTORS: CHRIS </a:t>
            </a:r>
            <a:r>
              <a:rPr lang="en-US" sz="2000" dirty="0" smtClean="0">
                <a:latin typeface="Consolas" panose="020B0609020204030204" pitchFamily="49" charset="0"/>
              </a:rPr>
              <a:t>BRANDT</a:t>
            </a:r>
            <a:endParaRPr lang="en-US" sz="20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calendar_event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</a:rPr>
              <a:t>context_code</a:t>
            </a:r>
            <a:r>
              <a:rPr lang="en-US" sz="2000" dirty="0">
                <a:latin typeface="Consolas" panose="020B0609020204030204" pitchFamily="49" charset="0"/>
              </a:rPr>
              <a:t>]=</a:t>
            </a:r>
            <a:r>
              <a:rPr lang="en-US" sz="2000" dirty="0" smtClean="0">
                <a:latin typeface="Consolas" panose="020B0609020204030204" pitchFamily="49" charset="0"/>
              </a:rPr>
              <a:t>course_[</a:t>
            </a:r>
            <a:r>
              <a:rPr lang="en-US" sz="2000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sz="2000" dirty="0" smtClean="0">
                <a:latin typeface="Consolas" panose="020B0609020204030204" pitchFamily="49" charset="0"/>
              </a:rPr>
              <a:t>] </a:t>
            </a:r>
            <a:r>
              <a:rPr lang="en-US" sz="2000" dirty="0" err="1" smtClean="0">
                <a:latin typeface="Consolas" panose="020B0609020204030204" pitchFamily="49" charset="0"/>
              </a:rPr>
              <a:t>calendar_event</a:t>
            </a:r>
            <a:r>
              <a:rPr lang="en-US" sz="2000" dirty="0" smtClean="0">
                <a:latin typeface="Consolas" panose="020B0609020204030204" pitchFamily="49" charset="0"/>
              </a:rPr>
              <a:t>[</a:t>
            </a:r>
            <a:r>
              <a:rPr lang="en-US" sz="2000" dirty="0" err="1" smtClean="0">
                <a:latin typeface="Consolas" panose="020B0609020204030204" pitchFamily="49" charset="0"/>
              </a:rPr>
              <a:t>time_zone_edited</a:t>
            </a:r>
            <a:r>
              <a:rPr lang="en-US" sz="2000" dirty="0">
                <a:latin typeface="Consolas" panose="020B0609020204030204" pitchFamily="49" charset="0"/>
              </a:rPr>
              <a:t>]=Pacific Time (US &amp; Canada</a:t>
            </a:r>
            <a:r>
              <a:rPr lang="en-US" sz="2000" dirty="0" smtClean="0">
                <a:latin typeface="Consolas" panose="020B06090202040302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calendar_event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</a:rPr>
              <a:t>start_at</a:t>
            </a:r>
            <a:r>
              <a:rPr lang="en-US" sz="2000" dirty="0">
                <a:latin typeface="Consolas" panose="020B0609020204030204" pitchFamily="49" charset="0"/>
              </a:rPr>
              <a:t>]=</a:t>
            </a:r>
            <a:r>
              <a:rPr lang="en-US" sz="2000" dirty="0" smtClean="0">
                <a:latin typeface="Consolas" panose="020B0609020204030204" pitchFamily="49" charset="0"/>
              </a:rPr>
              <a:t>2018-10-15T15:00:00Z</a:t>
            </a:r>
          </a:p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calendar_event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</a:rPr>
              <a:t>end_at</a:t>
            </a:r>
            <a:r>
              <a:rPr lang="en-US" sz="2000" dirty="0">
                <a:latin typeface="Consolas" panose="020B0609020204030204" pitchFamily="49" charset="0"/>
              </a:rPr>
              <a:t>]=</a:t>
            </a:r>
            <a:r>
              <a:rPr lang="en-US" sz="2000" dirty="0" smtClean="0">
                <a:latin typeface="Consolas" panose="020B0609020204030204" pitchFamily="49" charset="0"/>
              </a:rPr>
              <a:t>2018-10-15T17:00:00Z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35686" y="1620981"/>
            <a:ext cx="1857895" cy="5379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of Class Schedule </a:t>
            </a:r>
            <a:r>
              <a:rPr lang="en-US" dirty="0" smtClean="0"/>
              <a:t>–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899"/>
            <a:ext cx="11098696" cy="494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DELETE</a:t>
            </a:r>
          </a:p>
          <a:p>
            <a:pPr marL="45720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https</a:t>
            </a:r>
            <a:r>
              <a:rPr lang="en-US" dirty="0">
                <a:latin typeface="Consolas" panose="020B0609020204030204" pitchFamily="49" charset="0"/>
              </a:rPr>
              <a:t>://canvas.ucdavis.edu/api/v1/calendar_events</a:t>
            </a:r>
            <a:r>
              <a:rPr lang="en-US" dirty="0" smtClean="0">
                <a:latin typeface="Consolas" panose="020B0609020204030204" pitchFamily="49" charset="0"/>
              </a:rPr>
              <a:t>/[</a:t>
            </a:r>
            <a:r>
              <a:rPr lang="en-US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EventID</a:t>
            </a:r>
            <a:r>
              <a:rPr lang="en-US" dirty="0" smtClean="0">
                <a:latin typeface="Consolas" panose="020B0609020204030204" pitchFamily="49" charset="0"/>
              </a:rPr>
              <a:t>]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4450" y="1620981"/>
            <a:ext cx="1857895" cy="5379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of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2899"/>
            <a:ext cx="11057313" cy="4944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all assigned instructors for the course</a:t>
            </a:r>
          </a:p>
          <a:p>
            <a:r>
              <a:rPr lang="en-US" dirty="0" smtClean="0"/>
              <a:t>Get the currently assigned instructors</a:t>
            </a:r>
          </a:p>
          <a:p>
            <a:r>
              <a:rPr lang="en-US" dirty="0" smtClean="0"/>
              <a:t>Create or Delete as necessary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GET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https</a:t>
            </a:r>
            <a:r>
              <a:rPr lang="en-US" sz="2200" dirty="0">
                <a:latin typeface="Consolas" panose="020B0609020204030204" pitchFamily="49" charset="0"/>
              </a:rPr>
              <a:t>://canvas.ucdavis.edu/api/v1/courses</a:t>
            </a:r>
            <a:r>
              <a:rPr lang="en-US" sz="2200" dirty="0" smtClean="0">
                <a:latin typeface="Consolas" panose="020B0609020204030204" pitchFamily="49" charset="0"/>
              </a:rPr>
              <a:t>/[</a:t>
            </a:r>
            <a:r>
              <a:rPr lang="en-US" sz="22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sz="2200" dirty="0" smtClean="0">
                <a:latin typeface="Consolas" panose="020B0609020204030204" pitchFamily="49" charset="0"/>
              </a:rPr>
              <a:t>]/enrollments 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role</a:t>
            </a:r>
            <a:r>
              <a:rPr lang="en-US" sz="2200" dirty="0">
                <a:latin typeface="Consolas" panose="020B0609020204030204" pitchFamily="49" charset="0"/>
              </a:rPr>
              <a:t>[]=</a:t>
            </a:r>
            <a:r>
              <a:rPr lang="en-US" sz="2200" dirty="0" err="1" smtClean="0">
                <a:latin typeface="Consolas" panose="020B0609020204030204" pitchFamily="49" charset="0"/>
              </a:rPr>
              <a:t>TeacherEnrollment,per_page</a:t>
            </a:r>
            <a:r>
              <a:rPr lang="en-US" sz="2200" dirty="0" smtClean="0">
                <a:latin typeface="Consolas" panose="020B0609020204030204" pitchFamily="49" charset="0"/>
              </a:rPr>
              <a:t>=100,page=1</a:t>
            </a:r>
            <a:endParaRPr lang="en-US" sz="22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POST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https</a:t>
            </a:r>
            <a:r>
              <a:rPr lang="en-US" sz="2200" dirty="0">
                <a:latin typeface="Consolas" panose="020B0609020204030204" pitchFamily="49" charset="0"/>
              </a:rPr>
              <a:t>://</a:t>
            </a:r>
            <a:r>
              <a:rPr lang="en-US" sz="2200" dirty="0" smtClean="0">
                <a:latin typeface="Consolas" panose="020B0609020204030204" pitchFamily="49" charset="0"/>
              </a:rPr>
              <a:t>canvas.ucdavis.edu/api/v1/sections/[</a:t>
            </a:r>
            <a:r>
              <a:rPr lang="en-US" sz="22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SectionID</a:t>
            </a:r>
            <a:r>
              <a:rPr lang="en-US" sz="2200" dirty="0" smtClean="0">
                <a:latin typeface="Consolas" panose="020B0609020204030204" pitchFamily="49" charset="0"/>
              </a:rPr>
              <a:t>]/enrollments</a:t>
            </a:r>
            <a:endParaRPr lang="en-US" sz="22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enrollment[type</a:t>
            </a:r>
            <a:r>
              <a:rPr lang="en-US" sz="2200" dirty="0">
                <a:latin typeface="Consolas" panose="020B0609020204030204" pitchFamily="49" charset="0"/>
              </a:rPr>
              <a:t>]=</a:t>
            </a:r>
            <a:r>
              <a:rPr lang="en-US" sz="2200" dirty="0" err="1" smtClean="0">
                <a:latin typeface="Consolas" panose="020B0609020204030204" pitchFamily="49" charset="0"/>
              </a:rPr>
              <a:t>TeacherEnrollment</a:t>
            </a:r>
            <a:r>
              <a:rPr lang="en-US" sz="2200" dirty="0" smtClean="0">
                <a:latin typeface="Consolas" panose="020B0609020204030204" pitchFamily="49" charset="0"/>
              </a:rPr>
              <a:t>,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enrollment[</a:t>
            </a:r>
            <a:r>
              <a:rPr lang="en-US" sz="2200" dirty="0" err="1" smtClean="0">
                <a:latin typeface="Consolas" panose="020B0609020204030204" pitchFamily="49" charset="0"/>
              </a:rPr>
              <a:t>user_id</a:t>
            </a:r>
            <a:r>
              <a:rPr lang="en-US" sz="2200" dirty="0">
                <a:latin typeface="Consolas" panose="020B0609020204030204" pitchFamily="49" charset="0"/>
              </a:rPr>
              <a:t>]=</a:t>
            </a:r>
            <a:r>
              <a:rPr lang="en-US" sz="2200" dirty="0" err="1">
                <a:latin typeface="Consolas" panose="020B0609020204030204" pitchFamily="49" charset="0"/>
              </a:rPr>
              <a:t>sis_user_id</a:t>
            </a:r>
            <a:r>
              <a:rPr lang="en-US" sz="2200" dirty="0" smtClean="0">
                <a:latin typeface="Consolas" panose="020B0609020204030204" pitchFamily="49" charset="0"/>
              </a:rPr>
              <a:t>:[</a:t>
            </a:r>
            <a:r>
              <a:rPr lang="en-US" sz="2200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BannerID</a:t>
            </a:r>
            <a:r>
              <a:rPr lang="en-US" sz="2200" dirty="0" smtClean="0">
                <a:latin typeface="Consolas" panose="020B0609020204030204" pitchFamily="49" charset="0"/>
              </a:rPr>
              <a:t>],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enrollment[</a:t>
            </a:r>
            <a:r>
              <a:rPr lang="en-US" sz="2200" dirty="0" err="1" smtClean="0">
                <a:latin typeface="Consolas" panose="020B0609020204030204" pitchFamily="49" charset="0"/>
              </a:rPr>
              <a:t>role_id</a:t>
            </a:r>
            <a:r>
              <a:rPr lang="en-US" sz="2200" dirty="0" smtClean="0">
                <a:latin typeface="Consolas" panose="020B0609020204030204" pitchFamily="49" charset="0"/>
              </a:rPr>
              <a:t>]=[</a:t>
            </a:r>
            <a:r>
              <a:rPr lang="en-US" sz="2200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RoleID</a:t>
            </a:r>
            <a:r>
              <a:rPr lang="en-US" sz="2200" dirty="0" smtClean="0">
                <a:latin typeface="Consolas" panose="020B0609020204030204" pitchFamily="49" charset="0"/>
              </a:rPr>
              <a:t>],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enrollment[</a:t>
            </a:r>
            <a:r>
              <a:rPr lang="en-US" sz="2200" dirty="0" err="1" smtClean="0">
                <a:latin typeface="Consolas" panose="020B0609020204030204" pitchFamily="49" charset="0"/>
              </a:rPr>
              <a:t>enrollment_state</a:t>
            </a:r>
            <a:r>
              <a:rPr lang="en-US" sz="2200" dirty="0">
                <a:latin typeface="Consolas" panose="020B0609020204030204" pitchFamily="49" charset="0"/>
              </a:rPr>
              <a:t>]=active</a:t>
            </a:r>
          </a:p>
        </p:txBody>
      </p:sp>
    </p:spTree>
    <p:extLst>
      <p:ext uri="{BB962C8B-B14F-4D97-AF65-F5344CB8AC3E}">
        <p14:creationId xmlns:p14="http://schemas.microsoft.com/office/powerpoint/2010/main" val="32894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Faculty / Staff who want to review material in course</a:t>
            </a:r>
          </a:p>
          <a:p>
            <a:r>
              <a:rPr lang="en-US" dirty="0" smtClean="0"/>
              <a:t>Get list of currently joined courses</a:t>
            </a:r>
          </a:p>
          <a:p>
            <a:r>
              <a:rPr lang="en-US" dirty="0" smtClean="0"/>
              <a:t>Select from list of available </a:t>
            </a:r>
            <a:r>
              <a:rPr lang="en-US" dirty="0" smtClean="0"/>
              <a:t>courses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417"/>
          <a:stretch/>
        </p:blipFill>
        <p:spPr>
          <a:xfrm>
            <a:off x="2203205" y="2921621"/>
            <a:ext cx="7795672" cy="3018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63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Faculty / Staff who want to review material in course</a:t>
            </a:r>
          </a:p>
          <a:p>
            <a:r>
              <a:rPr lang="en-US" dirty="0" smtClean="0"/>
              <a:t>Get list of currently joined courses</a:t>
            </a:r>
          </a:p>
          <a:p>
            <a:r>
              <a:rPr lang="en-US" dirty="0" smtClean="0"/>
              <a:t>Select from list of available courses</a:t>
            </a:r>
          </a:p>
          <a:p>
            <a:pPr marL="0" indent="0">
              <a:buNone/>
            </a:pPr>
            <a:endParaRPr lang="en-US" sz="22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POST</a:t>
            </a:r>
            <a:endParaRPr lang="en-US" sz="22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https</a:t>
            </a:r>
            <a:r>
              <a:rPr lang="en-US" sz="2200" dirty="0">
                <a:latin typeface="Consolas" panose="020B0609020204030204" pitchFamily="49" charset="0"/>
              </a:rPr>
              <a:t>://canvas.ucdavis.edu/api/v1/sections/[</a:t>
            </a:r>
            <a:r>
              <a:rPr lang="en-US" sz="2200" dirty="0">
                <a:solidFill>
                  <a:schemeClr val="accent2"/>
                </a:solidFill>
                <a:latin typeface="Consolas" panose="020B0609020204030204" pitchFamily="49" charset="0"/>
              </a:rPr>
              <a:t>SectionID</a:t>
            </a:r>
            <a:r>
              <a:rPr lang="en-US" sz="2200" dirty="0">
                <a:latin typeface="Consolas" panose="020B0609020204030204" pitchFamily="49" charset="0"/>
              </a:rPr>
              <a:t>]/enrollments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enrollment[type]=</a:t>
            </a:r>
            <a:r>
              <a:rPr lang="en-US" sz="2200" dirty="0" err="1">
                <a:latin typeface="Consolas" panose="020B0609020204030204" pitchFamily="49" charset="0"/>
              </a:rPr>
              <a:t>TeacherEnrollment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</a:t>
            </a:r>
            <a:r>
              <a:rPr lang="en-US" sz="2200" dirty="0" err="1">
                <a:latin typeface="Consolas" panose="020B0609020204030204" pitchFamily="49" charset="0"/>
              </a:rPr>
              <a:t>user_id</a:t>
            </a:r>
            <a:r>
              <a:rPr lang="en-US" sz="2200" dirty="0">
                <a:latin typeface="Consolas" panose="020B0609020204030204" pitchFamily="49" charset="0"/>
              </a:rPr>
              <a:t>]=</a:t>
            </a:r>
            <a:r>
              <a:rPr lang="en-US" sz="2200" dirty="0" err="1">
                <a:latin typeface="Consolas" panose="020B0609020204030204" pitchFamily="49" charset="0"/>
              </a:rPr>
              <a:t>sis_user_id</a:t>
            </a:r>
            <a:r>
              <a:rPr lang="en-US" sz="2200" dirty="0">
                <a:latin typeface="Consolas" panose="020B0609020204030204" pitchFamily="49" charset="0"/>
              </a:rPr>
              <a:t>:[</a:t>
            </a:r>
            <a:r>
              <a:rPr lang="en-US" sz="2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BannerID</a:t>
            </a:r>
            <a:r>
              <a:rPr lang="en-US" sz="2200" dirty="0">
                <a:latin typeface="Consolas" panose="020B0609020204030204" pitchFamily="49" charset="0"/>
              </a:rPr>
              <a:t>],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</a:t>
            </a:r>
            <a:r>
              <a:rPr lang="en-US" sz="2200" dirty="0" err="1">
                <a:latin typeface="Consolas" panose="020B0609020204030204" pitchFamily="49" charset="0"/>
              </a:rPr>
              <a:t>role_id</a:t>
            </a:r>
            <a:r>
              <a:rPr lang="en-US" sz="2200" dirty="0" smtClean="0">
                <a:latin typeface="Consolas" panose="020B0609020204030204" pitchFamily="49" charset="0"/>
              </a:rPr>
              <a:t>]=[</a:t>
            </a:r>
            <a:r>
              <a:rPr lang="en-US" sz="2200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RoleID</a:t>
            </a:r>
            <a:r>
              <a:rPr lang="en-US" sz="2200" dirty="0" smtClean="0">
                <a:latin typeface="Consolas" panose="020B0609020204030204" pitchFamily="49" charset="0"/>
              </a:rPr>
              <a:t>],</a:t>
            </a:r>
            <a:endParaRPr lang="en-US" sz="22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</a:t>
            </a:r>
            <a:r>
              <a:rPr lang="en-US" sz="2200" dirty="0" err="1">
                <a:latin typeface="Consolas" panose="020B0609020204030204" pitchFamily="49" charset="0"/>
              </a:rPr>
              <a:t>enrollment_state</a:t>
            </a:r>
            <a:r>
              <a:rPr lang="en-US" sz="2200" dirty="0">
                <a:latin typeface="Consolas" panose="020B0609020204030204" pitchFamily="49" charset="0"/>
              </a:rPr>
              <a:t>]=active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 the Course – Concluded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the course is already concluded, need to temporarily open it up for enrollment</a:t>
            </a:r>
            <a:endParaRPr lang="en-US" sz="22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PUT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</a:rPr>
              <a:t>https://canvas.ucdavis.edu/api/v1/courses/[</a:t>
            </a:r>
            <a:r>
              <a:rPr lang="en-US" sz="24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CourseID</a:t>
            </a:r>
            <a:r>
              <a:rPr lang="en-US" sz="2400" dirty="0" smtClean="0"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	course[</a:t>
            </a:r>
            <a:r>
              <a:rPr lang="en-US" sz="2400" dirty="0" err="1" smtClean="0">
                <a:latin typeface="Consolas" panose="020B0609020204030204" pitchFamily="49" charset="0"/>
              </a:rPr>
              <a:t>end_at</a:t>
            </a:r>
            <a:r>
              <a:rPr lang="en-US" sz="2400" dirty="0" smtClean="0">
                <a:latin typeface="Consolas" panose="020B0609020204030204" pitchFamily="49" charset="0"/>
              </a:rPr>
              <a:t>]=2018-08-17T17:00:00Z</a:t>
            </a: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	course[</a:t>
            </a:r>
            <a:r>
              <a:rPr lang="en-US" sz="2400" dirty="0" err="1" smtClean="0">
                <a:latin typeface="Consolas" panose="020B0609020204030204" pitchFamily="49" charset="0"/>
              </a:rPr>
              <a:t>restrict_enrollments_to_course_dates</a:t>
            </a:r>
            <a:r>
              <a:rPr lang="en-US" sz="2400" dirty="0" smtClean="0">
                <a:latin typeface="Consolas" panose="020B0609020204030204" pitchFamily="49" charset="0"/>
              </a:rPr>
              <a:t>]=true</a:t>
            </a:r>
          </a:p>
          <a:p>
            <a:pPr marL="0" indent="0">
              <a:buNone/>
            </a:pPr>
            <a:endParaRPr lang="en-US" sz="24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POST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https://canvas.ucdavis.edu/api/v1/sections/[</a:t>
            </a:r>
            <a:r>
              <a:rPr lang="en-US" sz="2200" dirty="0">
                <a:solidFill>
                  <a:schemeClr val="accent2"/>
                </a:solidFill>
                <a:latin typeface="Consolas" panose="020B0609020204030204" pitchFamily="49" charset="0"/>
              </a:rPr>
              <a:t>SectionID</a:t>
            </a:r>
            <a:r>
              <a:rPr lang="en-US" sz="2200" dirty="0">
                <a:latin typeface="Consolas" panose="020B0609020204030204" pitchFamily="49" charset="0"/>
              </a:rPr>
              <a:t>]/enrollments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enrollment[type]=</a:t>
            </a:r>
            <a:r>
              <a:rPr lang="en-US" sz="2200" dirty="0" err="1">
                <a:latin typeface="Consolas" panose="020B0609020204030204" pitchFamily="49" charset="0"/>
              </a:rPr>
              <a:t>TeacherEnrollment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</a:t>
            </a:r>
            <a:r>
              <a:rPr lang="en-US" sz="2200" dirty="0" err="1">
                <a:latin typeface="Consolas" panose="020B0609020204030204" pitchFamily="49" charset="0"/>
              </a:rPr>
              <a:t>user_id</a:t>
            </a:r>
            <a:r>
              <a:rPr lang="en-US" sz="2200" dirty="0">
                <a:latin typeface="Consolas" panose="020B0609020204030204" pitchFamily="49" charset="0"/>
              </a:rPr>
              <a:t>]=</a:t>
            </a:r>
            <a:r>
              <a:rPr lang="en-US" sz="2200" dirty="0" err="1">
                <a:latin typeface="Consolas" panose="020B0609020204030204" pitchFamily="49" charset="0"/>
              </a:rPr>
              <a:t>sis_user_id</a:t>
            </a:r>
            <a:r>
              <a:rPr lang="en-US" sz="2200" dirty="0">
                <a:latin typeface="Consolas" panose="020B0609020204030204" pitchFamily="49" charset="0"/>
              </a:rPr>
              <a:t>:[</a:t>
            </a:r>
            <a:r>
              <a:rPr lang="en-US" sz="2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BannerID</a:t>
            </a:r>
            <a:r>
              <a:rPr lang="en-US" sz="2200" dirty="0">
                <a:latin typeface="Consolas" panose="020B0609020204030204" pitchFamily="49" charset="0"/>
              </a:rPr>
              <a:t>],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</a:t>
            </a:r>
            <a:r>
              <a:rPr lang="en-US" sz="2200" dirty="0" err="1">
                <a:latin typeface="Consolas" panose="020B0609020204030204" pitchFamily="49" charset="0"/>
              </a:rPr>
              <a:t>role_id</a:t>
            </a:r>
            <a:r>
              <a:rPr lang="en-US" sz="2200" dirty="0">
                <a:latin typeface="Consolas" panose="020B0609020204030204" pitchFamily="49" charset="0"/>
              </a:rPr>
              <a:t>]=[</a:t>
            </a:r>
            <a:r>
              <a:rPr lang="en-US" sz="2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RoleID</a:t>
            </a:r>
            <a:r>
              <a:rPr lang="en-US" sz="2200" dirty="0">
                <a:latin typeface="Consolas" panose="020B0609020204030204" pitchFamily="49" charset="0"/>
              </a:rPr>
              <a:t>],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enrollment[</a:t>
            </a:r>
            <a:r>
              <a:rPr lang="en-US" sz="2200" dirty="0" err="1">
                <a:latin typeface="Consolas" panose="020B0609020204030204" pitchFamily="49" charset="0"/>
              </a:rPr>
              <a:t>enrollment_state</a:t>
            </a:r>
            <a:r>
              <a:rPr lang="en-US" sz="2200" dirty="0">
                <a:latin typeface="Consolas" panose="020B0609020204030204" pitchFamily="49" charset="0"/>
              </a:rPr>
              <a:t>]=active</a:t>
            </a:r>
          </a:p>
          <a:p>
            <a:pPr marL="0" indent="0">
              <a:buNone/>
            </a:pPr>
            <a:endParaRPr lang="en-US" sz="24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</a:rPr>
              <a:t>Then update back to the original close date and set “restrict…” </a:t>
            </a:r>
            <a:r>
              <a:rPr lang="en-US" sz="2400" smtClean="0">
                <a:latin typeface="Consolas" panose="020B0609020204030204" pitchFamily="49" charset="0"/>
              </a:rPr>
              <a:t>to false</a:t>
            </a:r>
            <a:endParaRPr lang="en-US" sz="2400" dirty="0" smtClean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Grade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Mean, Median, and Standard Deviation for </a:t>
            </a:r>
            <a:r>
              <a:rPr lang="en-US" smtClean="0"/>
              <a:t>Courses within </a:t>
            </a:r>
            <a:r>
              <a:rPr lang="en-US" dirty="0" smtClean="0"/>
              <a:t>Canvas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571" y="1891534"/>
            <a:ext cx="5974522" cy="4043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87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Grade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r>
              <a:rPr lang="en-US" dirty="0" smtClean="0"/>
              <a:t>Students in Course</a:t>
            </a:r>
          </a:p>
          <a:p>
            <a:r>
              <a:rPr lang="en-US" dirty="0" smtClean="0"/>
              <a:t>Get Assignment Groups</a:t>
            </a:r>
          </a:p>
          <a:p>
            <a:r>
              <a:rPr lang="en-US" dirty="0" smtClean="0"/>
              <a:t>Get Student Submissions for these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We Have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Paging</a:t>
            </a:r>
          </a:p>
          <a:p>
            <a:pPr lvl="1"/>
            <a:r>
              <a:rPr lang="en-US" dirty="0" smtClean="0"/>
              <a:t>Only 100 results per request so need to chain these together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Each request takes ~200ms to return</a:t>
            </a:r>
          </a:p>
          <a:p>
            <a:pPr lvl="1"/>
            <a:r>
              <a:rPr lang="en-US" dirty="0" smtClean="0"/>
              <a:t>Use Threads to parallelize this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Data Oops…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staff adding teachers </a:t>
            </a:r>
            <a:r>
              <a:rPr lang="en-US" dirty="0" smtClean="0"/>
              <a:t>/ </a:t>
            </a:r>
            <a:r>
              <a:rPr lang="en-US" dirty="0" err="1" smtClean="0"/>
              <a:t>Tas</a:t>
            </a:r>
            <a:r>
              <a:rPr lang="en-US" dirty="0" smtClean="0"/>
              <a:t> – Sync removing them</a:t>
            </a:r>
          </a:p>
          <a:p>
            <a:pPr lvl="2"/>
            <a:r>
              <a:rPr lang="en-US" dirty="0" smtClean="0"/>
              <a:t>Add roles </a:t>
            </a:r>
            <a:r>
              <a:rPr lang="en-US" dirty="0"/>
              <a:t>for </a:t>
            </a:r>
            <a:r>
              <a:rPr lang="en-US" dirty="0" smtClean="0"/>
              <a:t>“Teacher from CREST” / “</a:t>
            </a:r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/>
              <a:t>Proxy from </a:t>
            </a:r>
            <a:r>
              <a:rPr lang="en-US" dirty="0" smtClean="0"/>
              <a:t>CREST”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899"/>
            <a:ext cx="6248400" cy="4944064"/>
          </a:xfrm>
        </p:spPr>
        <p:txBody>
          <a:bodyPr/>
          <a:lstStyle/>
          <a:p>
            <a:r>
              <a:rPr lang="en-US" dirty="0" smtClean="0"/>
              <a:t>2005 – Sakai (CERE) / </a:t>
            </a:r>
            <a:r>
              <a:rPr lang="en-US" dirty="0" err="1" smtClean="0"/>
              <a:t>Ilios</a:t>
            </a:r>
            <a:r>
              <a:rPr lang="en-US" dirty="0" smtClean="0"/>
              <a:t> (CREST)</a:t>
            </a:r>
          </a:p>
          <a:p>
            <a:endParaRPr lang="en-US" dirty="0" smtClean="0"/>
          </a:p>
          <a:p>
            <a:r>
              <a:rPr lang="en-US" dirty="0" smtClean="0"/>
              <a:t>2013–2015 – Evaluate LMS options with Campus</a:t>
            </a:r>
          </a:p>
          <a:p>
            <a:endParaRPr lang="en-US" dirty="0" smtClean="0"/>
          </a:p>
          <a:p>
            <a:r>
              <a:rPr lang="en-US" dirty="0" smtClean="0"/>
              <a:t>2016-2017 – Pilot Canvas</a:t>
            </a:r>
          </a:p>
          <a:p>
            <a:endParaRPr lang="en-US" dirty="0" smtClean="0"/>
          </a:p>
          <a:p>
            <a:r>
              <a:rPr lang="en-US" dirty="0" smtClean="0"/>
              <a:t>Fall 2017 – Canvas Full Production</a:t>
            </a:r>
            <a:endParaRPr lang="en-US" dirty="0"/>
          </a:p>
        </p:txBody>
      </p:sp>
      <p:pic>
        <p:nvPicPr>
          <p:cNvPr id="4" name="Picture 2" descr="CERE  Gateway  Welcome - Mozilla Firefox UCD SV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66" y="110611"/>
            <a:ext cx="4377244" cy="331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5565" b="7741"/>
          <a:stretch>
            <a:fillRect/>
          </a:stretch>
        </p:blipFill>
        <p:spPr bwMode="auto">
          <a:xfrm>
            <a:off x="7755469" y="3465694"/>
            <a:ext cx="4362141" cy="274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98" y="57602"/>
            <a:ext cx="10533321" cy="68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Canvas – Critical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the schedule automatically</a:t>
            </a:r>
          </a:p>
          <a:p>
            <a:endParaRPr lang="en-US" dirty="0" smtClean="0"/>
          </a:p>
          <a:p>
            <a:r>
              <a:rPr lang="en-US" dirty="0" smtClean="0"/>
              <a:t>Custom student schedules</a:t>
            </a:r>
          </a:p>
          <a:p>
            <a:endParaRPr lang="en-US" dirty="0" smtClean="0"/>
          </a:p>
          <a:p>
            <a:r>
              <a:rPr lang="en-US" dirty="0" smtClean="0"/>
              <a:t>Automate membership </a:t>
            </a:r>
            <a:r>
              <a:rPr lang="en-US" dirty="0" smtClean="0"/>
              <a:t>updates</a:t>
            </a:r>
          </a:p>
          <a:p>
            <a:endParaRPr lang="en-US" dirty="0"/>
          </a:p>
          <a:p>
            <a:r>
              <a:rPr lang="en-US" dirty="0" smtClean="0"/>
              <a:t>Access to the data</a:t>
            </a:r>
          </a:p>
          <a:p>
            <a:endParaRPr lang="en-US" dirty="0"/>
          </a:p>
          <a:p>
            <a:r>
              <a:rPr lang="en-US" dirty="0" smtClean="0"/>
              <a:t>Whatever other crazy ideas we come up with in the future…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3267"/>
            <a:ext cx="10515600" cy="11345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Everything* that Canvas does when you view or save something is done via API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13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canvas.instructure.com/doc/api/index.html</a:t>
            </a:r>
            <a:endParaRPr lang="en-US" dirty="0" smtClean="0"/>
          </a:p>
          <a:p>
            <a:r>
              <a:rPr lang="en-US" dirty="0" smtClean="0"/>
              <a:t>Subaccount </a:t>
            </a:r>
            <a:r>
              <a:rPr lang="en-US" dirty="0" smtClean="0"/>
              <a:t>Admin</a:t>
            </a:r>
          </a:p>
          <a:p>
            <a:r>
              <a:rPr lang="en-US" dirty="0" smtClean="0"/>
              <a:t>Create API Token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Chrome Dev Tools / </a:t>
            </a:r>
            <a:r>
              <a:rPr lang="en-US" dirty="0" smtClean="0"/>
              <a:t>Postman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96" y="791688"/>
            <a:ext cx="9801546" cy="5360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Dev Tools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58" t="59893" r="-64" b="26333"/>
          <a:stretch/>
        </p:blipFill>
        <p:spPr>
          <a:xfrm>
            <a:off x="1135551" y="2835669"/>
            <a:ext cx="10478156" cy="18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3186</TotalTime>
  <Words>926</Words>
  <Application>Microsoft Office PowerPoint</Application>
  <PresentationFormat>Widescreen</PresentationFormat>
  <Paragraphs>259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Consolas</vt:lpstr>
      <vt:lpstr>Office Theme</vt:lpstr>
      <vt:lpstr>Using the Canvas APIs to do Really Cool Stuff </vt:lpstr>
      <vt:lpstr>Overview</vt:lpstr>
      <vt:lpstr>Background on SVM</vt:lpstr>
      <vt:lpstr>History</vt:lpstr>
      <vt:lpstr>PowerPoint Presentation</vt:lpstr>
      <vt:lpstr>Selection of Canvas – Critical Requirements</vt:lpstr>
      <vt:lpstr>PowerPoint Presentation</vt:lpstr>
      <vt:lpstr>API Basics</vt:lpstr>
      <vt:lpstr>Chrome Dev Tools</vt:lpstr>
      <vt:lpstr>Automation of Course Provisioning</vt:lpstr>
      <vt:lpstr>Course Provisioning – Basic Course Settings</vt:lpstr>
      <vt:lpstr>Course Provisioning – Syllabus Body</vt:lpstr>
      <vt:lpstr>Course Provisioning – Syllabus Body</vt:lpstr>
      <vt:lpstr>Course Provisioning – Redirect tools in Nav</vt:lpstr>
      <vt:lpstr>Course Provisioning – Redirect tools in Nav</vt:lpstr>
      <vt:lpstr>Course Provisioning – Redirect tools in Nav</vt:lpstr>
      <vt:lpstr>Course Provisioning – Sections &amp; Groups</vt:lpstr>
      <vt:lpstr>Section Hierarchy - Eighths</vt:lpstr>
      <vt:lpstr>Section Hierarchy – Twentieths – Years 1 &amp; 2</vt:lpstr>
      <vt:lpstr>Course Provisioning – Sections &amp; Groups</vt:lpstr>
      <vt:lpstr>Canvas – People List</vt:lpstr>
      <vt:lpstr>Canvas Group Management</vt:lpstr>
      <vt:lpstr>Synchronization of Class Schedule</vt:lpstr>
      <vt:lpstr>PowerPoint Presentation</vt:lpstr>
      <vt:lpstr>PowerPoint Presentation</vt:lpstr>
      <vt:lpstr>Section Specific Calendar Events</vt:lpstr>
      <vt:lpstr>PowerPoint Presentation</vt:lpstr>
      <vt:lpstr>Synchronization of Class Schedule</vt:lpstr>
      <vt:lpstr>Synchronization of Class Schedule - Create</vt:lpstr>
      <vt:lpstr>Synchronization of Class Schedule – Update</vt:lpstr>
      <vt:lpstr>Synchronization of Class Schedule – Delete</vt:lpstr>
      <vt:lpstr>Synchronization of Instructors</vt:lpstr>
      <vt:lpstr>Auditing the Course</vt:lpstr>
      <vt:lpstr>Auditing the Course</vt:lpstr>
      <vt:lpstr>Auditing the Course – Concluded Courses</vt:lpstr>
      <vt:lpstr>Course Grade Analysis</vt:lpstr>
      <vt:lpstr>Course Grade Analysis</vt:lpstr>
      <vt:lpstr>Issues We Have Overcome</vt:lpstr>
      <vt:lpstr>Questions?</vt:lpstr>
    </vt:vector>
  </TitlesOfParts>
  <Company>ucdsvm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Canvas APIs to do Really Cool Stuff </dc:title>
  <dc:creator>Chris Brandt</dc:creator>
  <cp:lastModifiedBy>Chris Brandt</cp:lastModifiedBy>
  <cp:revision>67</cp:revision>
  <dcterms:created xsi:type="dcterms:W3CDTF">2018-07-31T23:13:40Z</dcterms:created>
  <dcterms:modified xsi:type="dcterms:W3CDTF">2018-08-15T05:27:04Z</dcterms:modified>
</cp:coreProperties>
</file>