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webextensions/webextension1.xml" ContentType="application/vnd.ms-office.webextension+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0"/>
  </p:notesMasterIdLst>
  <p:handoutMasterIdLst>
    <p:handoutMasterId r:id="rId11"/>
  </p:handoutMasterIdLst>
  <p:sldIdLst>
    <p:sldId id="270" r:id="rId2"/>
    <p:sldId id="285" r:id="rId3"/>
    <p:sldId id="289" r:id="rId4"/>
    <p:sldId id="286" r:id="rId5"/>
    <p:sldId id="288" r:id="rId6"/>
    <p:sldId id="284" r:id="rId7"/>
    <p:sldId id="287" r:id="rId8"/>
    <p:sldId id="278" r:id="rId9"/>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prnPr prnWhat="handouts3" frameSlides="1"/>
  <p:clrMru>
    <a:srgbClr val="D1BD47"/>
    <a:srgbClr val="020E48"/>
    <a:srgbClr val="041256"/>
    <a:srgbClr val="061766"/>
    <a:srgbClr val="0A2297"/>
    <a:srgbClr val="19785E"/>
    <a:srgbClr val="39806C"/>
    <a:srgbClr val="3B7BC7"/>
    <a:srgbClr val="3C7DCB"/>
    <a:srgbClr val="3D7DCA"/>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5923" autoAdjust="0"/>
    <p:restoredTop sz="86188" autoAdjust="0"/>
  </p:normalViewPr>
  <p:slideViewPr>
    <p:cSldViewPr snapToGrid="0" snapToObjects="1">
      <p:cViewPr varScale="1">
        <p:scale>
          <a:sx n="108" d="100"/>
          <a:sy n="108" d="100"/>
        </p:scale>
        <p:origin x="1168" y="184"/>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622D635E-BBDD-9344-80B9-7028D19B31C1}" type="datetimeFigureOut">
              <a:rPr lang="en-US" smtClean="0"/>
              <a:t>8/14/18</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15F34E80-5A53-9146-B56D-411C34A89414}" type="slidenum">
              <a:rPr lang="en-US" smtClean="0"/>
              <a:t>‹#›</a:t>
            </a:fld>
            <a:endParaRPr lang="en-US"/>
          </a:p>
        </p:txBody>
      </p:sp>
    </p:spTree>
    <p:extLst>
      <p:ext uri="{BB962C8B-B14F-4D97-AF65-F5344CB8AC3E}">
        <p14:creationId xmlns:p14="http://schemas.microsoft.com/office/powerpoint/2010/main" val="301602700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FE4C381-BFD6-7F40-924E-A4EE3024DF71}" type="datetimeFigureOut">
              <a:rPr lang="en-US" smtClean="0"/>
              <a:t>8/14/18</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67920CD0-5F3E-B641-8531-DEDAC0BDEBE0}" type="slidenum">
              <a:rPr lang="en-US" smtClean="0"/>
              <a:t>‹#›</a:t>
            </a:fld>
            <a:endParaRPr lang="en-US"/>
          </a:p>
        </p:txBody>
      </p:sp>
    </p:spTree>
    <p:extLst>
      <p:ext uri="{BB962C8B-B14F-4D97-AF65-F5344CB8AC3E}">
        <p14:creationId xmlns:p14="http://schemas.microsoft.com/office/powerpoint/2010/main" val="2150205726"/>
      </p:ext>
    </p:extLst>
  </p:cSld>
  <p:clrMap bg1="lt1" tx1="dk1" bg2="lt2" tx2="dk2" accent1="accent1" accent2="accent2" accent3="accent3" accent4="accent4" accent5="accent5" accent6="accent6" hlink="hlink" folHlink="folHlink"/>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920CD0-5F3E-B641-8531-DEDAC0BDEBE0}" type="slidenum">
              <a:rPr lang="en-US" smtClean="0"/>
              <a:t>1</a:t>
            </a:fld>
            <a:endParaRPr lang="en-US"/>
          </a:p>
        </p:txBody>
      </p:sp>
    </p:spTree>
    <p:extLst>
      <p:ext uri="{BB962C8B-B14F-4D97-AF65-F5344CB8AC3E}">
        <p14:creationId xmlns:p14="http://schemas.microsoft.com/office/powerpoint/2010/main" val="3236399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920CD0-5F3E-B641-8531-DEDAC0BDEBE0}" type="slidenum">
              <a:rPr lang="en-US" smtClean="0"/>
              <a:t>2</a:t>
            </a:fld>
            <a:endParaRPr lang="en-US"/>
          </a:p>
        </p:txBody>
      </p:sp>
    </p:spTree>
    <p:extLst>
      <p:ext uri="{BB962C8B-B14F-4D97-AF65-F5344CB8AC3E}">
        <p14:creationId xmlns:p14="http://schemas.microsoft.com/office/powerpoint/2010/main" val="426990964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920CD0-5F3E-B641-8531-DEDAC0BDEBE0}" type="slidenum">
              <a:rPr lang="en-US" smtClean="0"/>
              <a:t>4</a:t>
            </a:fld>
            <a:endParaRPr lang="en-US"/>
          </a:p>
        </p:txBody>
      </p:sp>
    </p:spTree>
    <p:extLst>
      <p:ext uri="{BB962C8B-B14F-4D97-AF65-F5344CB8AC3E}">
        <p14:creationId xmlns:p14="http://schemas.microsoft.com/office/powerpoint/2010/main" val="355881851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a:t>SN-PPS Modules in Use:</a:t>
            </a:r>
            <a:r>
              <a:rPr lang="en-US" dirty="0"/>
              <a:t> </a:t>
            </a:r>
          </a:p>
          <a:p>
            <a:pPr marL="171450" indent="-171450">
              <a:buFont typeface="Arial" panose="020B0604020202020204" pitchFamily="34" charset="0"/>
              <a:buChar char="•"/>
            </a:pPr>
            <a:r>
              <a:rPr lang="en-US" dirty="0"/>
              <a:t>I include Time Sheets because that’s how we currently track actual time spent on projects. The internal time counters provided by ServiceNow seem to work OK as long as you remember to turn them on and off (which hardly anyone does).</a:t>
            </a:r>
            <a:r>
              <a:rPr lang="en-US" baseline="0" dirty="0"/>
              <a:t> Time Sheets is something of an honor system but it’s better than what we had.</a:t>
            </a:r>
            <a:endParaRPr lang="en-US" dirty="0"/>
          </a:p>
          <a:p>
            <a:r>
              <a:rPr lang="en-US" b="1" dirty="0"/>
              <a:t>Goals for SN-PPS:</a:t>
            </a:r>
          </a:p>
          <a:p>
            <a:pPr marL="171450" indent="-171450">
              <a:buFont typeface="Arial" panose="020B0604020202020204" pitchFamily="34" charset="0"/>
              <a:buChar char="•"/>
            </a:pPr>
            <a:r>
              <a:rPr lang="en-US" dirty="0"/>
              <a:t>We are deploying ServiceNow</a:t>
            </a:r>
            <a:r>
              <a:rPr lang="en-US" baseline="0" dirty="0"/>
              <a:t> in the Office of Information Technology (OIT) where all staff (400+ people, including students) are fulfillers. Currently there is no mandate that all OIT projects be managed in ServiceNow but there is a requirement that all project status reporting be done in ServiceNow. Eventually we would like to have all project tasks assigned using ServiceNow as well so we can better track resources and progress. We are experimenting with providing “ServiceNow as a Service” to other campus groups with the caveat that we will not be deploying multi-tenant. This will complicate our PPS implementation as other groups will probably want changes specific to their methodologies.</a:t>
            </a:r>
            <a:endParaRPr lang="en-US" dirty="0"/>
          </a:p>
          <a:p>
            <a:r>
              <a:rPr lang="en-US" b="1" dirty="0"/>
              <a:t>Current PM structure on campus:</a:t>
            </a:r>
          </a:p>
          <a:p>
            <a:pPr marL="171450" indent="-171450">
              <a:buFont typeface="Arial" panose="020B0604020202020204" pitchFamily="34" charset="0"/>
              <a:buChar char="•"/>
            </a:pPr>
            <a:r>
              <a:rPr lang="en-US" dirty="0"/>
              <a:t>Our PMO is under</a:t>
            </a:r>
            <a:r>
              <a:rPr lang="en-US" baseline="0" dirty="0"/>
              <a:t> the Central Services Division of OIT and is small (four PMs, including the manager) and new (opened for business in February 2018). Our PM strategy to this point is to rely on team leads and SMEs to manage projects, although very few of them are trained as project managers. Until the PMO was formed there was no concerted effort to use common methodologies and processes. As a result, those who </a:t>
            </a:r>
            <a:r>
              <a:rPr lang="en-US" i="1" baseline="0" dirty="0"/>
              <a:t>are</a:t>
            </a:r>
            <a:r>
              <a:rPr lang="en-US" baseline="0" dirty="0"/>
              <a:t> trained PMs use whatever methodology they are most comfortable with. This has lead to a broad diversity of interpretation of things as fundamental as “what is a project” as well as varying approaches to PM across OIT. We’re addressing this through education, written policies and procedures (as we have time), showing positive outcomes from the PMO, and in general, being good examples. We’ve made a lot of progress be we still have a way to go.</a:t>
            </a:r>
            <a:endParaRPr lang="en-US" dirty="0"/>
          </a:p>
          <a:p>
            <a:r>
              <a:rPr lang="en-US" b="1" dirty="0"/>
              <a:t>Lessons Learned:</a:t>
            </a:r>
          </a:p>
          <a:p>
            <a:pPr marL="171450" indent="-171450">
              <a:buFont typeface="Arial" panose="020B0604020202020204" pitchFamily="34" charset="0"/>
              <a:buChar char="•"/>
            </a:pPr>
            <a:r>
              <a:rPr lang="en-US" dirty="0"/>
              <a:t>The No.</a:t>
            </a:r>
            <a:r>
              <a:rPr lang="en-US" baseline="0" dirty="0"/>
              <a:t> 1 lesson we learned is that without strong executive </a:t>
            </a:r>
            <a:r>
              <a:rPr lang="en-US" dirty="0"/>
              <a:t>buy-in, deploying</a:t>
            </a:r>
            <a:r>
              <a:rPr lang="en-US" baseline="0" dirty="0"/>
              <a:t> any new process, including</a:t>
            </a:r>
            <a:r>
              <a:rPr lang="en-US" dirty="0"/>
              <a:t> ServiceNow PPS, is an uphill battle. Implementing change is rarely a grassroots effort—it almost always has to come from the top. Directives</a:t>
            </a:r>
            <a:r>
              <a:rPr lang="en-US" baseline="0" dirty="0"/>
              <a:t> from management may not make the job much easier but it certainly wards off a lot of the excuses and delays due to “other priorities.” By the way, the best management directives come with a deadline.</a:t>
            </a:r>
            <a:endParaRPr lang="en-US" dirty="0"/>
          </a:p>
          <a:p>
            <a:pPr marL="171450" indent="-171450">
              <a:buFont typeface="Arial" panose="020B0604020202020204" pitchFamily="34" charset="0"/>
              <a:buChar char="•"/>
            </a:pPr>
            <a:r>
              <a:rPr lang="en-US" dirty="0"/>
              <a:t>The No. 2 lesson is that current processes need to be in place </a:t>
            </a:r>
            <a:r>
              <a:rPr lang="en-US" i="1" dirty="0"/>
              <a:t>before</a:t>
            </a:r>
            <a:r>
              <a:rPr lang="en-US" dirty="0"/>
              <a:t> attempting to manage them in ServiceNow. Since ServiceNow is implemented around ITIL principles, it’s fairly structured (and predictable) in the way things work. Everything is fine until someone says “that’s not the way we do it.” Initially we tried to adapt ServiceNow to “the way they do it” but more recently we focus more on changing</a:t>
            </a:r>
            <a:r>
              <a:rPr lang="en-US" baseline="0" dirty="0"/>
              <a:t> operations rather than changing ServiceNow.</a:t>
            </a:r>
            <a:endParaRPr lang="en-US" dirty="0"/>
          </a:p>
        </p:txBody>
      </p:sp>
      <p:sp>
        <p:nvSpPr>
          <p:cNvPr id="4" name="Slide Number Placeholder 3"/>
          <p:cNvSpPr>
            <a:spLocks noGrp="1"/>
          </p:cNvSpPr>
          <p:nvPr>
            <p:ph type="sldNum" sz="quarter" idx="10"/>
          </p:nvPr>
        </p:nvSpPr>
        <p:spPr/>
        <p:txBody>
          <a:bodyPr/>
          <a:lstStyle/>
          <a:p>
            <a:fld id="{67920CD0-5F3E-B641-8531-DEDAC0BDEBE0}" type="slidenum">
              <a:rPr lang="en-US" smtClean="0"/>
              <a:t>5</a:t>
            </a:fld>
            <a:endParaRPr lang="en-US"/>
          </a:p>
        </p:txBody>
      </p:sp>
    </p:spTree>
    <p:extLst>
      <p:ext uri="{BB962C8B-B14F-4D97-AF65-F5344CB8AC3E}">
        <p14:creationId xmlns:p14="http://schemas.microsoft.com/office/powerpoint/2010/main" val="195679569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920CD0-5F3E-B641-8531-DEDAC0BDEBE0}" type="slidenum">
              <a:rPr lang="en-US" smtClean="0"/>
              <a:t>6</a:t>
            </a:fld>
            <a:endParaRPr lang="en-US"/>
          </a:p>
        </p:txBody>
      </p:sp>
    </p:spTree>
    <p:extLst>
      <p:ext uri="{BB962C8B-B14F-4D97-AF65-F5344CB8AC3E}">
        <p14:creationId xmlns:p14="http://schemas.microsoft.com/office/powerpoint/2010/main" val="76169605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7920CD0-5F3E-B641-8531-DEDAC0BDEBE0}" type="slidenum">
              <a:rPr lang="en-US" smtClean="0"/>
              <a:t>7</a:t>
            </a:fld>
            <a:endParaRPr lang="en-US"/>
          </a:p>
        </p:txBody>
      </p:sp>
    </p:spTree>
    <p:extLst>
      <p:ext uri="{BB962C8B-B14F-4D97-AF65-F5344CB8AC3E}">
        <p14:creationId xmlns:p14="http://schemas.microsoft.com/office/powerpoint/2010/main" val="46831985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a:buChar char="•"/>
            </a:pPr>
            <a:endParaRPr lang="en-US" baseline="0" dirty="0"/>
          </a:p>
          <a:p>
            <a:pPr marL="0" indent="0">
              <a:buFont typeface="Arial"/>
              <a:buNone/>
            </a:pPr>
            <a:endParaRPr lang="en-US" dirty="0"/>
          </a:p>
        </p:txBody>
      </p:sp>
      <p:sp>
        <p:nvSpPr>
          <p:cNvPr id="4" name="Slide Number Placeholder 3"/>
          <p:cNvSpPr>
            <a:spLocks noGrp="1"/>
          </p:cNvSpPr>
          <p:nvPr>
            <p:ph type="sldNum" sz="quarter" idx="10"/>
          </p:nvPr>
        </p:nvSpPr>
        <p:spPr/>
        <p:txBody>
          <a:bodyPr/>
          <a:lstStyle/>
          <a:p>
            <a:fld id="{67920CD0-5F3E-B641-8531-DEDAC0BDEBE0}" type="slidenum">
              <a:rPr lang="en-US" smtClean="0"/>
              <a:t>8</a:t>
            </a:fld>
            <a:endParaRPr lang="en-US"/>
          </a:p>
        </p:txBody>
      </p:sp>
    </p:spTree>
    <p:extLst>
      <p:ext uri="{BB962C8B-B14F-4D97-AF65-F5344CB8AC3E}">
        <p14:creationId xmlns:p14="http://schemas.microsoft.com/office/powerpoint/2010/main" val="3236399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2A21013F-5B49-2E48-9AC7-B54DFF315C30}"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184127167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1013F-5B49-2E48-9AC7-B54DFF315C30}"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261610510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1013F-5B49-2E48-9AC7-B54DFF315C30}"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31094991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2A21013F-5B49-2E48-9AC7-B54DFF315C30}"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317013297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A21013F-5B49-2E48-9AC7-B54DFF315C30}" type="datetimeFigureOut">
              <a:rPr lang="en-US" smtClean="0"/>
              <a:t>8/14/18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3751599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2A21013F-5B49-2E48-9AC7-B54DFF315C30}"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388623624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2A21013F-5B49-2E48-9AC7-B54DFF315C30}" type="datetimeFigureOut">
              <a:rPr lang="en-US" smtClean="0"/>
              <a:t>8/14/18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16563672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2A21013F-5B49-2E48-9AC7-B54DFF315C30}" type="datetimeFigureOut">
              <a:rPr lang="en-US" smtClean="0"/>
              <a:t>8/14/18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85370064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21013F-5B49-2E48-9AC7-B54DFF315C30}" type="datetimeFigureOut">
              <a:rPr lang="en-US" smtClean="0"/>
              <a:t>8/14/18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18720934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1013F-5B49-2E48-9AC7-B54DFF315C30}"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32239277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2A21013F-5B49-2E48-9AC7-B54DFF315C30}" type="datetimeFigureOut">
              <a:rPr lang="en-US" smtClean="0"/>
              <a:t>8/14/18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3B089D1-524F-E44E-A1C1-012785EA434A}" type="slidenum">
              <a:rPr lang="en-US" smtClean="0"/>
              <a:t>‹#›</a:t>
            </a:fld>
            <a:endParaRPr lang="en-US"/>
          </a:p>
        </p:txBody>
      </p:sp>
    </p:spTree>
    <p:extLst>
      <p:ext uri="{BB962C8B-B14F-4D97-AF65-F5344CB8AC3E}">
        <p14:creationId xmlns:p14="http://schemas.microsoft.com/office/powerpoint/2010/main" val="21608924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A21013F-5B49-2E48-9AC7-B54DFF315C30}" type="datetimeFigureOut">
              <a:rPr lang="en-US" smtClean="0"/>
              <a:t>8/14/18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3B089D1-524F-E44E-A1C1-012785EA434A}" type="slidenum">
              <a:rPr lang="en-US" smtClean="0"/>
              <a:t>‹#›</a:t>
            </a:fld>
            <a:endParaRPr lang="en-US"/>
          </a:p>
        </p:txBody>
      </p:sp>
    </p:spTree>
    <p:extLst>
      <p:ext uri="{BB962C8B-B14F-4D97-AF65-F5344CB8AC3E}">
        <p14:creationId xmlns:p14="http://schemas.microsoft.com/office/powerpoint/2010/main" val="115244915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microsoft.com/office/2011/relationships/webextension" Target="../webextensions/webextension1.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pic>
        <p:nvPicPr>
          <p:cNvPr id="5" name="Picture 4">
            <a:extLst>
              <a:ext uri="{FF2B5EF4-FFF2-40B4-BE49-F238E27FC236}">
                <a16:creationId xmlns:a16="http://schemas.microsoft.com/office/drawing/2014/main" id="{DBF01EEA-6C55-9B43-A0AD-0D6304883FD7}"/>
              </a:ext>
            </a:extLst>
          </p:cNvPr>
          <p:cNvPicPr>
            <a:picLocks noChangeAspect="1"/>
          </p:cNvPicPr>
          <p:nvPr/>
        </p:nvPicPr>
        <p:blipFill>
          <a:blip r:embed="rId3"/>
          <a:stretch>
            <a:fillRect/>
          </a:stretch>
        </p:blipFill>
        <p:spPr>
          <a:xfrm>
            <a:off x="1290616" y="5004520"/>
            <a:ext cx="6265414" cy="737107"/>
          </a:xfrm>
          <a:prstGeom prst="rect">
            <a:avLst/>
          </a:prstGeom>
        </p:spPr>
      </p:pic>
      <p:sp>
        <p:nvSpPr>
          <p:cNvPr id="9" name="Rectangle 8">
            <a:extLst>
              <a:ext uri="{FF2B5EF4-FFF2-40B4-BE49-F238E27FC236}">
                <a16:creationId xmlns:a16="http://schemas.microsoft.com/office/drawing/2014/main" id="{1DB64FA7-7065-5446-9381-36A68917C7E0}"/>
              </a:ext>
            </a:extLst>
          </p:cNvPr>
          <p:cNvSpPr/>
          <p:nvPr/>
        </p:nvSpPr>
        <p:spPr>
          <a:xfrm>
            <a:off x="-434084" y="-183933"/>
            <a:ext cx="9963397" cy="1660793"/>
          </a:xfrm>
          <a:prstGeom prst="rect">
            <a:avLst/>
          </a:prstGeom>
        </p:spPr>
        <p:txBody>
          <a:bodyPr vert="horz" lIns="91440" tIns="45720" rIns="91440" bIns="45720" rtlCol="0" anchor="ctr">
            <a:noAutofit/>
          </a:bodyPr>
          <a:lstStyle/>
          <a:p>
            <a:pPr algn="ctr">
              <a:spcBef>
                <a:spcPct val="0"/>
              </a:spcBef>
            </a:pPr>
            <a:r>
              <a:rPr lang="en-US" sz="4000" b="1" dirty="0">
                <a:solidFill>
                  <a:schemeClr val="tx2">
                    <a:lumMod val="75000"/>
                  </a:schemeClr>
                </a:solidFill>
                <a:latin typeface="Century Gothic"/>
                <a:ea typeface="+mj-ea"/>
              </a:rPr>
              <a:t>Lessons Learned and Best Practices: </a:t>
            </a:r>
            <a:r>
              <a:rPr lang="en-US" sz="2800" b="1" dirty="0">
                <a:solidFill>
                  <a:schemeClr val="tx2">
                    <a:lumMod val="75000"/>
                  </a:schemeClr>
                </a:solidFill>
                <a:latin typeface="Century Gothic"/>
                <a:ea typeface="+mj-ea"/>
              </a:rPr>
              <a:t>Getting from ServiceNow PPS Demos to Real Life</a:t>
            </a:r>
          </a:p>
        </p:txBody>
      </p:sp>
      <p:pic>
        <p:nvPicPr>
          <p:cNvPr id="13" name="Picture 12">
            <a:extLst>
              <a:ext uri="{FF2B5EF4-FFF2-40B4-BE49-F238E27FC236}">
                <a16:creationId xmlns:a16="http://schemas.microsoft.com/office/drawing/2014/main" id="{3BCC9E63-0DE5-8E48-8430-72BEA6A3C16E}"/>
              </a:ext>
            </a:extLst>
          </p:cNvPr>
          <p:cNvPicPr>
            <a:picLocks noChangeAspect="1"/>
          </p:cNvPicPr>
          <p:nvPr/>
        </p:nvPicPr>
        <p:blipFill>
          <a:blip r:embed="rId4"/>
          <a:stretch>
            <a:fillRect/>
          </a:stretch>
        </p:blipFill>
        <p:spPr>
          <a:xfrm>
            <a:off x="181934" y="2155679"/>
            <a:ext cx="8844974" cy="2848841"/>
          </a:xfrm>
          <a:prstGeom prst="rect">
            <a:avLst/>
          </a:prstGeom>
        </p:spPr>
      </p:pic>
    </p:spTree>
    <p:extLst>
      <p:ext uri="{BB962C8B-B14F-4D97-AF65-F5344CB8AC3E}">
        <p14:creationId xmlns:p14="http://schemas.microsoft.com/office/powerpoint/2010/main" val="24028872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33706" y="340824"/>
            <a:ext cx="8182526"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chemeClr val="tx2">
                    <a:lumMod val="75000"/>
                  </a:schemeClr>
                </a:solidFill>
                <a:latin typeface="Century Gothic"/>
                <a:cs typeface="Century Gothic"/>
              </a:rPr>
              <a:t>Panel Members</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6" name="TextBox 5"/>
          <p:cNvSpPr txBox="1"/>
          <p:nvPr/>
        </p:nvSpPr>
        <p:spPr>
          <a:xfrm>
            <a:off x="491814" y="1736152"/>
            <a:ext cx="7969798" cy="4031873"/>
          </a:xfrm>
          <a:prstGeom prst="rect">
            <a:avLst/>
          </a:prstGeom>
          <a:noFill/>
        </p:spPr>
        <p:txBody>
          <a:bodyPr wrap="square" rtlCol="0">
            <a:spAutoFit/>
          </a:bodyPr>
          <a:lstStyle/>
          <a:p>
            <a:pPr marL="457200" indent="-457200">
              <a:buAutoNum type="arabicPeriod"/>
            </a:pPr>
            <a:r>
              <a:rPr lang="en-US" sz="3200" dirty="0">
                <a:solidFill>
                  <a:srgbClr val="17375E"/>
                </a:solidFill>
                <a:latin typeface="Century Gothic"/>
                <a:cs typeface="Century Gothic"/>
              </a:rPr>
              <a:t>Eric Martin &amp; Patrick Wagman – </a:t>
            </a:r>
          </a:p>
          <a:p>
            <a:r>
              <a:rPr lang="en-US" sz="3200" dirty="0">
                <a:solidFill>
                  <a:srgbClr val="17375E"/>
                </a:solidFill>
                <a:latin typeface="Century Gothic"/>
                <a:cs typeface="Century Gothic"/>
              </a:rPr>
              <a:t>	UC Riverside </a:t>
            </a:r>
          </a:p>
          <a:p>
            <a:pPr marL="457200" indent="-457200">
              <a:buAutoNum type="arabicPeriod"/>
            </a:pPr>
            <a:endParaRPr lang="en-US" sz="3200" dirty="0">
              <a:solidFill>
                <a:srgbClr val="17375E"/>
              </a:solidFill>
              <a:latin typeface="Century Gothic"/>
              <a:cs typeface="Century Gothic"/>
            </a:endParaRPr>
          </a:p>
          <a:p>
            <a:r>
              <a:rPr lang="en-US" sz="3200" dirty="0">
                <a:solidFill>
                  <a:srgbClr val="17375E"/>
                </a:solidFill>
                <a:latin typeface="Century Gothic"/>
                <a:cs typeface="Century Gothic"/>
              </a:rPr>
              <a:t>2. Lyle Wiedeman – UC Irvine</a:t>
            </a:r>
          </a:p>
          <a:p>
            <a:pPr marL="457200" indent="-457200">
              <a:buAutoNum type="arabicPeriod"/>
            </a:pPr>
            <a:endParaRPr lang="en-US" sz="3200" dirty="0">
              <a:solidFill>
                <a:srgbClr val="17375E"/>
              </a:solidFill>
              <a:latin typeface="Century Gothic"/>
              <a:cs typeface="Century Gothic"/>
            </a:endParaRPr>
          </a:p>
          <a:p>
            <a:r>
              <a:rPr lang="en-US" sz="3200" dirty="0">
                <a:solidFill>
                  <a:srgbClr val="17375E"/>
                </a:solidFill>
                <a:latin typeface="Century Gothic"/>
                <a:cs typeface="Century Gothic"/>
              </a:rPr>
              <a:t>3. Kent Carpenter – UC Merced</a:t>
            </a:r>
          </a:p>
          <a:p>
            <a:pPr marL="457200" indent="-457200">
              <a:buAutoNum type="arabicPeriod"/>
            </a:pPr>
            <a:endParaRPr lang="en-US" sz="3200" dirty="0">
              <a:solidFill>
                <a:srgbClr val="17375E"/>
              </a:solidFill>
              <a:latin typeface="Century Gothic"/>
              <a:cs typeface="Century Gothic"/>
            </a:endParaRPr>
          </a:p>
          <a:p>
            <a:r>
              <a:rPr lang="en-US" sz="3200" dirty="0">
                <a:solidFill>
                  <a:srgbClr val="17375E"/>
                </a:solidFill>
                <a:latin typeface="Century Gothic"/>
                <a:cs typeface="Century Gothic"/>
              </a:rPr>
              <a:t>4. Hampton Sublett – UC Davis</a:t>
            </a:r>
          </a:p>
        </p:txBody>
      </p:sp>
    </p:spTree>
    <p:extLst>
      <p:ext uri="{BB962C8B-B14F-4D97-AF65-F5344CB8AC3E}">
        <p14:creationId xmlns:p14="http://schemas.microsoft.com/office/powerpoint/2010/main" val="1979510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mc:AlternateContent xmlns:mc="http://schemas.openxmlformats.org/markup-compatibility/2006">
        <mc:Choice xmlns:we="http://schemas.microsoft.com/office/webextensions/webextension/2010/11" xmlns:pca="http://schemas.microsoft.com/office/powerpoint/2013/contentapp" Requires="we pca">
          <p:graphicFrame>
            <p:nvGraphicFramePr>
              <p:cNvPr id="4" name="Content Placeholder 3">
                <a:extLst>
                  <a:ext uri="{FF2B5EF4-FFF2-40B4-BE49-F238E27FC236}">
                    <a16:creationId xmlns:a16="http://schemas.microsoft.com/office/drawing/2014/main" id="{6BB86A77-3C73-7347-BDDF-BF0E506D30A8}"/>
                  </a:ext>
                </a:extLst>
              </p:cNvPr>
              <p:cNvGraphicFramePr>
                <a:graphicFrameLocks noGrp="1"/>
              </p:cNvGraphicFramePr>
              <p:nvPr>
                <p:ph idx="1"/>
                <p:extLst>
                  <p:ext uri="{D42A27DB-BD31-4B8C-83A1-F6EECF244321}">
                    <p14:modId xmlns:p14="http://schemas.microsoft.com/office/powerpoint/2010/main" val="482588084"/>
                  </p:ext>
                </p:extLst>
              </p:nvPr>
            </p:nvGraphicFramePr>
            <p:xfrm>
              <a:off x="374073" y="270163"/>
              <a:ext cx="8229600" cy="6344393"/>
            </p:xfrm>
            <a:graphic>
              <a:graphicData uri="http://schemas.microsoft.com/office/webextensions/webextension/2010/11">
                <we:webextensionref xmlns:we="http://schemas.microsoft.com/office/webextensions/webextension/2010/11" xmlns:r="http://schemas.openxmlformats.org/officeDocument/2006/relationships" r:id="rId2"/>
              </a:graphicData>
            </a:graphic>
          </p:graphicFrame>
        </mc:Choice>
        <mc:Fallback>
          <p:pic>
            <p:nvPicPr>
              <p:cNvPr id="4" name="Content Placeholder 3">
                <a:extLst>
                  <a:ext uri="{FF2B5EF4-FFF2-40B4-BE49-F238E27FC236}">
                    <a16:creationId xmlns:a16="http://schemas.microsoft.com/office/drawing/2014/main" id="{6BB86A77-3C73-7347-BDDF-BF0E506D30A8}"/>
                  </a:ext>
                </a:extLst>
              </p:cNvPr>
              <p:cNvPicPr>
                <a:picLocks noGrp="1" noRot="1" noChangeAspect="1" noMove="1" noResize="1" noEditPoints="1" noAdjustHandles="1" noChangeArrowheads="1" noChangeShapeType="1"/>
              </p:cNvPicPr>
              <p:nvPr/>
            </p:nvPicPr>
            <p:blipFill>
              <a:blip r:embed="rId3"/>
              <a:stretch>
                <a:fillRect/>
              </a:stretch>
            </p:blipFill>
            <p:spPr>
              <a:xfrm>
                <a:off x="374073" y="270163"/>
                <a:ext cx="8229600" cy="6344393"/>
              </a:xfrm>
              <a:prstGeom prst="rect">
                <a:avLst/>
              </a:prstGeom>
            </p:spPr>
          </p:pic>
        </mc:Fallback>
      </mc:AlternateContent>
    </p:spTree>
    <p:extLst>
      <p:ext uri="{BB962C8B-B14F-4D97-AF65-F5344CB8AC3E}">
        <p14:creationId xmlns:p14="http://schemas.microsoft.com/office/powerpoint/2010/main" val="37803861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1" y="340824"/>
            <a:ext cx="8993874"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17375E"/>
                </a:solidFill>
                <a:latin typeface="Century Gothic"/>
                <a:cs typeface="Century Gothic"/>
              </a:rPr>
              <a:t>Eric Martin/Patrick Wagman – UCR</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7" name="TextBox 6">
            <a:extLst>
              <a:ext uri="{FF2B5EF4-FFF2-40B4-BE49-F238E27FC236}">
                <a16:creationId xmlns:a16="http://schemas.microsoft.com/office/drawing/2014/main" id="{28014672-9FBB-0645-84B4-B1F2AE70BEB8}"/>
              </a:ext>
            </a:extLst>
          </p:cNvPr>
          <p:cNvSpPr txBox="1"/>
          <p:nvPr/>
        </p:nvSpPr>
        <p:spPr>
          <a:xfrm>
            <a:off x="491814" y="1736152"/>
            <a:ext cx="8502061" cy="5078313"/>
          </a:xfrm>
          <a:prstGeom prst="rect">
            <a:avLst/>
          </a:prstGeom>
          <a:noFill/>
        </p:spPr>
        <p:txBody>
          <a:bodyPr wrap="square" rtlCol="0">
            <a:spAutoFit/>
          </a:bodyPr>
          <a:lstStyle/>
          <a:p>
            <a:pPr marL="457200" indent="-457200">
              <a:buAutoNum type="arabicPeriod"/>
            </a:pPr>
            <a:r>
              <a:rPr lang="en-US" sz="2400" dirty="0">
                <a:solidFill>
                  <a:srgbClr val="17375E"/>
                </a:solidFill>
                <a:latin typeface="Century Gothic"/>
                <a:cs typeface="Century Gothic"/>
              </a:rPr>
              <a:t>Years at UC: </a:t>
            </a:r>
          </a:p>
          <a:p>
            <a:pPr marL="914400" lvl="1" indent="-457200">
              <a:buFont typeface="Arial" panose="020B0604020202020204" pitchFamily="34" charset="0"/>
              <a:buChar char="•"/>
            </a:pPr>
            <a:r>
              <a:rPr lang="en-US" sz="2000" dirty="0">
                <a:solidFill>
                  <a:srgbClr val="17375E"/>
                </a:solidFill>
                <a:latin typeface="Century Gothic"/>
                <a:cs typeface="Century Gothic"/>
              </a:rPr>
              <a:t>Eric Martin = 17, Patrick Wagman = 1</a:t>
            </a:r>
          </a:p>
          <a:p>
            <a:pPr marL="457200" indent="-457200">
              <a:buAutoNum type="arabicPeriod"/>
            </a:pPr>
            <a:r>
              <a:rPr lang="en-US" sz="2400" dirty="0">
                <a:solidFill>
                  <a:srgbClr val="17375E"/>
                </a:solidFill>
                <a:latin typeface="Century Gothic"/>
              </a:rPr>
              <a:t>SN-PPS Modules in Use: </a:t>
            </a:r>
          </a:p>
          <a:p>
            <a:pPr marL="914400" lvl="1" indent="-457200">
              <a:buFont typeface="Arial" panose="020B0604020202020204" pitchFamily="34" charset="0"/>
              <a:buChar char="•"/>
            </a:pPr>
            <a:r>
              <a:rPr lang="en-US" sz="2000" dirty="0">
                <a:solidFill>
                  <a:srgbClr val="17375E"/>
                </a:solidFill>
                <a:latin typeface="Century Gothic"/>
                <a:cs typeface="Century Gothic"/>
              </a:rPr>
              <a:t>Incident, Change, Request, Problem, Knowledge, Service Catalog, Service Portal, Demand, Project, and Resource (PPS).</a:t>
            </a:r>
          </a:p>
          <a:p>
            <a:pPr marL="457200" indent="-457200">
              <a:buAutoNum type="arabicPeriod"/>
            </a:pPr>
            <a:r>
              <a:rPr lang="en-US" sz="2400" dirty="0">
                <a:solidFill>
                  <a:srgbClr val="17375E"/>
                </a:solidFill>
                <a:latin typeface="Century Gothic"/>
              </a:rPr>
              <a:t>Goals for SN-PPS: </a:t>
            </a:r>
          </a:p>
          <a:p>
            <a:pPr marL="914400" lvl="1" indent="-457200">
              <a:buFont typeface="Arial" panose="020B0604020202020204" pitchFamily="34" charset="0"/>
              <a:buChar char="•"/>
            </a:pPr>
            <a:r>
              <a:rPr lang="en-US" sz="2000" dirty="0">
                <a:solidFill>
                  <a:srgbClr val="17375E"/>
                </a:solidFill>
                <a:latin typeface="Century Gothic"/>
                <a:cs typeface="Century Gothic"/>
              </a:rPr>
              <a:t>Streamline project intake, proper resource allocation, project management all in one place</a:t>
            </a:r>
          </a:p>
          <a:p>
            <a:pPr marL="457200" indent="-457200">
              <a:buAutoNum type="arabicPeriod"/>
            </a:pPr>
            <a:r>
              <a:rPr lang="en-US" sz="2400" dirty="0">
                <a:solidFill>
                  <a:srgbClr val="17375E"/>
                </a:solidFill>
                <a:latin typeface="Century Gothic"/>
              </a:rPr>
              <a:t>Current PM structure on campus: </a:t>
            </a:r>
          </a:p>
          <a:p>
            <a:pPr marL="914400" lvl="1" indent="-457200">
              <a:buFont typeface="Arial" panose="020B0604020202020204" pitchFamily="34" charset="0"/>
              <a:buChar char="•"/>
            </a:pPr>
            <a:r>
              <a:rPr lang="en-US" sz="2000" dirty="0">
                <a:solidFill>
                  <a:srgbClr val="17375E"/>
                </a:solidFill>
                <a:latin typeface="Century Gothic"/>
                <a:cs typeface="Century Gothic"/>
              </a:rPr>
              <a:t>No PMO. ITS has a matrixed project management model.</a:t>
            </a:r>
          </a:p>
          <a:p>
            <a:pPr marL="457200" indent="-457200">
              <a:buAutoNum type="arabicPeriod"/>
            </a:pPr>
            <a:r>
              <a:rPr lang="en-US" sz="2400" dirty="0">
                <a:solidFill>
                  <a:srgbClr val="17375E"/>
                </a:solidFill>
                <a:latin typeface="Century Gothic"/>
              </a:rPr>
              <a:t>Lessons Learned: </a:t>
            </a:r>
          </a:p>
          <a:p>
            <a:pPr marL="914400" lvl="1" indent="-457200">
              <a:buFont typeface="Arial" panose="020B0604020202020204" pitchFamily="34" charset="0"/>
              <a:buChar char="•"/>
            </a:pPr>
            <a:r>
              <a:rPr lang="en-US" sz="2000" dirty="0">
                <a:solidFill>
                  <a:srgbClr val="17375E"/>
                </a:solidFill>
                <a:latin typeface="Century Gothic"/>
                <a:cs typeface="Century Gothic"/>
              </a:rPr>
              <a:t>ServiceNow PPS has many settings that need to be configured and therefore, decided upon.</a:t>
            </a:r>
          </a:p>
          <a:p>
            <a:pPr marL="914400" lvl="1" indent="-457200">
              <a:buFont typeface="Arial" panose="020B0604020202020204" pitchFamily="34" charset="0"/>
              <a:buChar char="•"/>
            </a:pPr>
            <a:endParaRPr lang="en-US" sz="2400" dirty="0">
              <a:solidFill>
                <a:srgbClr val="17375E"/>
              </a:solidFill>
              <a:latin typeface="Century Gothic"/>
              <a:cs typeface="Century Gothic"/>
            </a:endParaRPr>
          </a:p>
        </p:txBody>
      </p:sp>
    </p:spTree>
    <p:extLst>
      <p:ext uri="{BB962C8B-B14F-4D97-AF65-F5344CB8AC3E}">
        <p14:creationId xmlns:p14="http://schemas.microsoft.com/office/powerpoint/2010/main" val="31085759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320633" y="340824"/>
            <a:ext cx="9761516"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17375E"/>
                </a:solidFill>
                <a:latin typeface="Century Gothic"/>
                <a:cs typeface="Century Gothic"/>
              </a:rPr>
              <a:t>Lyle Wiedeman - UCI </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7" name="TextBox 6">
            <a:extLst>
              <a:ext uri="{FF2B5EF4-FFF2-40B4-BE49-F238E27FC236}">
                <a16:creationId xmlns:a16="http://schemas.microsoft.com/office/drawing/2014/main" id="{B68C49C5-1F6F-ED48-A10F-EB4D629216DA}"/>
              </a:ext>
            </a:extLst>
          </p:cNvPr>
          <p:cNvSpPr txBox="1"/>
          <p:nvPr/>
        </p:nvSpPr>
        <p:spPr>
          <a:xfrm>
            <a:off x="491814" y="1736152"/>
            <a:ext cx="8502061" cy="4770537"/>
          </a:xfrm>
          <a:prstGeom prst="rect">
            <a:avLst/>
          </a:prstGeom>
          <a:noFill/>
        </p:spPr>
        <p:txBody>
          <a:bodyPr wrap="square" rtlCol="0">
            <a:spAutoFit/>
          </a:bodyPr>
          <a:lstStyle/>
          <a:p>
            <a:pPr marL="457200" indent="-457200">
              <a:buAutoNum type="arabicPeriod"/>
            </a:pPr>
            <a:r>
              <a:rPr lang="en-US" sz="3200" dirty="0">
                <a:solidFill>
                  <a:srgbClr val="17375E"/>
                </a:solidFill>
                <a:latin typeface="Century Gothic"/>
                <a:cs typeface="Century Gothic"/>
              </a:rPr>
              <a:t>Years at UC:  </a:t>
            </a:r>
          </a:p>
          <a:p>
            <a:pPr marL="914400" lvl="1" indent="-457200">
              <a:buFont typeface="Arial" panose="020B0604020202020204" pitchFamily="34" charset="0"/>
              <a:buChar char="•"/>
            </a:pPr>
            <a:r>
              <a:rPr lang="en-US" sz="2400" dirty="0">
                <a:solidFill>
                  <a:srgbClr val="17375E"/>
                </a:solidFill>
                <a:latin typeface="Century Gothic"/>
                <a:cs typeface="Century Gothic"/>
              </a:rPr>
              <a:t>36</a:t>
            </a:r>
          </a:p>
          <a:p>
            <a:pPr marL="457200" indent="-457200">
              <a:buAutoNum type="arabicPeriod"/>
            </a:pPr>
            <a:r>
              <a:rPr lang="en-US" sz="3200" dirty="0">
                <a:solidFill>
                  <a:srgbClr val="17375E"/>
                </a:solidFill>
                <a:latin typeface="Century Gothic"/>
                <a:cs typeface="Century Gothic"/>
              </a:rPr>
              <a:t>SN-PPS Modules in Use: </a:t>
            </a:r>
          </a:p>
          <a:p>
            <a:pPr marL="914400" lvl="1" indent="-457200">
              <a:buFont typeface="Arial" panose="020B0604020202020204" pitchFamily="34" charset="0"/>
              <a:buChar char="•"/>
            </a:pPr>
            <a:r>
              <a:rPr lang="en-US" sz="2400" dirty="0">
                <a:solidFill>
                  <a:srgbClr val="17375E"/>
                </a:solidFill>
                <a:latin typeface="Century Gothic"/>
                <a:cs typeface="Century Gothic"/>
              </a:rPr>
              <a:t>Project, Portfolio, Resource, Time Sheet</a:t>
            </a:r>
          </a:p>
          <a:p>
            <a:pPr marL="457200" indent="-457200">
              <a:buAutoNum type="arabicPeriod"/>
            </a:pPr>
            <a:r>
              <a:rPr lang="en-US" sz="3200" dirty="0">
                <a:solidFill>
                  <a:srgbClr val="17375E"/>
                </a:solidFill>
                <a:latin typeface="Century Gothic"/>
                <a:cs typeface="Century Gothic"/>
              </a:rPr>
              <a:t>Goals for SN-PPS:</a:t>
            </a:r>
          </a:p>
          <a:p>
            <a:pPr marL="914400" lvl="1" indent="-457200">
              <a:buFont typeface="Arial" panose="020B0604020202020204" pitchFamily="34" charset="0"/>
              <a:buChar char="•"/>
            </a:pPr>
            <a:r>
              <a:rPr lang="en-US" sz="2400" dirty="0">
                <a:solidFill>
                  <a:srgbClr val="17375E"/>
                </a:solidFill>
                <a:latin typeface="Century Gothic"/>
                <a:cs typeface="Century Gothic"/>
              </a:rPr>
              <a:t>IT Deployment with Campus Exposure</a:t>
            </a:r>
          </a:p>
          <a:p>
            <a:pPr marL="457200" indent="-457200">
              <a:buAutoNum type="arabicPeriod"/>
            </a:pPr>
            <a:r>
              <a:rPr lang="en-US" sz="3200" dirty="0">
                <a:solidFill>
                  <a:srgbClr val="17375E"/>
                </a:solidFill>
                <a:latin typeface="Century Gothic"/>
                <a:cs typeface="Century Gothic"/>
              </a:rPr>
              <a:t>Current PM structure on campus:</a:t>
            </a:r>
          </a:p>
          <a:p>
            <a:pPr marL="914400" lvl="1" indent="-457200">
              <a:buFont typeface="Arial" panose="020B0604020202020204" pitchFamily="34" charset="0"/>
              <a:buChar char="•"/>
            </a:pPr>
            <a:r>
              <a:rPr lang="en-US" sz="2400" dirty="0">
                <a:solidFill>
                  <a:srgbClr val="17375E"/>
                </a:solidFill>
                <a:latin typeface="Century Gothic"/>
                <a:cs typeface="Century Gothic"/>
              </a:rPr>
              <a:t>Small Central IT PMO (since 02/2018), a few PMs &amp; </a:t>
            </a:r>
            <a:r>
              <a:rPr lang="en-US" sz="2400" i="1" dirty="0">
                <a:solidFill>
                  <a:srgbClr val="17375E"/>
                </a:solidFill>
                <a:latin typeface="Century Gothic"/>
                <a:cs typeface="Century Gothic"/>
              </a:rPr>
              <a:t>lots</a:t>
            </a:r>
            <a:r>
              <a:rPr lang="en-US" sz="2400" dirty="0">
                <a:solidFill>
                  <a:srgbClr val="17375E"/>
                </a:solidFill>
                <a:latin typeface="Century Gothic"/>
                <a:cs typeface="Century Gothic"/>
              </a:rPr>
              <a:t> of people managing projects </a:t>
            </a:r>
          </a:p>
          <a:p>
            <a:pPr marL="457200" indent="-457200">
              <a:buAutoNum type="arabicPeriod"/>
            </a:pPr>
            <a:r>
              <a:rPr lang="en-US" sz="3200" dirty="0">
                <a:solidFill>
                  <a:srgbClr val="17375E"/>
                </a:solidFill>
                <a:latin typeface="Century Gothic"/>
                <a:cs typeface="Century Gothic"/>
              </a:rPr>
              <a:t>Lessons Learned:</a:t>
            </a:r>
          </a:p>
          <a:p>
            <a:pPr marL="914400" lvl="1" indent="-457200">
              <a:buFont typeface="Arial" panose="020B0604020202020204" pitchFamily="34" charset="0"/>
              <a:buChar char="•"/>
            </a:pPr>
            <a:r>
              <a:rPr lang="en-US" sz="2400" dirty="0">
                <a:solidFill>
                  <a:srgbClr val="17375E"/>
                </a:solidFill>
                <a:latin typeface="Century Gothic"/>
                <a:cs typeface="Century Gothic"/>
              </a:rPr>
              <a:t>Executive buy-in = End user cooperation</a:t>
            </a:r>
          </a:p>
        </p:txBody>
      </p:sp>
    </p:spTree>
    <p:extLst>
      <p:ext uri="{BB962C8B-B14F-4D97-AF65-F5344CB8AC3E}">
        <p14:creationId xmlns:p14="http://schemas.microsoft.com/office/powerpoint/2010/main" val="194029604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33706" y="340824"/>
            <a:ext cx="8182526"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17375E"/>
                </a:solidFill>
                <a:latin typeface="Century Gothic"/>
                <a:cs typeface="Century Gothic"/>
              </a:rPr>
              <a:t>Kent Carpenter – UCM</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6" name="TextBox 5"/>
          <p:cNvSpPr txBox="1"/>
          <p:nvPr/>
        </p:nvSpPr>
        <p:spPr>
          <a:xfrm>
            <a:off x="491814" y="1736152"/>
            <a:ext cx="8788664" cy="4401205"/>
          </a:xfrm>
          <a:prstGeom prst="rect">
            <a:avLst/>
          </a:prstGeom>
          <a:noFill/>
        </p:spPr>
        <p:txBody>
          <a:bodyPr wrap="square" rtlCol="0">
            <a:spAutoFit/>
          </a:bodyPr>
          <a:lstStyle/>
          <a:p>
            <a:pPr marL="457200" indent="-457200">
              <a:buAutoNum type="arabicPeriod"/>
            </a:pPr>
            <a:r>
              <a:rPr lang="en-US" sz="3200" dirty="0">
                <a:solidFill>
                  <a:srgbClr val="17375E"/>
                </a:solidFill>
                <a:latin typeface="Century Gothic"/>
                <a:cs typeface="Century Gothic"/>
              </a:rPr>
              <a:t>Years at UC:  </a:t>
            </a:r>
          </a:p>
          <a:p>
            <a:pPr marL="914400" lvl="1" indent="-457200">
              <a:buFont typeface="Arial" panose="020B0604020202020204" pitchFamily="34" charset="0"/>
              <a:buChar char="•"/>
            </a:pPr>
            <a:r>
              <a:rPr lang="en-US" sz="2400" dirty="0">
                <a:solidFill>
                  <a:srgbClr val="17375E"/>
                </a:solidFill>
                <a:latin typeface="Century Gothic"/>
                <a:cs typeface="Century Gothic"/>
              </a:rPr>
              <a:t>2 ½ years</a:t>
            </a:r>
          </a:p>
          <a:p>
            <a:pPr marL="457200" indent="-457200">
              <a:buAutoNum type="arabicPeriod"/>
            </a:pPr>
            <a:r>
              <a:rPr lang="en-US" sz="3200" dirty="0">
                <a:solidFill>
                  <a:srgbClr val="17375E"/>
                </a:solidFill>
                <a:latin typeface="Century Gothic"/>
                <a:cs typeface="Century Gothic"/>
              </a:rPr>
              <a:t>SN-PPS Modules in Use: </a:t>
            </a:r>
          </a:p>
          <a:p>
            <a:pPr marL="914400" lvl="1" indent="-457200">
              <a:buFont typeface="Arial" panose="020B0604020202020204" pitchFamily="34" charset="0"/>
              <a:buChar char="•"/>
            </a:pPr>
            <a:r>
              <a:rPr lang="en-US" sz="2400" dirty="0">
                <a:solidFill>
                  <a:srgbClr val="17375E"/>
                </a:solidFill>
                <a:latin typeface="Century Gothic"/>
                <a:cs typeface="Century Gothic"/>
              </a:rPr>
              <a:t>Project, Demand, Allocations, SDLC-Agile</a:t>
            </a:r>
          </a:p>
          <a:p>
            <a:pPr marL="457200" indent="-457200">
              <a:buAutoNum type="arabicPeriod"/>
            </a:pPr>
            <a:r>
              <a:rPr lang="en-US" sz="3200" dirty="0">
                <a:solidFill>
                  <a:srgbClr val="17375E"/>
                </a:solidFill>
                <a:latin typeface="Century Gothic"/>
                <a:cs typeface="Century Gothic"/>
              </a:rPr>
              <a:t>Goals for SN-PPS:</a:t>
            </a:r>
          </a:p>
          <a:p>
            <a:pPr marL="914400" lvl="1" indent="-457200">
              <a:buFont typeface="Arial" panose="020B0604020202020204" pitchFamily="34" charset="0"/>
              <a:buChar char="•"/>
            </a:pPr>
            <a:r>
              <a:rPr lang="en-US" sz="2400" dirty="0">
                <a:solidFill>
                  <a:srgbClr val="17375E"/>
                </a:solidFill>
                <a:latin typeface="Century Gothic"/>
                <a:cs typeface="Century Gothic"/>
              </a:rPr>
              <a:t>Investigating ServiceNow PPS</a:t>
            </a:r>
          </a:p>
          <a:p>
            <a:pPr marL="457200" indent="-457200">
              <a:buAutoNum type="arabicPeriod"/>
            </a:pPr>
            <a:r>
              <a:rPr lang="en-US" sz="3200" dirty="0">
                <a:solidFill>
                  <a:srgbClr val="17375E"/>
                </a:solidFill>
                <a:latin typeface="Century Gothic"/>
                <a:cs typeface="Century Gothic"/>
              </a:rPr>
              <a:t>Current PM structure on campus:</a:t>
            </a:r>
          </a:p>
          <a:p>
            <a:pPr marL="914400" lvl="1" indent="-457200">
              <a:buFont typeface="Arial" panose="020B0604020202020204" pitchFamily="34" charset="0"/>
              <a:buChar char="•"/>
            </a:pPr>
            <a:r>
              <a:rPr lang="en-US" sz="2400" dirty="0">
                <a:solidFill>
                  <a:srgbClr val="17375E"/>
                </a:solidFill>
                <a:latin typeface="Century Gothic"/>
                <a:cs typeface="Century Gothic"/>
              </a:rPr>
              <a:t>Single PMO Managing PMs – All IT projects</a:t>
            </a:r>
          </a:p>
          <a:p>
            <a:pPr marL="457200" indent="-457200">
              <a:buAutoNum type="arabicPeriod"/>
            </a:pPr>
            <a:r>
              <a:rPr lang="en-US" sz="3200" dirty="0">
                <a:solidFill>
                  <a:srgbClr val="17375E"/>
                </a:solidFill>
                <a:latin typeface="Century Gothic"/>
                <a:cs typeface="Century Gothic"/>
              </a:rPr>
              <a:t>Lessons Learned:</a:t>
            </a:r>
          </a:p>
          <a:p>
            <a:pPr marL="914400" lvl="1" indent="-457200">
              <a:buFont typeface="Arial" panose="020B0604020202020204" pitchFamily="34" charset="0"/>
              <a:buChar char="•"/>
            </a:pPr>
            <a:r>
              <a:rPr lang="en-US" sz="2400" dirty="0">
                <a:solidFill>
                  <a:srgbClr val="17375E"/>
                </a:solidFill>
                <a:latin typeface="Century Gothic"/>
                <a:cs typeface="Century Gothic"/>
              </a:rPr>
              <a:t>Develop processes before moving to ServiceNow</a:t>
            </a:r>
          </a:p>
        </p:txBody>
      </p:sp>
    </p:spTree>
    <p:extLst>
      <p:ext uri="{BB962C8B-B14F-4D97-AF65-F5344CB8AC3E}">
        <p14:creationId xmlns:p14="http://schemas.microsoft.com/office/powerpoint/2010/main" val="26639063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33706" y="340824"/>
            <a:ext cx="8182526"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17375E"/>
                </a:solidFill>
                <a:latin typeface="Century Gothic"/>
                <a:cs typeface="Century Gothic"/>
              </a:rPr>
              <a:t>Hampton Sublett - UCD </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6" name="TextBox 5"/>
          <p:cNvSpPr txBox="1"/>
          <p:nvPr/>
        </p:nvSpPr>
        <p:spPr>
          <a:xfrm>
            <a:off x="491814" y="1736152"/>
            <a:ext cx="8788664" cy="4893647"/>
          </a:xfrm>
          <a:prstGeom prst="rect">
            <a:avLst/>
          </a:prstGeom>
          <a:noFill/>
        </p:spPr>
        <p:txBody>
          <a:bodyPr wrap="square" rtlCol="0">
            <a:spAutoFit/>
          </a:bodyPr>
          <a:lstStyle/>
          <a:p>
            <a:pPr marL="457200" indent="-457200">
              <a:buAutoNum type="arabicPeriod"/>
            </a:pPr>
            <a:r>
              <a:rPr lang="en-US" sz="3200" dirty="0">
                <a:solidFill>
                  <a:srgbClr val="17375E"/>
                </a:solidFill>
                <a:latin typeface="Century Gothic"/>
                <a:cs typeface="Century Gothic"/>
              </a:rPr>
              <a:t>Years at UC:  </a:t>
            </a:r>
          </a:p>
          <a:p>
            <a:pPr marL="914400" lvl="1" indent="-457200">
              <a:buFont typeface="Arial" panose="020B0604020202020204" pitchFamily="34" charset="0"/>
              <a:buChar char="•"/>
            </a:pPr>
            <a:r>
              <a:rPr lang="en-US" sz="2400" dirty="0">
                <a:solidFill>
                  <a:srgbClr val="17375E"/>
                </a:solidFill>
                <a:latin typeface="Century Gothic"/>
                <a:cs typeface="Century Gothic"/>
              </a:rPr>
              <a:t>13</a:t>
            </a:r>
          </a:p>
          <a:p>
            <a:pPr marL="457200" indent="-457200">
              <a:buAutoNum type="arabicPeriod"/>
            </a:pPr>
            <a:r>
              <a:rPr lang="en-US" sz="3200" dirty="0">
                <a:solidFill>
                  <a:srgbClr val="17375E"/>
                </a:solidFill>
                <a:latin typeface="Century Gothic"/>
                <a:cs typeface="Century Gothic"/>
              </a:rPr>
              <a:t>SN-PPS Modules in Use: </a:t>
            </a:r>
          </a:p>
          <a:p>
            <a:pPr marL="914400" lvl="1" indent="-457200">
              <a:buFont typeface="Arial" panose="020B0604020202020204" pitchFamily="34" charset="0"/>
              <a:buChar char="•"/>
            </a:pPr>
            <a:r>
              <a:rPr lang="en-US" sz="2400" dirty="0">
                <a:solidFill>
                  <a:srgbClr val="17375E"/>
                </a:solidFill>
                <a:latin typeface="Century Gothic"/>
                <a:cs typeface="Century Gothic"/>
              </a:rPr>
              <a:t>Project, Demand, Self-Service</a:t>
            </a:r>
          </a:p>
          <a:p>
            <a:pPr marL="457200" indent="-457200">
              <a:buAutoNum type="arabicPeriod"/>
            </a:pPr>
            <a:r>
              <a:rPr lang="en-US" sz="3200" dirty="0">
                <a:solidFill>
                  <a:srgbClr val="17375E"/>
                </a:solidFill>
                <a:latin typeface="Century Gothic"/>
                <a:cs typeface="Century Gothic"/>
              </a:rPr>
              <a:t>Goals for SN-PPS:</a:t>
            </a:r>
          </a:p>
          <a:p>
            <a:pPr marL="914400" lvl="1" indent="-457200">
              <a:buFont typeface="Arial" panose="020B0604020202020204" pitchFamily="34" charset="0"/>
              <a:buChar char="•"/>
            </a:pPr>
            <a:r>
              <a:rPr lang="en-US" sz="2400" dirty="0">
                <a:solidFill>
                  <a:srgbClr val="17375E"/>
                </a:solidFill>
                <a:latin typeface="Century Gothic"/>
                <a:cs typeface="Century Gothic"/>
              </a:rPr>
              <a:t>Campus Wide Deployment</a:t>
            </a:r>
          </a:p>
          <a:p>
            <a:pPr marL="457200" indent="-457200">
              <a:buAutoNum type="arabicPeriod"/>
            </a:pPr>
            <a:r>
              <a:rPr lang="en-US" sz="3200" dirty="0">
                <a:solidFill>
                  <a:srgbClr val="17375E"/>
                </a:solidFill>
                <a:latin typeface="Century Gothic"/>
                <a:cs typeface="Century Gothic"/>
              </a:rPr>
              <a:t>Current PM structure on campus:</a:t>
            </a:r>
          </a:p>
          <a:p>
            <a:pPr marL="914400" lvl="1" indent="-457200">
              <a:buFont typeface="Arial" panose="020B0604020202020204" pitchFamily="34" charset="0"/>
              <a:buChar char="•"/>
            </a:pPr>
            <a:r>
              <a:rPr lang="en-US" sz="2400" dirty="0">
                <a:solidFill>
                  <a:srgbClr val="17375E"/>
                </a:solidFill>
                <a:latin typeface="Century Gothic"/>
                <a:cs typeface="Century Gothic"/>
              </a:rPr>
              <a:t>Central IT PMO and numerous other PMs across campus </a:t>
            </a:r>
          </a:p>
          <a:p>
            <a:pPr marL="457200" indent="-457200">
              <a:buAutoNum type="arabicPeriod"/>
            </a:pPr>
            <a:r>
              <a:rPr lang="en-US" sz="3200" dirty="0">
                <a:solidFill>
                  <a:srgbClr val="17375E"/>
                </a:solidFill>
                <a:latin typeface="Century Gothic"/>
                <a:cs typeface="Century Gothic"/>
              </a:rPr>
              <a:t>Lessons Learned:</a:t>
            </a:r>
          </a:p>
          <a:p>
            <a:pPr marL="914400" lvl="1" indent="-457200">
              <a:buFont typeface="Arial" panose="020B0604020202020204" pitchFamily="34" charset="0"/>
              <a:buChar char="•"/>
            </a:pPr>
            <a:r>
              <a:rPr lang="en-US" sz="2400" dirty="0">
                <a:solidFill>
                  <a:srgbClr val="17375E"/>
                </a:solidFill>
                <a:latin typeface="Century Gothic"/>
                <a:cs typeface="Century Gothic"/>
              </a:rPr>
              <a:t>System Requirements: must-haves </a:t>
            </a:r>
            <a:r>
              <a:rPr lang="en-US" sz="2400" b="1" dirty="0">
                <a:solidFill>
                  <a:srgbClr val="17375E"/>
                </a:solidFill>
                <a:latin typeface="Century Gothic"/>
                <a:cs typeface="Century Gothic"/>
              </a:rPr>
              <a:t>vs</a:t>
            </a:r>
            <a:r>
              <a:rPr lang="en-US" sz="2400" dirty="0">
                <a:solidFill>
                  <a:srgbClr val="17375E"/>
                </a:solidFill>
                <a:latin typeface="Century Gothic"/>
                <a:cs typeface="Century Gothic"/>
              </a:rPr>
              <a:t>. nice-to-haves</a:t>
            </a:r>
          </a:p>
        </p:txBody>
      </p:sp>
    </p:spTree>
    <p:extLst>
      <p:ext uri="{BB962C8B-B14F-4D97-AF65-F5344CB8AC3E}">
        <p14:creationId xmlns:p14="http://schemas.microsoft.com/office/powerpoint/2010/main" val="35956453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1"/>
          <p:cNvSpPr txBox="1">
            <a:spLocks/>
          </p:cNvSpPr>
          <p:nvPr/>
        </p:nvSpPr>
        <p:spPr>
          <a:xfrm>
            <a:off x="433706" y="340824"/>
            <a:ext cx="8182526" cy="889884"/>
          </a:xfrm>
          <a:prstGeom prst="rect">
            <a:avLst/>
          </a:prstGeom>
        </p:spPr>
        <p:txBody>
          <a:bodyPr vert="horz" lIns="91440" tIns="45720" rIns="91440" bIns="45720" rtlCol="0" anchor="ctr">
            <a:noAutofit/>
          </a:bodyPr>
          <a:lstStyle>
            <a:lvl1pPr algn="ctr" defTabSz="457200" rtl="0" eaLnBrk="1" latinLnBrk="0" hangingPunct="1">
              <a:spcBef>
                <a:spcPct val="0"/>
              </a:spcBef>
              <a:buNone/>
              <a:defRPr sz="4400" kern="1200">
                <a:solidFill>
                  <a:schemeClr val="tx1"/>
                </a:solidFill>
                <a:latin typeface="+mj-lt"/>
                <a:ea typeface="+mj-ea"/>
                <a:cs typeface="+mj-cs"/>
              </a:defRPr>
            </a:lvl1pPr>
          </a:lstStyle>
          <a:p>
            <a:r>
              <a:rPr lang="en-US" sz="4000" b="1" dirty="0">
                <a:solidFill>
                  <a:srgbClr val="17375E"/>
                </a:solidFill>
                <a:latin typeface="Century Gothic"/>
                <a:cs typeface="Century Gothic"/>
              </a:rPr>
              <a:t>Panelists’ Contact Info:</a:t>
            </a:r>
          </a:p>
        </p:txBody>
      </p:sp>
      <p:sp>
        <p:nvSpPr>
          <p:cNvPr id="11" name="Rectangle 10"/>
          <p:cNvSpPr/>
          <p:nvPr/>
        </p:nvSpPr>
        <p:spPr bwMode="auto">
          <a:xfrm>
            <a:off x="491814" y="1396781"/>
            <a:ext cx="2667937" cy="163204"/>
          </a:xfrm>
          <a:prstGeom prst="rect">
            <a:avLst/>
          </a:prstGeom>
          <a:solidFill>
            <a:srgbClr val="FFCC00"/>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12" name="Rectangle 11"/>
          <p:cNvSpPr/>
          <p:nvPr/>
        </p:nvSpPr>
        <p:spPr bwMode="auto">
          <a:xfrm>
            <a:off x="3146239" y="1396781"/>
            <a:ext cx="5514589" cy="163204"/>
          </a:xfrm>
          <a:prstGeom prst="rect">
            <a:avLst/>
          </a:prstGeom>
          <a:solidFill>
            <a:srgbClr val="003366"/>
          </a:solidFill>
          <a:ln w="9525" cap="flat" cmpd="sng" algn="ctr">
            <a:no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endParaRPr kumimoji="0" lang="en-US" sz="2400" b="0" i="0" u="none" strike="noStrike" cap="none" normalizeH="0" baseline="0">
              <a:ln>
                <a:noFill/>
              </a:ln>
              <a:solidFill>
                <a:schemeClr val="tx1"/>
              </a:solidFill>
              <a:effectLst/>
              <a:latin typeface="Times" pitchFamily="1" charset="0"/>
            </a:endParaRPr>
          </a:p>
        </p:txBody>
      </p:sp>
      <p:sp>
        <p:nvSpPr>
          <p:cNvPr id="6" name="TextBox 5"/>
          <p:cNvSpPr txBox="1"/>
          <p:nvPr/>
        </p:nvSpPr>
        <p:spPr>
          <a:xfrm>
            <a:off x="586814" y="1581777"/>
            <a:ext cx="7737786" cy="4401205"/>
          </a:xfrm>
          <a:prstGeom prst="rect">
            <a:avLst/>
          </a:prstGeom>
          <a:noFill/>
        </p:spPr>
        <p:txBody>
          <a:bodyPr wrap="square" rtlCol="0">
            <a:spAutoFit/>
          </a:bodyPr>
          <a:lstStyle/>
          <a:p>
            <a:pPr marL="457200" indent="-457200">
              <a:buAutoNum type="arabicPeriod"/>
            </a:pPr>
            <a:r>
              <a:rPr lang="en-US" sz="3000" dirty="0">
                <a:solidFill>
                  <a:srgbClr val="17375E"/>
                </a:solidFill>
                <a:latin typeface="Century Gothic"/>
                <a:cs typeface="Century Gothic"/>
              </a:rPr>
              <a:t>Eric Martin – UCR</a:t>
            </a:r>
          </a:p>
          <a:p>
            <a:pPr marL="1371600" lvl="2" indent="-457200">
              <a:buFont typeface="Arial" panose="020B0604020202020204" pitchFamily="34" charset="0"/>
              <a:buChar char="•"/>
            </a:pPr>
            <a:r>
              <a:rPr lang="en-US" sz="2600" i="1" dirty="0">
                <a:solidFill>
                  <a:srgbClr val="17375E"/>
                </a:solidFill>
                <a:latin typeface="Century Gothic"/>
                <a:cs typeface="Century Gothic"/>
              </a:rPr>
              <a:t>eric.martin@ucr.edu</a:t>
            </a:r>
          </a:p>
          <a:p>
            <a:pPr marL="457200" indent="-457200">
              <a:buAutoNum type="arabicPeriod"/>
            </a:pPr>
            <a:r>
              <a:rPr lang="en-US" sz="3000" dirty="0">
                <a:solidFill>
                  <a:srgbClr val="17375E"/>
                </a:solidFill>
                <a:latin typeface="Century Gothic"/>
              </a:rPr>
              <a:t>Patrick Wagman - UCR </a:t>
            </a:r>
          </a:p>
          <a:p>
            <a:pPr marL="1371600" lvl="2" indent="-457200">
              <a:buFont typeface="Arial" panose="020B0604020202020204" pitchFamily="34" charset="0"/>
              <a:buChar char="•"/>
            </a:pPr>
            <a:r>
              <a:rPr lang="en-US" sz="2600" i="1" dirty="0">
                <a:solidFill>
                  <a:srgbClr val="17375E"/>
                </a:solidFill>
                <a:latin typeface="Century Gothic"/>
              </a:rPr>
              <a:t>patrick.wagman@ucr.edu</a:t>
            </a:r>
          </a:p>
          <a:p>
            <a:pPr marL="457200" indent="-457200">
              <a:buAutoNum type="arabicPeriod"/>
            </a:pPr>
            <a:r>
              <a:rPr lang="en-US" sz="3000" dirty="0">
                <a:solidFill>
                  <a:srgbClr val="17375E"/>
                </a:solidFill>
                <a:latin typeface="Century Gothic"/>
              </a:rPr>
              <a:t>Lyle Wiedeman – UCI</a:t>
            </a:r>
          </a:p>
          <a:p>
            <a:pPr marL="1371600" lvl="2" indent="-457200">
              <a:buFont typeface="Arial" panose="020B0604020202020204" pitchFamily="34" charset="0"/>
              <a:buChar char="•"/>
            </a:pPr>
            <a:r>
              <a:rPr lang="en-US" sz="2600" i="1" dirty="0">
                <a:solidFill>
                  <a:srgbClr val="17375E"/>
                </a:solidFill>
                <a:latin typeface="Century Gothic"/>
              </a:rPr>
              <a:t>wiedeman@uci.edu</a:t>
            </a:r>
          </a:p>
          <a:p>
            <a:pPr marL="457200" indent="-457200">
              <a:buAutoNum type="arabicPeriod"/>
            </a:pPr>
            <a:r>
              <a:rPr lang="en-US" sz="3000" dirty="0">
                <a:solidFill>
                  <a:srgbClr val="17375E"/>
                </a:solidFill>
                <a:latin typeface="Century Gothic"/>
              </a:rPr>
              <a:t>Kent Carpenter – UCM</a:t>
            </a:r>
          </a:p>
          <a:p>
            <a:pPr marL="1371600" lvl="2" indent="-457200">
              <a:buFont typeface="Arial" panose="020B0604020202020204" pitchFamily="34" charset="0"/>
              <a:buChar char="•"/>
            </a:pPr>
            <a:r>
              <a:rPr lang="en-US" sz="2600" i="1" dirty="0">
                <a:solidFill>
                  <a:srgbClr val="17375E"/>
                </a:solidFill>
                <a:latin typeface="Century Gothic"/>
              </a:rPr>
              <a:t>kcarpenter4@ucmerced.edu</a:t>
            </a:r>
          </a:p>
          <a:p>
            <a:pPr marL="457200" indent="-457200">
              <a:buAutoNum type="arabicPeriod"/>
            </a:pPr>
            <a:r>
              <a:rPr lang="en-US" sz="3000" dirty="0">
                <a:solidFill>
                  <a:srgbClr val="17375E"/>
                </a:solidFill>
                <a:latin typeface="Century Gothic"/>
              </a:rPr>
              <a:t>Hampton Sublett – UCD</a:t>
            </a:r>
          </a:p>
          <a:p>
            <a:pPr marL="1371600" lvl="2" indent="-457200">
              <a:buFont typeface="Arial" panose="020B0604020202020204" pitchFamily="34" charset="0"/>
              <a:buChar char="•"/>
            </a:pPr>
            <a:r>
              <a:rPr lang="en-US" sz="2600" i="1" dirty="0">
                <a:solidFill>
                  <a:srgbClr val="17375E"/>
                </a:solidFill>
                <a:latin typeface="Century Gothic"/>
              </a:rPr>
              <a:t>hsublett@ucdavis.edu </a:t>
            </a:r>
          </a:p>
        </p:txBody>
      </p:sp>
    </p:spTree>
    <p:extLst>
      <p:ext uri="{BB962C8B-B14F-4D97-AF65-F5344CB8AC3E}">
        <p14:creationId xmlns:p14="http://schemas.microsoft.com/office/powerpoint/2010/main" val="81442332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webextensions/_rels/webextension1.xml.rels><?xml version="1.0" encoding="UTF-8" standalone="yes"?>
<Relationships xmlns="http://schemas.openxmlformats.org/package/2006/relationships"><Relationship Id="rId1" Type="http://schemas.openxmlformats.org/officeDocument/2006/relationships/image" Target="../media/image3.png"/></Relationships>
</file>

<file path=ppt/webextensions/webextension1.xml><?xml version="1.0" encoding="utf-8"?>
<we:webextension xmlns:we="http://schemas.microsoft.com/office/webextensions/webextension/2010/11" id="{BAF564B7-BA35-1247-8BA9-44AC4CA623B4}">
  <we:reference id="wa104218073" version="2.1.0.0" store="en-US" storeType="OMEX"/>
  <we:alternateReferences>
    <we:reference id="wa104218073" version="2.1.0.0" store="wa104218073" storeType="OMEX"/>
  </we:alternateReferences>
  <we:properties>
    <we:property name="appSlideData" value="{&quot;slideId&quot;:289,&quot;confidenceLevel&quot;:2}"/>
    <we:property name="url" value="&quot;/free_text_polls/JK1AsgnoBKaZO0F/preview&quot;"/>
  </we:properties>
  <we:bindings/>
  <we:snapshot xmlns:r="http://schemas.openxmlformats.org/officeDocument/2006/relationships" r:embed="rId1"/>
</we:webextension>
</file>

<file path=docProps/app.xml><?xml version="1.0" encoding="utf-8"?>
<Properties xmlns="http://schemas.openxmlformats.org/officeDocument/2006/extended-properties" xmlns:vt="http://schemas.openxmlformats.org/officeDocument/2006/docPropsVTypes">
  <TotalTime>43979</TotalTime>
  <Words>898</Words>
  <Application>Microsoft Macintosh PowerPoint</Application>
  <PresentationFormat>On-screen Show (4:3)</PresentationFormat>
  <Paragraphs>81</Paragraphs>
  <Slides>8</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Century Gothic</vt:lpstr>
      <vt:lpstr>Times</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UC Davis</Company>
  <LinksUpToDate>false</LinksUpToDate>
  <SharedDoc>false</SharedDoc>
  <HyperlinkBase/>
  <HyperlinksChanged>false</HyperlinksChanged>
  <AppVersion>16.0015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ART Summary Report</dc:title>
  <dc:subject/>
  <dc:creator>Hampton Sublett</dc:creator>
  <cp:keywords/>
  <dc:description/>
  <cp:lastModifiedBy>Hampton Sublett</cp:lastModifiedBy>
  <cp:revision>292</cp:revision>
  <cp:lastPrinted>2016-02-17T23:29:41Z</cp:lastPrinted>
  <dcterms:created xsi:type="dcterms:W3CDTF">2015-04-13T19:34:55Z</dcterms:created>
  <dcterms:modified xsi:type="dcterms:W3CDTF">2018-08-15T16:13:27Z</dcterms:modified>
  <cp:category/>
</cp:coreProperties>
</file>