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50" d="100"/>
          <a:sy n="150" d="100"/>
        </p:scale>
        <p:origin x="52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9d702ac7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9d702ac7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f9d702ac7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f9d702ac7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9d702ac7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f9d702ac7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38126c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38126c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38126c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38126c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38126c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38126ce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9d702a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f9d702a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f9d702ac7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f9d702ac7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9d702a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9d702a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9d702ac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9d702ac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f9d702ac7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f9d702ac7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f9d702ac7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f9d702ac7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9d702ac7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f9d702ac7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9d702ac7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9d702ac7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38469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23940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13133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9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71446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4308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8594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24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7507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02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3449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44320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27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ucop.edu/policies/security-controls-everyone-all-devic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UCCSC 2018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Endpoint Engineering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University of California, Berkeley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Alex Kim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 Defender ATP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496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/>
              <a:t>“Windows Defender Advanced Threat Protection (ATP) is a unified platform for preventative protection, post-breach detection, automated investigation, and response.”</a:t>
            </a:r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UC Berkeley runs Windows Defender ATP in Microsoft Azure as a Cloud service</a:t>
            </a:r>
            <a:endParaRPr lang="en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Windows Defender</a:t>
            </a:r>
            <a:endParaRPr sz="1600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Took over for EMET</a:t>
            </a:r>
            <a:endParaRPr sz="16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Features: </a:t>
            </a:r>
            <a:r>
              <a:rPr lang="en" sz="1600" dirty="0" err="1"/>
              <a:t>AntiVirus</a:t>
            </a:r>
            <a:r>
              <a:rPr lang="en" sz="1600" dirty="0"/>
              <a:t>, Malware and Spyware Protection, Credential Guard, Device Guard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0353E-CB3F-6F44-877A-32F6EE202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67" y="1305593"/>
            <a:ext cx="4267319" cy="26737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 Defender ATP Threat Detection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575" y="1381825"/>
            <a:ext cx="1973025" cy="3427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" name="Google Shape;126;p23"/>
          <p:cNvSpPr txBox="1"/>
          <p:nvPr/>
        </p:nvSpPr>
        <p:spPr>
          <a:xfrm>
            <a:off x="2738250" y="992000"/>
            <a:ext cx="366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Alert Notification and Details</a:t>
            </a:r>
            <a:endParaRPr sz="180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475" y="1381825"/>
            <a:ext cx="2433450" cy="35324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Windows Defender ATP Threat Detection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 Incident Graph</a:t>
            </a:r>
            <a:endParaRPr dirty="0"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863" y="1542225"/>
            <a:ext cx="6630263" cy="34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Privileged Access to Systems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Berkeley “PAW”</a:t>
            </a:r>
            <a:endParaRPr sz="2400" dirty="0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Used for access to high-value systems like Active Directory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Privileged Access Workstation: Credential Guard, Device Guard, Restricted Network, Application Whitelisting, and more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Dedicated workstation for specific functions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Generally used by a smaller percentage of your IT staff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66A50-544A-B440-B874-EBB78B47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9250"/>
            <a:ext cx="3724275" cy="2482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Privileged Access to Systems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0996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Reduces surface area of potential threats and attacks: Pass-the-Hash, Pass-the-Ticket, Keystroke Logging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“Assume Breach”: If PAW is hacked, threat cannot easily move to high-value systems</a:t>
            </a:r>
            <a:endParaRPr sz="2000" dirty="0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In conjunction with other security systems like Privileged Access Management (PAM)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6FEF7-0101-974D-ADA8-41CD13B99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16" y="1152475"/>
            <a:ext cx="3464983" cy="835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C377F-AB60-5344-8054-A71F2E7B4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667" y="1988291"/>
            <a:ext cx="4411133" cy="27907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Security Initiatives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311688" y="3501450"/>
            <a:ext cx="16935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Defender ATP </a:t>
            </a:r>
            <a:r>
              <a:rPr lang="en" sz="1000" dirty="0"/>
              <a:t>Automated Prevention, Detection, Response, </a:t>
            </a:r>
            <a:r>
              <a:rPr lang="en" sz="1000"/>
              <a:t>and Investigation</a:t>
            </a:r>
            <a:endParaRPr sz="1000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43" y="3241250"/>
            <a:ext cx="1761400" cy="17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4385" y="1164400"/>
            <a:ext cx="1375225" cy="13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949" y="3241250"/>
            <a:ext cx="1541075" cy="16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2431575" y="1361675"/>
            <a:ext cx="32955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Disk Encryption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Data Security and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Protection</a:t>
            </a:r>
            <a:endParaRPr sz="1000" dirty="0"/>
          </a:p>
        </p:txBody>
      </p:sp>
      <p:sp>
        <p:nvSpPr>
          <p:cNvPr id="157" name="Google Shape;157;p27"/>
          <p:cNvSpPr txBox="1"/>
          <p:nvPr/>
        </p:nvSpPr>
        <p:spPr>
          <a:xfrm>
            <a:off x="7111625" y="3501450"/>
            <a:ext cx="13215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Berkeley PAW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Prevention, Threat Reduction, Safe Guards</a:t>
            </a:r>
            <a:endParaRPr sz="10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79BCE7-D188-F446-B98D-01605D3986A8}"/>
              </a:ext>
            </a:extLst>
          </p:cNvPr>
          <p:cNvCxnSpPr>
            <a:endCxn id="153" idx="0"/>
          </p:cNvCxnSpPr>
          <p:nvPr/>
        </p:nvCxnSpPr>
        <p:spPr>
          <a:xfrm flipH="1">
            <a:off x="2752343" y="1826662"/>
            <a:ext cx="1132042" cy="141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999318-02ED-1F4D-A6A4-6EDAFA77CD10}"/>
              </a:ext>
            </a:extLst>
          </p:cNvPr>
          <p:cNvCxnSpPr/>
          <p:nvPr/>
        </p:nvCxnSpPr>
        <p:spPr>
          <a:xfrm>
            <a:off x="3531443" y="4129124"/>
            <a:ext cx="1805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0936E5-0BCB-0C41-AA93-D9ECCDFA663B}"/>
              </a:ext>
            </a:extLst>
          </p:cNvPr>
          <p:cNvCxnSpPr>
            <a:cxnSpLocks/>
          </p:cNvCxnSpPr>
          <p:nvPr/>
        </p:nvCxnSpPr>
        <p:spPr>
          <a:xfrm>
            <a:off x="5438949" y="1761396"/>
            <a:ext cx="1029584" cy="132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F799-F7A6-B941-84F9-B8C85872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FDB72-88FA-F04C-A0B2-E2ECF5DFC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EOS is working with Security team, Windows team, and others in central IT to develop and deliver these services</a:t>
            </a:r>
          </a:p>
          <a:p>
            <a:r>
              <a:rPr lang="en-US" sz="2400" dirty="0"/>
              <a:t>IT Leadership and Management is supporting and has provided funding for these services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 algn="ctr">
              <a:buNone/>
            </a:pPr>
            <a:r>
              <a:rPr lang="en-US" sz="2800" dirty="0"/>
              <a:t>UC Berkeley and IT understand the value and significance of endpoints and endpoint engineering!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CB4781-8E12-1941-A1A7-F3AB32D6B04C}"/>
              </a:ext>
            </a:extLst>
          </p:cNvPr>
          <p:cNvCxnSpPr/>
          <p:nvPr/>
        </p:nvCxnSpPr>
        <p:spPr>
          <a:xfrm>
            <a:off x="592667" y="3115733"/>
            <a:ext cx="8034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4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0153-0413-A447-9245-00F84EBF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20863-7DD9-2D4F-87F6-BABA6893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15" y="1473200"/>
            <a:ext cx="5448770" cy="3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scope of </a:t>
            </a:r>
            <a:r>
              <a:rPr lang="en" dirty="0" err="1"/>
              <a:t>eos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38200" cy="3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Endpoint Operations and Services (EOS) is part of UC Berkeley’s central IT department (IST)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Customer base is all campus departments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/>
              <a:t>EOS is the primary service provider for centralized endpoint engineering services: Windows and macOS campus configurations, patching, hardware and software standards, endpoint security, etc.</a:t>
            </a:r>
            <a:endParaRPr sz="2000" dirty="0"/>
          </a:p>
        </p:txBody>
      </p:sp>
      <p:sp>
        <p:nvSpPr>
          <p:cNvPr id="68" name="Google Shape;68;p15"/>
          <p:cNvSpPr/>
          <p:nvPr/>
        </p:nvSpPr>
        <p:spPr>
          <a:xfrm>
            <a:off x="5906450" y="1649775"/>
            <a:ext cx="1412100" cy="1342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Central IT</a:t>
            </a: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(IST)</a:t>
            </a:r>
            <a:endParaRPr dirty="0"/>
          </a:p>
        </p:txBody>
      </p:sp>
      <p:sp>
        <p:nvSpPr>
          <p:cNvPr id="70" name="Google Shape;70;p15"/>
          <p:cNvSpPr/>
          <p:nvPr/>
        </p:nvSpPr>
        <p:spPr>
          <a:xfrm>
            <a:off x="7222000" y="924980"/>
            <a:ext cx="6096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 IT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307700" y="655213"/>
            <a:ext cx="6096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Dept IT</a:t>
            </a:r>
            <a:endParaRPr dirty="0"/>
          </a:p>
        </p:txBody>
      </p:sp>
      <p:sp>
        <p:nvSpPr>
          <p:cNvPr id="72" name="Google Shape;72;p15"/>
          <p:cNvSpPr/>
          <p:nvPr/>
        </p:nvSpPr>
        <p:spPr>
          <a:xfrm>
            <a:off x="5092833" y="2814825"/>
            <a:ext cx="1003200" cy="3543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Windows</a:t>
            </a:r>
            <a:endParaRPr dirty="0"/>
          </a:p>
        </p:txBody>
      </p:sp>
      <p:sp>
        <p:nvSpPr>
          <p:cNvPr id="73" name="Google Shape;73;p15"/>
          <p:cNvSpPr/>
          <p:nvPr/>
        </p:nvSpPr>
        <p:spPr>
          <a:xfrm>
            <a:off x="7114100" y="2814825"/>
            <a:ext cx="1003200" cy="3543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Network</a:t>
            </a:r>
            <a:endParaRPr dirty="0"/>
          </a:p>
        </p:txBody>
      </p:sp>
      <p:sp>
        <p:nvSpPr>
          <p:cNvPr id="74" name="Google Shape;74;p15"/>
          <p:cNvSpPr/>
          <p:nvPr/>
        </p:nvSpPr>
        <p:spPr>
          <a:xfrm>
            <a:off x="6110900" y="3181350"/>
            <a:ext cx="1003200" cy="3543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EOS</a:t>
            </a:r>
            <a:endParaRPr dirty="0"/>
          </a:p>
        </p:txBody>
      </p:sp>
      <p:sp>
        <p:nvSpPr>
          <p:cNvPr id="75" name="Google Shape;75;p15"/>
          <p:cNvSpPr/>
          <p:nvPr/>
        </p:nvSpPr>
        <p:spPr>
          <a:xfrm>
            <a:off x="4770000" y="2425942"/>
            <a:ext cx="1003200" cy="3543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</a:t>
            </a:r>
            <a:endParaRPr dirty="0"/>
          </a:p>
        </p:txBody>
      </p:sp>
      <p:sp>
        <p:nvSpPr>
          <p:cNvPr id="76" name="Google Shape;76;p15"/>
          <p:cNvSpPr/>
          <p:nvPr/>
        </p:nvSpPr>
        <p:spPr>
          <a:xfrm>
            <a:off x="7472000" y="2425942"/>
            <a:ext cx="1003200" cy="3543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more</a:t>
            </a:r>
            <a:endParaRPr dirty="0"/>
          </a:p>
        </p:txBody>
      </p:sp>
      <p:sp>
        <p:nvSpPr>
          <p:cNvPr id="14" name="Google Shape;69;p15">
            <a:extLst>
              <a:ext uri="{FF2B5EF4-FFF2-40B4-BE49-F238E27FC236}">
                <a16:creationId xmlns:a16="http://schemas.microsoft.com/office/drawing/2014/main" id="{2118B108-54DE-8346-8761-1D220F0D366C}"/>
              </a:ext>
            </a:extLst>
          </p:cNvPr>
          <p:cNvSpPr/>
          <p:nvPr/>
        </p:nvSpPr>
        <p:spPr>
          <a:xfrm>
            <a:off x="5393400" y="876550"/>
            <a:ext cx="6096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Dept IT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4CB6D8-6176-C149-98CC-B28E4471AE42}"/>
              </a:ext>
            </a:extLst>
          </p:cNvPr>
          <p:cNvSpPr/>
          <p:nvPr/>
        </p:nvSpPr>
        <p:spPr>
          <a:xfrm>
            <a:off x="5092833" y="222859"/>
            <a:ext cx="3094434" cy="1404242"/>
          </a:xfrm>
          <a:prstGeom prst="ellipse">
            <a:avLst/>
          </a:prstGeom>
          <a:solidFill>
            <a:srgbClr val="BAF8FF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6DE13B-CA61-3D41-B1D4-880224E6576E}"/>
              </a:ext>
            </a:extLst>
          </p:cNvPr>
          <p:cNvSpPr txBox="1"/>
          <p:nvPr/>
        </p:nvSpPr>
        <p:spPr>
          <a:xfrm>
            <a:off x="6180700" y="255650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Campus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50525-D1F8-E142-AD98-0FEAAEAA9587}"/>
              </a:ext>
            </a:extLst>
          </p:cNvPr>
          <p:cNvSpPr/>
          <p:nvPr/>
        </p:nvSpPr>
        <p:spPr>
          <a:xfrm>
            <a:off x="5477933" y="3716867"/>
            <a:ext cx="1134567" cy="999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Service Desk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F10C14-DAA5-5149-84D3-C64D2DE01F6E}"/>
              </a:ext>
            </a:extLst>
          </p:cNvPr>
          <p:cNvSpPr/>
          <p:nvPr/>
        </p:nvSpPr>
        <p:spPr>
          <a:xfrm>
            <a:off x="6773249" y="3716867"/>
            <a:ext cx="1134567" cy="999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Shared Services IT Desktop Support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53D52F-1E22-704C-B43D-A8825DC6BFCC}"/>
              </a:ext>
            </a:extLst>
          </p:cNvPr>
          <p:cNvCxnSpPr>
            <a:stCxn id="2" idx="3"/>
            <a:endCxn id="68" idx="1"/>
          </p:cNvCxnSpPr>
          <p:nvPr/>
        </p:nvCxnSpPr>
        <p:spPr>
          <a:xfrm>
            <a:off x="5546002" y="1421455"/>
            <a:ext cx="567245" cy="4248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008A99-B3EB-5148-8667-C49573053C8D}"/>
              </a:ext>
            </a:extLst>
          </p:cNvPr>
          <p:cNvCxnSpPr>
            <a:stCxn id="2" idx="5"/>
          </p:cNvCxnSpPr>
          <p:nvPr/>
        </p:nvCxnSpPr>
        <p:spPr>
          <a:xfrm flipH="1">
            <a:off x="7222000" y="1421455"/>
            <a:ext cx="512098" cy="518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F97776-374B-8845-B2C6-1C571AB702B0}"/>
              </a:ext>
            </a:extLst>
          </p:cNvPr>
          <p:cNvCxnSpPr>
            <a:stCxn id="74" idx="2"/>
          </p:cNvCxnSpPr>
          <p:nvPr/>
        </p:nvCxnSpPr>
        <p:spPr>
          <a:xfrm flipH="1">
            <a:off x="6110900" y="3535650"/>
            <a:ext cx="501600" cy="1812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0BF8D6-2D9F-AE4F-859C-C4B892D41B46}"/>
              </a:ext>
            </a:extLst>
          </p:cNvPr>
          <p:cNvCxnSpPr>
            <a:stCxn id="74" idx="2"/>
          </p:cNvCxnSpPr>
          <p:nvPr/>
        </p:nvCxnSpPr>
        <p:spPr>
          <a:xfrm>
            <a:off x="6612500" y="3535650"/>
            <a:ext cx="609500" cy="1812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B994313-71FE-C840-A561-552BA7379E85}"/>
              </a:ext>
            </a:extLst>
          </p:cNvPr>
          <p:cNvCxnSpPr>
            <a:stCxn id="2" idx="2"/>
            <a:endCxn id="6" idx="1"/>
          </p:cNvCxnSpPr>
          <p:nvPr/>
        </p:nvCxnSpPr>
        <p:spPr>
          <a:xfrm rot="10800000" flipH="1" flipV="1">
            <a:off x="5092833" y="924980"/>
            <a:ext cx="385100" cy="3291420"/>
          </a:xfrm>
          <a:prstGeom prst="bentConnector3">
            <a:avLst>
              <a:gd name="adj1" fmla="val -5936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F17FD329-C705-6B45-9F3D-2A21A3EA1A39}"/>
              </a:ext>
            </a:extLst>
          </p:cNvPr>
          <p:cNvCxnSpPr>
            <a:cxnSpLocks/>
            <a:endCxn id="21" idx="3"/>
          </p:cNvCxnSpPr>
          <p:nvPr/>
        </p:nvCxnSpPr>
        <p:spPr>
          <a:xfrm rot="5400000">
            <a:off x="6424625" y="2408173"/>
            <a:ext cx="3291418" cy="32503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Campus Adoption of EOS Services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1316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Number of Endpoints in our Service Scope: ~16,000</a:t>
            </a:r>
            <a:endParaRPr sz="20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Windows: 11,000, Mac: 5000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Number of Berkeley Desktops (EOS standard configuration): ~11,300</a:t>
            </a:r>
            <a:endParaRPr sz="20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Windows 10: ~6,000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Accepted Self Service Offers</a:t>
            </a:r>
            <a:endParaRPr sz="20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Windows: ~33,000, Mac: ~13,500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1B75E-276E-624D-84B9-0D951AB00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55208"/>
            <a:ext cx="4214342" cy="28109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Endpoint Operations and Services (EOS)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5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Manager: Laurie Graham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System Administrators:</a:t>
            </a:r>
          </a:p>
          <a:p>
            <a:pPr marL="285750" indent="-285750">
              <a:spcBef>
                <a:spcPts val="1600"/>
              </a:spcBef>
            </a:pPr>
            <a:r>
              <a:rPr lang="en" sz="2000" dirty="0"/>
              <a:t>Clifton </a:t>
            </a:r>
            <a:r>
              <a:rPr lang="en" sz="2000" dirty="0" err="1"/>
              <a:t>Hom</a:t>
            </a:r>
            <a:endParaRPr lang="en" sz="2000" dirty="0"/>
          </a:p>
          <a:p>
            <a:pPr marL="285750" indent="-285750">
              <a:spcBef>
                <a:spcPts val="1600"/>
              </a:spcBef>
            </a:pPr>
            <a:r>
              <a:rPr lang="en" sz="2000" dirty="0"/>
              <a:t>Jim Vaughn</a:t>
            </a:r>
          </a:p>
          <a:p>
            <a:pPr marL="285750" indent="-285750">
              <a:spcBef>
                <a:spcPts val="1600"/>
              </a:spcBef>
            </a:pPr>
            <a:r>
              <a:rPr lang="en" sz="2000" dirty="0"/>
              <a:t>Stan Cheung</a:t>
            </a:r>
          </a:p>
          <a:p>
            <a:pPr marL="285750" indent="-285750">
              <a:spcBef>
                <a:spcPts val="1600"/>
              </a:spcBef>
            </a:pPr>
            <a:r>
              <a:rPr lang="en" sz="2000" dirty="0"/>
              <a:t>Alex Kim</a:t>
            </a:r>
            <a:endParaRPr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98723-B2F5-1D46-A69A-4B797B391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65" y="1152475"/>
            <a:ext cx="2912533" cy="35163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 for EOS?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54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Elevate EOS services using the Service Lifecycle framework</a:t>
            </a:r>
            <a:endParaRPr sz="2000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Focus on meeting UC Berkeley’s needs and providing value to the campus (students, faculty, staff, </a:t>
            </a:r>
            <a:r>
              <a:rPr lang="en" sz="2000" dirty="0" err="1"/>
              <a:t>etc</a:t>
            </a:r>
            <a:r>
              <a:rPr lang="en" sz="2000" dirty="0"/>
              <a:t>)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Security of Endpoints</a:t>
            </a:r>
            <a:endParaRPr sz="2000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Arguably, the weakest point of threat is the end-user, including IT staff, and the endpoint is the vehicle of attack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5A7D6-CB34-C148-8E19-7C4695D49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33" y="1808691"/>
            <a:ext cx="3195899" cy="21039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Security </a:t>
            </a:r>
            <a:r>
              <a:rPr lang="en" dirty="0" err="1">
                <a:solidFill>
                  <a:schemeClr val="dk2"/>
                </a:solidFill>
              </a:rPr>
              <a:t>InitiativeS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6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/>
              <a:t>Disk Encryption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sz="2400" dirty="0"/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/>
              <a:t>Windows Defender Advanced Threat Protection (ATP)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sz="2400" dirty="0"/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/>
              <a:t>Privileged Access to Systems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A959-36C7-1541-A20E-6B3AFA7BB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52475"/>
            <a:ext cx="34925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Disk Encryption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6534D-91AB-AD49-B340-B98A5405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883" y="1352550"/>
            <a:ext cx="5846234" cy="29231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Disk Encryption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UCOP Minimum Security Standards for Encryption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“Laptops and mobile devices must be encrypted.”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https://security.ucop.edu/policies/security-controls-everyone-all-devices.html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Required starting July 2019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UC Berkeley using Dell Encryption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Windows - BitLocker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macOS - </a:t>
            </a:r>
            <a:r>
              <a:rPr lang="en" dirty="0" err="1"/>
              <a:t>FileVault</a:t>
            </a:r>
            <a:r>
              <a:rPr lang="en" dirty="0"/>
              <a:t> 2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Windows Defender Advanced Threat Protection (ATP)</a:t>
            </a:r>
            <a:br>
              <a:rPr lang="en" sz="2400" dirty="0"/>
            </a:b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E2D0D-1104-E44C-8B46-965B983C5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1731433"/>
            <a:ext cx="5232400" cy="2578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{E54A6CB0-67BB-2845-9585-53F8924FF977}tf10001070</Template>
  <TotalTime>243</TotalTime>
  <Words>558</Words>
  <Application>Microsoft Macintosh PowerPoint</Application>
  <PresentationFormat>On-screen Show (16:9)</PresentationFormat>
  <Paragraphs>92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UCCSC 2018 Endpoint Engineering</vt:lpstr>
      <vt:lpstr>scope of eos</vt:lpstr>
      <vt:lpstr>Campus Adoption of EOS Services</vt:lpstr>
      <vt:lpstr>Endpoint Operations and Services (EOS)</vt:lpstr>
      <vt:lpstr>What’s next for EOS?</vt:lpstr>
      <vt:lpstr>Security InitiativeS</vt:lpstr>
      <vt:lpstr>Disk Encryption</vt:lpstr>
      <vt:lpstr>Disk Encryption</vt:lpstr>
      <vt:lpstr>Windows Defender Advanced Threat Protection (ATP) </vt:lpstr>
      <vt:lpstr>Windows Defender ATP</vt:lpstr>
      <vt:lpstr>Windows Defender ATP Threat Detection</vt:lpstr>
      <vt:lpstr>Windows Defender ATP Threat Detection </vt:lpstr>
      <vt:lpstr>Privileged Access to Systems</vt:lpstr>
      <vt:lpstr>Privileged Access to Systems </vt:lpstr>
      <vt:lpstr>Summary of Security Initiatives</vt:lpstr>
      <vt:lpstr>Conclusion</vt:lpstr>
      <vt:lpstr>The END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UCCSC 2018 Endpoint Engineering</dc:title>
  <cp:lastModifiedBy>Alex Kim</cp:lastModifiedBy>
  <cp:revision>14</cp:revision>
  <dcterms:modified xsi:type="dcterms:W3CDTF">2018-08-14T16:48:45Z</dcterms:modified>
</cp:coreProperties>
</file>