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78" r:id="rId2"/>
    <p:sldId id="1199" r:id="rId3"/>
    <p:sldId id="1134" r:id="rId4"/>
    <p:sldId id="1009" r:id="rId5"/>
    <p:sldId id="678" r:id="rId6"/>
    <p:sldId id="1155" r:id="rId7"/>
    <p:sldId id="1154" r:id="rId8"/>
    <p:sldId id="807" r:id="rId9"/>
    <p:sldId id="708" r:id="rId10"/>
    <p:sldId id="1003" r:id="rId11"/>
    <p:sldId id="1193" r:id="rId12"/>
    <p:sldId id="1194" r:id="rId13"/>
    <p:sldId id="1195" r:id="rId14"/>
    <p:sldId id="1200" r:id="rId15"/>
    <p:sldId id="1186" r:id="rId16"/>
    <p:sldId id="1187" r:id="rId17"/>
    <p:sldId id="1188" r:id="rId18"/>
    <p:sldId id="1189" r:id="rId19"/>
    <p:sldId id="1196" r:id="rId20"/>
    <p:sldId id="848" r:id="rId21"/>
  </p:sldIdLst>
  <p:sldSz cx="9144000" cy="6858000" type="screen4x3"/>
  <p:notesSz cx="7086600" cy="939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9">
          <p15:clr>
            <a:srgbClr val="A4A3A4"/>
          </p15:clr>
        </p15:guide>
        <p15:guide id="2" orient="horz" pos="4039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pos="2881">
          <p15:clr>
            <a:srgbClr val="A4A3A4"/>
          </p15:clr>
        </p15:guide>
        <p15:guide id="5" pos="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>
          <p15:clr>
            <a:srgbClr val="A4A3A4"/>
          </p15:clr>
        </p15:guide>
        <p15:guide id="2" pos="22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3CF"/>
    <a:srgbClr val="FFFF00"/>
    <a:srgbClr val="666699"/>
    <a:srgbClr val="FFFFCC"/>
    <a:srgbClr val="F2EBD9"/>
    <a:srgbClr val="663300"/>
    <a:srgbClr val="E6AF00"/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8" autoAdjust="0"/>
    <p:restoredTop sz="91537" autoAdjust="0"/>
  </p:normalViewPr>
  <p:slideViewPr>
    <p:cSldViewPr snapToGrid="0">
      <p:cViewPr varScale="1">
        <p:scale>
          <a:sx n="90" d="100"/>
          <a:sy n="90" d="100"/>
        </p:scale>
        <p:origin x="976" y="200"/>
      </p:cViewPr>
      <p:guideLst>
        <p:guide orient="horz" pos="2849"/>
        <p:guide orient="horz" pos="4039"/>
        <p:guide orient="horz" pos="183"/>
        <p:guide pos="2881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476" y="216"/>
      </p:cViewPr>
      <p:guideLst>
        <p:guide orient="horz" pos="2961"/>
        <p:guide pos="223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3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189537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3393" tIns="45086" rIns="93393" bIns="45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12788"/>
            <a:ext cx="4678363" cy="3508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0235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7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9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7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3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71500" indent="-571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lang="en-US" sz="320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1028700" indent="-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lang="en-US" sz="280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lang="en-US" sz="240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lang="en-US" sz="200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lang="en-US" sz="200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95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75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99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975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FB60-0155-6D42-983B-BBDAD3947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69BF-6C6F-8042-9B79-B3CE5064C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1686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27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59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96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3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00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1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34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7648575" y="-1901825"/>
            <a:ext cx="1987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dirty="0">
          <a:solidFill>
            <a:srgbClr val="80BBDF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BBDF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571500" indent="-571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90000"/>
        <a:buBlip>
          <a:blip r:embed="rId16"/>
        </a:buBlip>
        <a:defRPr lang="en-US" sz="32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+mn-cs"/>
        </a:defRPr>
      </a:lvl1pPr>
      <a:lvl2pPr marL="1028700" indent="-4572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90000"/>
        <a:buBlip>
          <a:blip r:embed="rId16"/>
        </a:buBlip>
        <a:defRPr lang="en-US" sz="28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+mn-cs"/>
        </a:defRPr>
      </a:lvl2pPr>
      <a:lvl3pPr marL="1314450" indent="-4000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90000"/>
        <a:buBlip>
          <a:blip r:embed="rId16"/>
        </a:buBlip>
        <a:defRPr lang="en-US" sz="24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+mn-cs"/>
        </a:defRPr>
      </a:lvl3pPr>
      <a:lvl4pPr marL="1771650" indent="-4000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90000"/>
        <a:buBlip>
          <a:blip r:embed="rId16"/>
        </a:buBlip>
        <a:defRPr lang="en-US" sz="20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+mn-cs"/>
        </a:defRPr>
      </a:lvl4pPr>
      <a:lvl5pPr marL="21717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90000"/>
        <a:buBlip>
          <a:blip r:embed="rId16"/>
        </a:buBlip>
        <a:defRPr lang="en-US" sz="20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2438" y="3621088"/>
            <a:ext cx="376713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4000" i="1">
                <a:solidFill>
                  <a:schemeClr val="bg1"/>
                </a:solidFill>
              </a:rPr>
              <a:t>People Skills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844550" y="4303713"/>
            <a:ext cx="10410825" cy="25336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88938" y="5180013"/>
            <a:ext cx="8331200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E600"/>
                </a:solidFill>
                <a:latin typeface="Arial" charset="0"/>
              </a:rPr>
              <a:t>If you can identify the pattern you can make sense of it and know what comes next</a:t>
            </a:r>
          </a:p>
        </p:txBody>
      </p:sp>
      <p:pic>
        <p:nvPicPr>
          <p:cNvPr id="18437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0513"/>
            <a:ext cx="26193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938463"/>
            <a:ext cx="23971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055938"/>
            <a:ext cx="2143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1071563"/>
            <a:ext cx="220662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071563"/>
            <a:ext cx="24606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8" descr="C:\Users\BROOME~1\AppData\Local\Temp\VMwareDnD\f6387667\number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076575"/>
            <a:ext cx="28082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effectLst>
            <a:outerShdw dist="35921" dir="2700000" algn="ctr" rotWithShape="0">
              <a:schemeClr val="bg2"/>
            </a:outerShdw>
          </a:effec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WHAT’S THE PATTERN?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378575" y="2867025"/>
            <a:ext cx="1452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?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4300"/>
            <a:ext cx="216535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257300"/>
            <a:ext cx="1995487" cy="178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255713"/>
            <a:ext cx="2057400" cy="176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424238"/>
            <a:ext cx="2143125" cy="1476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419475"/>
            <a:ext cx="1406525" cy="1512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238500"/>
            <a:ext cx="1938337" cy="177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29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>
                <a:solidFill>
                  <a:schemeClr val="bg1"/>
                </a:solidFill>
                <a:effectLst/>
              </a:rPr>
              <a:t>“As I See Myself”</a:t>
            </a:r>
            <a:br>
              <a:rPr>
                <a:solidFill>
                  <a:schemeClr val="bg1"/>
                </a:solidFill>
                <a:effectLst/>
              </a:rPr>
            </a:br>
            <a:r>
              <a:rPr>
                <a:solidFill>
                  <a:schemeClr val="bg1"/>
                </a:solidFill>
                <a:effectLst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9392450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252413" y="2322513"/>
            <a:ext cx="8301037" cy="506412"/>
          </a:xfrm>
          <a:prstGeom prst="roundRect">
            <a:avLst/>
          </a:prstGeom>
          <a:gradFill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lumMod val="75000"/>
                  <a:lumOff val="25000"/>
                  <a:alpha val="47000"/>
                </a:schemeClr>
              </a:gs>
            </a:gsLst>
            <a:lin ang="16200000" scaled="0"/>
          </a:gradFill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52413" y="2943225"/>
            <a:ext cx="8301037" cy="776288"/>
          </a:xfrm>
          <a:prstGeom prst="roundRect">
            <a:avLst/>
          </a:prstGeom>
          <a:gradFill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lumMod val="75000"/>
                  <a:lumOff val="25000"/>
                  <a:alpha val="47000"/>
                </a:schemeClr>
              </a:gs>
            </a:gsLst>
            <a:lin ang="16200000" scaled="0"/>
          </a:gradFill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2413" y="1433513"/>
            <a:ext cx="8301037" cy="776287"/>
          </a:xfrm>
          <a:prstGeom prst="roundRect">
            <a:avLst/>
          </a:prstGeom>
          <a:gradFill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lumMod val="75000"/>
                  <a:lumOff val="25000"/>
                  <a:alpha val="47000"/>
                </a:schemeClr>
              </a:gs>
            </a:gsLst>
            <a:lin ang="16200000" scaled="0"/>
          </a:gradFill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effectLst>
            <a:outerShdw dist="35921" dir="2700000" algn="ctr" rotWithShape="0">
              <a:schemeClr val="bg2"/>
            </a:outerShdw>
          </a:effec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COMPLETING THE PROFILE</a:t>
            </a:r>
            <a:br>
              <a:rPr i="1">
                <a:solidFill>
                  <a:schemeClr val="bg1"/>
                </a:solidFill>
                <a:effectLst/>
              </a:rPr>
            </a:br>
            <a:endParaRPr i="1">
              <a:solidFill>
                <a:schemeClr val="bg1"/>
              </a:solidFill>
              <a:effectLst/>
            </a:endParaRPr>
          </a:p>
        </p:txBody>
      </p:sp>
      <p:sp>
        <p:nvSpPr>
          <p:cNvPr id="22537" name="Content Placeholder 5"/>
          <p:cNvSpPr>
            <a:spLocks noGrp="1"/>
          </p:cNvSpPr>
          <p:nvPr>
            <p:ph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FontTx/>
              <a:buNone/>
            </a:pPr>
            <a:r>
              <a:rPr sz="2400" dirty="0">
                <a:effectLst/>
                <a:latin typeface="Arial" charset="0"/>
              </a:rPr>
              <a:t>	At the top of the form write WORK and complete it with that focus.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FontTx/>
              <a:buNone/>
            </a:pPr>
            <a:r>
              <a:rPr sz="2400" dirty="0">
                <a:effectLst/>
                <a:latin typeface="Arial" charset="0"/>
              </a:rPr>
              <a:t>	Go with your first hunch.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FontTx/>
              <a:buNone/>
            </a:pPr>
            <a:r>
              <a:rPr sz="2400" dirty="0">
                <a:effectLst/>
                <a:latin typeface="Arial" charset="0"/>
              </a:rPr>
              <a:t>	If no word seems to fit, pick the one that best</a:t>
            </a:r>
            <a:br>
              <a:rPr sz="2400" dirty="0">
                <a:effectLst/>
                <a:latin typeface="Arial" charset="0"/>
              </a:rPr>
            </a:br>
            <a:r>
              <a:rPr sz="2400" dirty="0">
                <a:effectLst/>
                <a:latin typeface="Arial" charset="0"/>
              </a:rPr>
              <a:t>describes you.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FontTx/>
              <a:buNone/>
            </a:pPr>
            <a:r>
              <a:rPr sz="2400" dirty="0">
                <a:effectLst/>
                <a:latin typeface="Arial" charset="0"/>
              </a:rPr>
              <a:t>	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21946" y="1565585"/>
            <a:ext cx="459103" cy="459103"/>
          </a:xfrm>
          <a:prstGeom prst="ellipse">
            <a:avLst/>
          </a:prstGeom>
          <a:gradFill rotWithShape="1">
            <a:gsLst>
              <a:gs pos="0">
                <a:srgbClr val="00349E">
                  <a:tint val="10000"/>
                  <a:satMod val="300000"/>
                </a:srgbClr>
              </a:gs>
              <a:gs pos="34000">
                <a:srgbClr val="00349E">
                  <a:tint val="13500"/>
                  <a:satMod val="250000"/>
                </a:srgbClr>
              </a:gs>
              <a:gs pos="100000">
                <a:srgbClr val="0070C0"/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0349E">
                <a:satMod val="12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8362" y="1587589"/>
            <a:ext cx="32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ln w="17780" cmpd="sng">
                  <a:solidFill>
                    <a:srgbClr val="618FF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FC9C"/>
                    </a:gs>
                    <a:gs pos="90000">
                      <a:srgbClr val="FFC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</a:rPr>
              <a:t>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321946" y="2311415"/>
            <a:ext cx="459103" cy="459103"/>
          </a:xfrm>
          <a:prstGeom prst="ellipse">
            <a:avLst/>
          </a:prstGeom>
          <a:gradFill rotWithShape="1">
            <a:gsLst>
              <a:gs pos="0">
                <a:srgbClr val="00349E">
                  <a:tint val="10000"/>
                  <a:satMod val="300000"/>
                </a:srgbClr>
              </a:gs>
              <a:gs pos="34000">
                <a:srgbClr val="00349E">
                  <a:tint val="13500"/>
                  <a:satMod val="250000"/>
                </a:srgbClr>
              </a:gs>
              <a:gs pos="100000">
                <a:srgbClr val="0070C0"/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0349E">
                <a:satMod val="12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8362" y="2332471"/>
            <a:ext cx="32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ln w="17780" cmpd="sng">
                  <a:solidFill>
                    <a:srgbClr val="618FF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FC9C"/>
                    </a:gs>
                    <a:gs pos="90000">
                      <a:srgbClr val="FFC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21946" y="3072010"/>
            <a:ext cx="459103" cy="459103"/>
          </a:xfrm>
          <a:prstGeom prst="ellipse">
            <a:avLst/>
          </a:prstGeom>
          <a:gradFill rotWithShape="1">
            <a:gsLst>
              <a:gs pos="0">
                <a:srgbClr val="00349E">
                  <a:tint val="10000"/>
                  <a:satMod val="300000"/>
                </a:srgbClr>
              </a:gs>
              <a:gs pos="34000">
                <a:srgbClr val="00349E">
                  <a:tint val="13500"/>
                  <a:satMod val="250000"/>
                </a:srgbClr>
              </a:gs>
              <a:gs pos="100000">
                <a:srgbClr val="0070C0"/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00349E">
                <a:satMod val="12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8362" y="3120362"/>
            <a:ext cx="32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ln w="17780" cmpd="sng">
                  <a:solidFill>
                    <a:srgbClr val="618FF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FC9C"/>
                    </a:gs>
                    <a:gs pos="90000">
                      <a:srgbClr val="FFC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4369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819150" y="5170488"/>
            <a:ext cx="733425" cy="430212"/>
          </a:xfrm>
          <a:prstGeom prst="rect">
            <a:avLst/>
          </a:prstGeom>
          <a:gradFill>
            <a:gsLst>
              <a:gs pos="0">
                <a:srgbClr val="9BD7FF"/>
              </a:gs>
              <a:gs pos="100000">
                <a:schemeClr val="bg1"/>
              </a:gs>
            </a:gsLst>
            <a:lin ang="16200000" scaled="1"/>
          </a:gradFill>
          <a:ln w="25400">
            <a:solidFill>
              <a:srgbClr val="6633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99" name="Picture 99" descr="C:\Documents and Settings\brumas\Desktop\Effectiveness Workbook\images\arrow_horiz_04.png"/>
          <p:cNvPicPr>
            <a:picLocks noChangeAspect="1" noChangeArrowheads="1"/>
          </p:cNvPicPr>
          <p:nvPr/>
        </p:nvPicPr>
        <p:blipFill>
          <a:blip r:embed="rId3"/>
          <a:srcRect l="13672" t="48503" r="10937" b="43554"/>
          <a:stretch>
            <a:fillRect/>
          </a:stretch>
        </p:blipFill>
        <p:spPr bwMode="auto">
          <a:xfrm>
            <a:off x="819150" y="1990725"/>
            <a:ext cx="6810375" cy="5048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99" descr="C:\Documents and Settings\brumas\Desktop\Effectiveness Workbook\images\arrow_horiz_04.png"/>
          <p:cNvPicPr>
            <a:picLocks noChangeAspect="1" noChangeArrowheads="1"/>
          </p:cNvPicPr>
          <p:nvPr/>
        </p:nvPicPr>
        <p:blipFill>
          <a:blip r:embed="rId3"/>
          <a:srcRect l="13672" t="48503" r="10937" b="43554"/>
          <a:stretch>
            <a:fillRect/>
          </a:stretch>
        </p:blipFill>
        <p:spPr bwMode="auto">
          <a:xfrm>
            <a:off x="819150" y="2832100"/>
            <a:ext cx="6810375" cy="5048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Picture 99" descr="C:\Documents and Settings\brumas\Desktop\Effectiveness Workbook\images\arrow_horiz_04.png"/>
          <p:cNvPicPr>
            <a:picLocks noChangeAspect="1" noChangeArrowheads="1"/>
          </p:cNvPicPr>
          <p:nvPr/>
        </p:nvPicPr>
        <p:blipFill>
          <a:blip r:embed="rId3"/>
          <a:srcRect l="13672" t="48503" r="10937" b="43554"/>
          <a:stretch>
            <a:fillRect/>
          </a:stretch>
        </p:blipFill>
        <p:spPr bwMode="auto">
          <a:xfrm>
            <a:off x="819150" y="3673475"/>
            <a:ext cx="6810375" cy="5048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99" descr="C:\Documents and Settings\brumas\Desktop\Effectiveness Workbook\images\arrow_horiz_04.png"/>
          <p:cNvPicPr>
            <a:picLocks noChangeAspect="1" noChangeArrowheads="1"/>
          </p:cNvPicPr>
          <p:nvPr/>
        </p:nvPicPr>
        <p:blipFill>
          <a:blip r:embed="rId3"/>
          <a:srcRect l="13672" t="48503" r="10937" b="43554"/>
          <a:stretch>
            <a:fillRect/>
          </a:stretch>
        </p:blipFill>
        <p:spPr bwMode="auto">
          <a:xfrm>
            <a:off x="819150" y="4514850"/>
            <a:ext cx="6810375" cy="5048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71842" name="Rectangle 2"/>
          <p:cNvSpPr>
            <a:spLocks noChangeArrowheads="1"/>
          </p:cNvSpPr>
          <p:nvPr/>
        </p:nvSpPr>
        <p:spPr bwMode="auto">
          <a:xfrm>
            <a:off x="1543050" y="4525963"/>
            <a:ext cx="4781550" cy="484187"/>
          </a:xfrm>
          <a:prstGeom prst="rect">
            <a:avLst/>
          </a:prstGeom>
          <a:solidFill>
            <a:srgbClr val="0099FF">
              <a:alpha val="5803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1539875" y="3686175"/>
            <a:ext cx="1203325" cy="484188"/>
          </a:xfrm>
          <a:prstGeom prst="rect">
            <a:avLst/>
          </a:prstGeom>
          <a:solidFill>
            <a:srgbClr val="0099FF">
              <a:alpha val="5803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1844" name="Rectangle 4"/>
          <p:cNvSpPr>
            <a:spLocks noChangeArrowheads="1"/>
          </p:cNvSpPr>
          <p:nvPr/>
        </p:nvSpPr>
        <p:spPr bwMode="auto">
          <a:xfrm>
            <a:off x="1557338" y="2849563"/>
            <a:ext cx="1757362" cy="484187"/>
          </a:xfrm>
          <a:prstGeom prst="rect">
            <a:avLst/>
          </a:prstGeom>
          <a:solidFill>
            <a:srgbClr val="0099FF">
              <a:alpha val="5803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1845" name="Rectangle 5"/>
          <p:cNvSpPr>
            <a:spLocks noChangeArrowheads="1"/>
          </p:cNvSpPr>
          <p:nvPr/>
        </p:nvSpPr>
        <p:spPr bwMode="auto">
          <a:xfrm>
            <a:off x="1557338" y="2008188"/>
            <a:ext cx="4005262" cy="484187"/>
          </a:xfrm>
          <a:prstGeom prst="rect">
            <a:avLst/>
          </a:prstGeom>
          <a:solidFill>
            <a:srgbClr val="0099FF">
              <a:alpha val="5803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4575175" y="2897188"/>
            <a:ext cx="1588" cy="3651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3057525" y="2897188"/>
            <a:ext cx="1588" cy="365125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6110288" y="2897188"/>
            <a:ext cx="1587" cy="365125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6" name="Line 39"/>
          <p:cNvSpPr>
            <a:spLocks noChangeShapeType="1"/>
          </p:cNvSpPr>
          <p:nvPr/>
        </p:nvSpPr>
        <p:spPr bwMode="auto">
          <a:xfrm>
            <a:off x="4575175" y="2068513"/>
            <a:ext cx="0" cy="3651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7" name="Line 40"/>
          <p:cNvSpPr>
            <a:spLocks noChangeShapeType="1"/>
          </p:cNvSpPr>
          <p:nvPr/>
        </p:nvSpPr>
        <p:spPr bwMode="auto">
          <a:xfrm>
            <a:off x="3059113" y="2068513"/>
            <a:ext cx="0" cy="365125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8" name="Line 41"/>
          <p:cNvSpPr>
            <a:spLocks noChangeShapeType="1"/>
          </p:cNvSpPr>
          <p:nvPr/>
        </p:nvSpPr>
        <p:spPr bwMode="auto">
          <a:xfrm>
            <a:off x="6110288" y="2068513"/>
            <a:ext cx="1587" cy="365125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9" name="Line 70"/>
          <p:cNvSpPr>
            <a:spLocks noChangeShapeType="1"/>
          </p:cNvSpPr>
          <p:nvPr/>
        </p:nvSpPr>
        <p:spPr bwMode="auto">
          <a:xfrm>
            <a:off x="4575175" y="4583113"/>
            <a:ext cx="1588" cy="365125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0" name="Line 71"/>
          <p:cNvSpPr>
            <a:spLocks noChangeShapeType="1"/>
          </p:cNvSpPr>
          <p:nvPr/>
        </p:nvSpPr>
        <p:spPr bwMode="auto">
          <a:xfrm>
            <a:off x="3057525" y="4583113"/>
            <a:ext cx="1588" cy="365125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1" name="Line 72"/>
          <p:cNvSpPr>
            <a:spLocks noChangeShapeType="1"/>
          </p:cNvSpPr>
          <p:nvPr/>
        </p:nvSpPr>
        <p:spPr bwMode="auto">
          <a:xfrm>
            <a:off x="6094413" y="4583113"/>
            <a:ext cx="1587" cy="365125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2" name="Line 98"/>
          <p:cNvSpPr>
            <a:spLocks noChangeShapeType="1"/>
          </p:cNvSpPr>
          <p:nvPr/>
        </p:nvSpPr>
        <p:spPr bwMode="auto">
          <a:xfrm>
            <a:off x="4575175" y="3748088"/>
            <a:ext cx="1588" cy="366712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3" name="Line 99"/>
          <p:cNvSpPr>
            <a:spLocks noChangeShapeType="1"/>
          </p:cNvSpPr>
          <p:nvPr/>
        </p:nvSpPr>
        <p:spPr bwMode="auto">
          <a:xfrm>
            <a:off x="3057525" y="3748088"/>
            <a:ext cx="1588" cy="366712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4" name="Line 100"/>
          <p:cNvSpPr>
            <a:spLocks noChangeShapeType="1"/>
          </p:cNvSpPr>
          <p:nvPr/>
        </p:nvSpPr>
        <p:spPr bwMode="auto">
          <a:xfrm>
            <a:off x="6094413" y="3748088"/>
            <a:ext cx="1587" cy="366712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5" name="Text Box 124"/>
          <p:cNvSpPr txBox="1">
            <a:spLocks noChangeArrowheads="1"/>
          </p:cNvSpPr>
          <p:nvPr/>
        </p:nvSpPr>
        <p:spPr bwMode="auto">
          <a:xfrm>
            <a:off x="803275" y="1676400"/>
            <a:ext cx="1038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Tally Box</a:t>
            </a:r>
          </a:p>
        </p:txBody>
      </p:sp>
      <p:sp>
        <p:nvSpPr>
          <p:cNvPr id="25624" name="Text Box 129"/>
          <p:cNvSpPr txBox="1">
            <a:spLocks noChangeArrowheads="1"/>
          </p:cNvSpPr>
          <p:nvPr/>
        </p:nvSpPr>
        <p:spPr bwMode="auto">
          <a:xfrm>
            <a:off x="990600" y="5210175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24</a:t>
            </a:r>
          </a:p>
        </p:txBody>
      </p:sp>
      <p:sp>
        <p:nvSpPr>
          <p:cNvPr id="1571974" name="Line 134"/>
          <p:cNvSpPr>
            <a:spLocks noChangeShapeType="1"/>
          </p:cNvSpPr>
          <p:nvPr/>
        </p:nvSpPr>
        <p:spPr bwMode="auto">
          <a:xfrm>
            <a:off x="7696200" y="2438400"/>
            <a:ext cx="838200" cy="0"/>
          </a:xfrm>
          <a:prstGeom prst="line">
            <a:avLst/>
          </a:prstGeom>
          <a:noFill/>
          <a:ln w="15875">
            <a:solidFill>
              <a:schemeClr val="accent3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1975" name="Line 135"/>
          <p:cNvSpPr>
            <a:spLocks noChangeShapeType="1"/>
          </p:cNvSpPr>
          <p:nvPr/>
        </p:nvSpPr>
        <p:spPr bwMode="auto">
          <a:xfrm>
            <a:off x="7696200" y="3276600"/>
            <a:ext cx="838200" cy="0"/>
          </a:xfrm>
          <a:prstGeom prst="line">
            <a:avLst/>
          </a:prstGeom>
          <a:noFill/>
          <a:ln w="15875">
            <a:solidFill>
              <a:schemeClr val="accent3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71976" name="Line 136"/>
          <p:cNvSpPr>
            <a:spLocks noChangeShapeType="1"/>
          </p:cNvSpPr>
          <p:nvPr/>
        </p:nvSpPr>
        <p:spPr bwMode="auto">
          <a:xfrm>
            <a:off x="7696200" y="4038600"/>
            <a:ext cx="838200" cy="0"/>
          </a:xfrm>
          <a:prstGeom prst="line">
            <a:avLst/>
          </a:prstGeom>
          <a:noFill/>
          <a:ln w="15875">
            <a:solidFill>
              <a:schemeClr val="accent3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71977" name="Line 137"/>
          <p:cNvSpPr>
            <a:spLocks noChangeShapeType="1"/>
          </p:cNvSpPr>
          <p:nvPr/>
        </p:nvSpPr>
        <p:spPr bwMode="auto">
          <a:xfrm>
            <a:off x="7696200" y="4876800"/>
            <a:ext cx="838200" cy="0"/>
          </a:xfrm>
          <a:prstGeom prst="line">
            <a:avLst/>
          </a:prstGeom>
          <a:noFill/>
          <a:ln w="15875">
            <a:solidFill>
              <a:schemeClr val="accent3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29" name="Text Box 138"/>
          <p:cNvSpPr txBox="1">
            <a:spLocks noChangeArrowheads="1"/>
          </p:cNvSpPr>
          <p:nvPr/>
        </p:nvSpPr>
        <p:spPr bwMode="auto">
          <a:xfrm>
            <a:off x="7800975" y="2019300"/>
            <a:ext cx="533400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5630" name="Text Box 139"/>
          <p:cNvSpPr txBox="1">
            <a:spLocks noChangeArrowheads="1"/>
          </p:cNvSpPr>
          <p:nvPr/>
        </p:nvSpPr>
        <p:spPr bwMode="auto">
          <a:xfrm>
            <a:off x="7877175" y="4457700"/>
            <a:ext cx="533400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40" name="Title 139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000500" cy="735012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CSAP GRAPH</a:t>
            </a:r>
            <a:br>
              <a:rPr i="1">
                <a:solidFill>
                  <a:schemeClr val="bg1"/>
                </a:solidFill>
                <a:effectLst/>
              </a:rPr>
            </a:br>
            <a:endParaRPr i="1">
              <a:solidFill>
                <a:schemeClr val="bg1"/>
              </a:solidFill>
              <a:effectLst/>
            </a:endParaRPr>
          </a:p>
        </p:txBody>
      </p:sp>
      <p:sp>
        <p:nvSpPr>
          <p:cNvPr id="23584" name="TextBox 141"/>
          <p:cNvSpPr txBox="1">
            <a:spLocks noChangeArrowheads="1"/>
          </p:cNvSpPr>
          <p:nvPr/>
        </p:nvSpPr>
        <p:spPr bwMode="auto">
          <a:xfrm>
            <a:off x="1998663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3585" name="TextBox 142"/>
          <p:cNvSpPr txBox="1">
            <a:spLocks noChangeArrowheads="1"/>
          </p:cNvSpPr>
          <p:nvPr/>
        </p:nvSpPr>
        <p:spPr bwMode="auto">
          <a:xfrm>
            <a:off x="2370138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3586" name="TextBox 143"/>
          <p:cNvSpPr txBox="1">
            <a:spLocks noChangeArrowheads="1"/>
          </p:cNvSpPr>
          <p:nvPr/>
        </p:nvSpPr>
        <p:spPr bwMode="auto">
          <a:xfrm>
            <a:off x="3055938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3587" name="TextBox 144"/>
          <p:cNvSpPr txBox="1">
            <a:spLocks noChangeArrowheads="1"/>
          </p:cNvSpPr>
          <p:nvPr/>
        </p:nvSpPr>
        <p:spPr bwMode="auto">
          <a:xfrm>
            <a:off x="3475038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3588" name="TextBox 145"/>
          <p:cNvSpPr txBox="1">
            <a:spLocks noChangeArrowheads="1"/>
          </p:cNvSpPr>
          <p:nvPr/>
        </p:nvSpPr>
        <p:spPr bwMode="auto">
          <a:xfrm>
            <a:off x="3851275" y="20970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589" name="TextBox 146"/>
          <p:cNvSpPr txBox="1">
            <a:spLocks noChangeArrowheads="1"/>
          </p:cNvSpPr>
          <p:nvPr/>
        </p:nvSpPr>
        <p:spPr bwMode="auto">
          <a:xfrm>
            <a:off x="4237038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3590" name="TextBox 147"/>
          <p:cNvSpPr txBox="1">
            <a:spLocks noChangeArrowheads="1"/>
          </p:cNvSpPr>
          <p:nvPr/>
        </p:nvSpPr>
        <p:spPr bwMode="auto">
          <a:xfrm>
            <a:off x="4608513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3591" name="TextBox 148"/>
          <p:cNvSpPr txBox="1">
            <a:spLocks noChangeArrowheads="1"/>
          </p:cNvSpPr>
          <p:nvPr/>
        </p:nvSpPr>
        <p:spPr bwMode="auto">
          <a:xfrm>
            <a:off x="4845050" y="20970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3592" name="TextBox 149"/>
          <p:cNvSpPr txBox="1">
            <a:spLocks noChangeArrowheads="1"/>
          </p:cNvSpPr>
          <p:nvPr/>
        </p:nvSpPr>
        <p:spPr bwMode="auto">
          <a:xfrm>
            <a:off x="5122863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3593" name="TextBox 150"/>
          <p:cNvSpPr txBox="1">
            <a:spLocks noChangeArrowheads="1"/>
          </p:cNvSpPr>
          <p:nvPr/>
        </p:nvSpPr>
        <p:spPr bwMode="auto">
          <a:xfrm>
            <a:off x="5370513" y="20970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3594" name="TextBox 151"/>
          <p:cNvSpPr txBox="1">
            <a:spLocks noChangeArrowheads="1"/>
          </p:cNvSpPr>
          <p:nvPr/>
        </p:nvSpPr>
        <p:spPr bwMode="auto">
          <a:xfrm>
            <a:off x="5722938" y="2097088"/>
            <a:ext cx="37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23595" name="TextBox 152"/>
          <p:cNvSpPr txBox="1">
            <a:spLocks noChangeArrowheads="1"/>
          </p:cNvSpPr>
          <p:nvPr/>
        </p:nvSpPr>
        <p:spPr bwMode="auto">
          <a:xfrm>
            <a:off x="6113463" y="20970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3596" name="TextBox 154"/>
          <p:cNvSpPr txBox="1">
            <a:spLocks noChangeArrowheads="1"/>
          </p:cNvSpPr>
          <p:nvPr/>
        </p:nvSpPr>
        <p:spPr bwMode="auto">
          <a:xfrm>
            <a:off x="6469063" y="20970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3597" name="TextBox 156"/>
          <p:cNvSpPr txBox="1">
            <a:spLocks noChangeArrowheads="1"/>
          </p:cNvSpPr>
          <p:nvPr/>
        </p:nvSpPr>
        <p:spPr bwMode="auto">
          <a:xfrm>
            <a:off x="6850063" y="20970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3598" name="TextBox 158"/>
          <p:cNvSpPr txBox="1">
            <a:spLocks noChangeArrowheads="1"/>
          </p:cNvSpPr>
          <p:nvPr/>
        </p:nvSpPr>
        <p:spPr bwMode="auto">
          <a:xfrm>
            <a:off x="7212013" y="20970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3599" name="TextBox 159"/>
          <p:cNvSpPr txBox="1">
            <a:spLocks noChangeArrowheads="1"/>
          </p:cNvSpPr>
          <p:nvPr/>
        </p:nvSpPr>
        <p:spPr bwMode="auto">
          <a:xfrm>
            <a:off x="2713038" y="2097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3600" name="TextBox 161"/>
          <p:cNvSpPr txBox="1">
            <a:spLocks noChangeArrowheads="1"/>
          </p:cNvSpPr>
          <p:nvPr/>
        </p:nvSpPr>
        <p:spPr bwMode="auto">
          <a:xfrm>
            <a:off x="1693863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3601" name="TextBox 162"/>
          <p:cNvSpPr txBox="1">
            <a:spLocks noChangeArrowheads="1"/>
          </p:cNvSpPr>
          <p:nvPr/>
        </p:nvSpPr>
        <p:spPr bwMode="auto">
          <a:xfrm>
            <a:off x="2370138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3602" name="TextBox 163"/>
          <p:cNvSpPr txBox="1">
            <a:spLocks noChangeArrowheads="1"/>
          </p:cNvSpPr>
          <p:nvPr/>
        </p:nvSpPr>
        <p:spPr bwMode="auto">
          <a:xfrm>
            <a:off x="3122613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3603" name="TextBox 164"/>
          <p:cNvSpPr txBox="1">
            <a:spLocks noChangeArrowheads="1"/>
          </p:cNvSpPr>
          <p:nvPr/>
        </p:nvSpPr>
        <p:spPr bwMode="auto">
          <a:xfrm>
            <a:off x="3675063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3604" name="TextBox 165"/>
          <p:cNvSpPr txBox="1">
            <a:spLocks noChangeArrowheads="1"/>
          </p:cNvSpPr>
          <p:nvPr/>
        </p:nvSpPr>
        <p:spPr bwMode="auto">
          <a:xfrm>
            <a:off x="4184650" y="46116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605" name="TextBox 166"/>
          <p:cNvSpPr txBox="1">
            <a:spLocks noChangeArrowheads="1"/>
          </p:cNvSpPr>
          <p:nvPr/>
        </p:nvSpPr>
        <p:spPr bwMode="auto">
          <a:xfrm>
            <a:off x="4627563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3606" name="TextBox 167"/>
          <p:cNvSpPr txBox="1">
            <a:spLocks noChangeArrowheads="1"/>
          </p:cNvSpPr>
          <p:nvPr/>
        </p:nvSpPr>
        <p:spPr bwMode="auto">
          <a:xfrm>
            <a:off x="4922838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3607" name="TextBox 168"/>
          <p:cNvSpPr txBox="1">
            <a:spLocks noChangeArrowheads="1"/>
          </p:cNvSpPr>
          <p:nvPr/>
        </p:nvSpPr>
        <p:spPr bwMode="auto">
          <a:xfrm>
            <a:off x="5197475" y="46116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3608" name="TextBox 169"/>
          <p:cNvSpPr txBox="1">
            <a:spLocks noChangeArrowheads="1"/>
          </p:cNvSpPr>
          <p:nvPr/>
        </p:nvSpPr>
        <p:spPr bwMode="auto">
          <a:xfrm>
            <a:off x="5456238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3609" name="TextBox 170"/>
          <p:cNvSpPr txBox="1">
            <a:spLocks noChangeArrowheads="1"/>
          </p:cNvSpPr>
          <p:nvPr/>
        </p:nvSpPr>
        <p:spPr bwMode="auto">
          <a:xfrm>
            <a:off x="5703888" y="46116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3610" name="TextBox 171"/>
          <p:cNvSpPr txBox="1">
            <a:spLocks noChangeArrowheads="1"/>
          </p:cNvSpPr>
          <p:nvPr/>
        </p:nvSpPr>
        <p:spPr bwMode="auto">
          <a:xfrm>
            <a:off x="6103938" y="4611688"/>
            <a:ext cx="37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23611" name="TextBox 172"/>
          <p:cNvSpPr txBox="1">
            <a:spLocks noChangeArrowheads="1"/>
          </p:cNvSpPr>
          <p:nvPr/>
        </p:nvSpPr>
        <p:spPr bwMode="auto">
          <a:xfrm>
            <a:off x="6475413" y="46116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3612" name="TextBox 173"/>
          <p:cNvSpPr txBox="1">
            <a:spLocks noChangeArrowheads="1"/>
          </p:cNvSpPr>
          <p:nvPr/>
        </p:nvSpPr>
        <p:spPr bwMode="auto">
          <a:xfrm>
            <a:off x="6840538" y="46116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3613" name="TextBox 176"/>
          <p:cNvSpPr txBox="1">
            <a:spLocks noChangeArrowheads="1"/>
          </p:cNvSpPr>
          <p:nvPr/>
        </p:nvSpPr>
        <p:spPr bwMode="auto">
          <a:xfrm>
            <a:off x="2713038" y="46116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3614" name="TextBox 177"/>
          <p:cNvSpPr txBox="1">
            <a:spLocks noChangeArrowheads="1"/>
          </p:cNvSpPr>
          <p:nvPr/>
        </p:nvSpPr>
        <p:spPr bwMode="auto">
          <a:xfrm>
            <a:off x="2284413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3615" name="TextBox 178"/>
          <p:cNvSpPr txBox="1">
            <a:spLocks noChangeArrowheads="1"/>
          </p:cNvSpPr>
          <p:nvPr/>
        </p:nvSpPr>
        <p:spPr bwMode="auto">
          <a:xfrm>
            <a:off x="2693988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3616" name="TextBox 179"/>
          <p:cNvSpPr txBox="1">
            <a:spLocks noChangeArrowheads="1"/>
          </p:cNvSpPr>
          <p:nvPr/>
        </p:nvSpPr>
        <p:spPr bwMode="auto">
          <a:xfrm>
            <a:off x="3656013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3617" name="TextBox 180"/>
          <p:cNvSpPr txBox="1">
            <a:spLocks noChangeArrowheads="1"/>
          </p:cNvSpPr>
          <p:nvPr/>
        </p:nvSpPr>
        <p:spPr bwMode="auto">
          <a:xfrm>
            <a:off x="4198938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3618" name="TextBox 181"/>
          <p:cNvSpPr txBox="1">
            <a:spLocks noChangeArrowheads="1"/>
          </p:cNvSpPr>
          <p:nvPr/>
        </p:nvSpPr>
        <p:spPr bwMode="auto">
          <a:xfrm>
            <a:off x="4613275" y="292576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619" name="TextBox 182"/>
          <p:cNvSpPr txBox="1">
            <a:spLocks noChangeArrowheads="1"/>
          </p:cNvSpPr>
          <p:nvPr/>
        </p:nvSpPr>
        <p:spPr bwMode="auto">
          <a:xfrm>
            <a:off x="4884738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3620" name="TextBox 183"/>
          <p:cNvSpPr txBox="1">
            <a:spLocks noChangeArrowheads="1"/>
          </p:cNvSpPr>
          <p:nvPr/>
        </p:nvSpPr>
        <p:spPr bwMode="auto">
          <a:xfrm>
            <a:off x="5170488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3621" name="TextBox 184"/>
          <p:cNvSpPr txBox="1">
            <a:spLocks noChangeArrowheads="1"/>
          </p:cNvSpPr>
          <p:nvPr/>
        </p:nvSpPr>
        <p:spPr bwMode="auto">
          <a:xfrm>
            <a:off x="5464175" y="292576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3622" name="TextBox 185"/>
          <p:cNvSpPr txBox="1">
            <a:spLocks noChangeArrowheads="1"/>
          </p:cNvSpPr>
          <p:nvPr/>
        </p:nvSpPr>
        <p:spPr bwMode="auto">
          <a:xfrm>
            <a:off x="5761038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3623" name="TextBox 186"/>
          <p:cNvSpPr txBox="1">
            <a:spLocks noChangeArrowheads="1"/>
          </p:cNvSpPr>
          <p:nvPr/>
        </p:nvSpPr>
        <p:spPr bwMode="auto">
          <a:xfrm>
            <a:off x="6094413" y="292576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3624" name="TextBox 188"/>
          <p:cNvSpPr txBox="1">
            <a:spLocks noChangeArrowheads="1"/>
          </p:cNvSpPr>
          <p:nvPr/>
        </p:nvSpPr>
        <p:spPr bwMode="auto">
          <a:xfrm>
            <a:off x="6484938" y="292576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3625" name="TextBox 189"/>
          <p:cNvSpPr txBox="1">
            <a:spLocks noChangeArrowheads="1"/>
          </p:cNvSpPr>
          <p:nvPr/>
        </p:nvSpPr>
        <p:spPr bwMode="auto">
          <a:xfrm>
            <a:off x="6831013" y="292576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3626" name="TextBox 190"/>
          <p:cNvSpPr txBox="1">
            <a:spLocks noChangeArrowheads="1"/>
          </p:cNvSpPr>
          <p:nvPr/>
        </p:nvSpPr>
        <p:spPr bwMode="auto">
          <a:xfrm>
            <a:off x="7202488" y="292576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3627" name="TextBox 191"/>
          <p:cNvSpPr txBox="1">
            <a:spLocks noChangeArrowheads="1"/>
          </p:cNvSpPr>
          <p:nvPr/>
        </p:nvSpPr>
        <p:spPr bwMode="auto">
          <a:xfrm>
            <a:off x="3141663" y="29257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3628" name="TextBox 192"/>
          <p:cNvSpPr txBox="1">
            <a:spLocks noChangeArrowheads="1"/>
          </p:cNvSpPr>
          <p:nvPr/>
        </p:nvSpPr>
        <p:spPr bwMode="auto">
          <a:xfrm>
            <a:off x="1893888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3629" name="TextBox 193"/>
          <p:cNvSpPr txBox="1">
            <a:spLocks noChangeArrowheads="1"/>
          </p:cNvSpPr>
          <p:nvPr/>
        </p:nvSpPr>
        <p:spPr bwMode="auto">
          <a:xfrm>
            <a:off x="2598738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3630" name="TextBox 194"/>
          <p:cNvSpPr txBox="1">
            <a:spLocks noChangeArrowheads="1"/>
          </p:cNvSpPr>
          <p:nvPr/>
        </p:nvSpPr>
        <p:spPr bwMode="auto">
          <a:xfrm>
            <a:off x="3684588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3631" name="TextBox 195"/>
          <p:cNvSpPr txBox="1">
            <a:spLocks noChangeArrowheads="1"/>
          </p:cNvSpPr>
          <p:nvPr/>
        </p:nvSpPr>
        <p:spPr bwMode="auto">
          <a:xfrm>
            <a:off x="4189413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3632" name="TextBox 196"/>
          <p:cNvSpPr txBox="1">
            <a:spLocks noChangeArrowheads="1"/>
          </p:cNvSpPr>
          <p:nvPr/>
        </p:nvSpPr>
        <p:spPr bwMode="auto">
          <a:xfrm>
            <a:off x="4613275" y="37782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633" name="TextBox 197"/>
          <p:cNvSpPr txBox="1">
            <a:spLocks noChangeArrowheads="1"/>
          </p:cNvSpPr>
          <p:nvPr/>
        </p:nvSpPr>
        <p:spPr bwMode="auto">
          <a:xfrm>
            <a:off x="5027613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3634" name="TextBox 198"/>
          <p:cNvSpPr txBox="1">
            <a:spLocks noChangeArrowheads="1"/>
          </p:cNvSpPr>
          <p:nvPr/>
        </p:nvSpPr>
        <p:spPr bwMode="auto">
          <a:xfrm>
            <a:off x="5399088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3635" name="TextBox 199"/>
          <p:cNvSpPr txBox="1">
            <a:spLocks noChangeArrowheads="1"/>
          </p:cNvSpPr>
          <p:nvPr/>
        </p:nvSpPr>
        <p:spPr bwMode="auto">
          <a:xfrm>
            <a:off x="5768975" y="37782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23636" name="TextBox 200"/>
          <p:cNvSpPr txBox="1">
            <a:spLocks noChangeArrowheads="1"/>
          </p:cNvSpPr>
          <p:nvPr/>
        </p:nvSpPr>
        <p:spPr bwMode="auto">
          <a:xfrm>
            <a:off x="6151563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23637" name="TextBox 201"/>
          <p:cNvSpPr txBox="1">
            <a:spLocks noChangeArrowheads="1"/>
          </p:cNvSpPr>
          <p:nvPr/>
        </p:nvSpPr>
        <p:spPr bwMode="auto">
          <a:xfrm>
            <a:off x="6465888" y="377825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3638" name="TextBox 203"/>
          <p:cNvSpPr txBox="1">
            <a:spLocks noChangeArrowheads="1"/>
          </p:cNvSpPr>
          <p:nvPr/>
        </p:nvSpPr>
        <p:spPr bwMode="auto">
          <a:xfrm>
            <a:off x="6865938" y="377825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3639" name="TextBox 204"/>
          <p:cNvSpPr txBox="1">
            <a:spLocks noChangeArrowheads="1"/>
          </p:cNvSpPr>
          <p:nvPr/>
        </p:nvSpPr>
        <p:spPr bwMode="auto">
          <a:xfrm>
            <a:off x="7212013" y="377825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3640" name="TextBox 205"/>
          <p:cNvSpPr txBox="1">
            <a:spLocks noChangeArrowheads="1"/>
          </p:cNvSpPr>
          <p:nvPr/>
        </p:nvSpPr>
        <p:spPr bwMode="auto">
          <a:xfrm>
            <a:off x="3103563" y="3778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3641" name="TextBox 206"/>
          <p:cNvSpPr txBox="1">
            <a:spLocks noChangeArrowheads="1"/>
          </p:cNvSpPr>
          <p:nvPr/>
        </p:nvSpPr>
        <p:spPr bwMode="auto">
          <a:xfrm>
            <a:off x="7202488" y="46116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5695" name="Rectangle 33"/>
          <p:cNvSpPr>
            <a:spLocks noChangeArrowheads="1"/>
          </p:cNvSpPr>
          <p:nvPr/>
        </p:nvSpPr>
        <p:spPr bwMode="auto">
          <a:xfrm>
            <a:off x="325438" y="2816225"/>
            <a:ext cx="3302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i="1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25696" name="Rectangle 43"/>
          <p:cNvSpPr>
            <a:spLocks noChangeArrowheads="1"/>
          </p:cNvSpPr>
          <p:nvPr/>
        </p:nvSpPr>
        <p:spPr bwMode="auto">
          <a:xfrm>
            <a:off x="312738" y="1990725"/>
            <a:ext cx="3556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i="1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25697" name="Rectangle 90"/>
          <p:cNvSpPr>
            <a:spLocks noChangeArrowheads="1"/>
          </p:cNvSpPr>
          <p:nvPr/>
        </p:nvSpPr>
        <p:spPr bwMode="auto">
          <a:xfrm>
            <a:off x="325438" y="4505325"/>
            <a:ext cx="3302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i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5698" name="Rectangle 117"/>
          <p:cNvSpPr>
            <a:spLocks noChangeArrowheads="1"/>
          </p:cNvSpPr>
          <p:nvPr/>
        </p:nvSpPr>
        <p:spPr bwMode="auto">
          <a:xfrm>
            <a:off x="312738" y="3652838"/>
            <a:ext cx="3556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i="1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819150" y="4518025"/>
            <a:ext cx="733425" cy="503238"/>
          </a:xfrm>
          <a:prstGeom prst="rect">
            <a:avLst/>
          </a:prstGeom>
          <a:solidFill>
            <a:srgbClr val="AA7A00"/>
          </a:solidFill>
          <a:ln w="2540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819150" y="3675063"/>
            <a:ext cx="733425" cy="503237"/>
          </a:xfrm>
          <a:prstGeom prst="rect">
            <a:avLst/>
          </a:prstGeom>
          <a:solidFill>
            <a:srgbClr val="1E4558"/>
          </a:solidFill>
          <a:ln w="2540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819150" y="2840038"/>
            <a:ext cx="733425" cy="503237"/>
          </a:xfrm>
          <a:prstGeom prst="rect">
            <a:avLst/>
          </a:prstGeom>
          <a:solidFill>
            <a:srgbClr val="5A5900"/>
          </a:solidFill>
          <a:ln w="2540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819150" y="1998663"/>
            <a:ext cx="733425" cy="503237"/>
          </a:xfrm>
          <a:prstGeom prst="rect">
            <a:avLst/>
          </a:prstGeom>
          <a:solidFill>
            <a:srgbClr val="500F14"/>
          </a:solidFill>
          <a:ln w="2540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 Box 119"/>
          <p:cNvSpPr txBox="1">
            <a:spLocks noChangeArrowheads="1"/>
          </p:cNvSpPr>
          <p:nvPr/>
        </p:nvSpPr>
        <p:spPr bwMode="auto">
          <a:xfrm>
            <a:off x="1638300" y="5291138"/>
            <a:ext cx="2516188" cy="244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600">
                <a:solidFill>
                  <a:srgbClr val="F2EBD9"/>
                </a:solidFill>
              </a:rPr>
              <a:t>TOTAL - Must equal 24</a:t>
            </a:r>
            <a:endParaRPr lang="en-US" sz="2000">
              <a:solidFill>
                <a:srgbClr val="F2EBD9"/>
              </a:solidFill>
            </a:endParaRPr>
          </a:p>
        </p:txBody>
      </p:sp>
      <p:sp>
        <p:nvSpPr>
          <p:cNvPr id="110" name="Text Box 120"/>
          <p:cNvSpPr txBox="1">
            <a:spLocks noChangeArrowheads="1"/>
          </p:cNvSpPr>
          <p:nvPr/>
        </p:nvSpPr>
        <p:spPr bwMode="auto">
          <a:xfrm>
            <a:off x="3908425" y="4318000"/>
            <a:ext cx="1684338" cy="212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i="1">
                <a:solidFill>
                  <a:srgbClr val="F2EBD9"/>
                </a:solidFill>
              </a:rPr>
              <a:t>P E R S U A D E R</a:t>
            </a:r>
          </a:p>
        </p:txBody>
      </p:sp>
      <p:sp>
        <p:nvSpPr>
          <p:cNvPr id="111" name="Text Box 121"/>
          <p:cNvSpPr txBox="1">
            <a:spLocks noChangeArrowheads="1"/>
          </p:cNvSpPr>
          <p:nvPr/>
        </p:nvSpPr>
        <p:spPr bwMode="auto">
          <a:xfrm>
            <a:off x="4010025" y="3489325"/>
            <a:ext cx="1487488" cy="212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i="1">
                <a:solidFill>
                  <a:srgbClr val="F2EBD9"/>
                </a:solidFill>
              </a:rPr>
              <a:t>A N A L Y Z E R</a:t>
            </a:r>
          </a:p>
        </p:txBody>
      </p:sp>
      <p:sp>
        <p:nvSpPr>
          <p:cNvPr id="112" name="Text Box 122"/>
          <p:cNvSpPr txBox="1">
            <a:spLocks noChangeArrowheads="1"/>
          </p:cNvSpPr>
          <p:nvPr/>
        </p:nvSpPr>
        <p:spPr bwMode="auto">
          <a:xfrm>
            <a:off x="3940175" y="2636838"/>
            <a:ext cx="1716088" cy="212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i="1">
                <a:solidFill>
                  <a:srgbClr val="F2EBD9"/>
                </a:solidFill>
              </a:rPr>
              <a:t>S T A B I L I Z E R</a:t>
            </a:r>
          </a:p>
        </p:txBody>
      </p:sp>
      <p:sp>
        <p:nvSpPr>
          <p:cNvPr id="113" name="Text Box 123"/>
          <p:cNvSpPr txBox="1">
            <a:spLocks noChangeArrowheads="1"/>
          </p:cNvSpPr>
          <p:nvPr/>
        </p:nvSpPr>
        <p:spPr bwMode="auto">
          <a:xfrm>
            <a:off x="3810000" y="1801813"/>
            <a:ext cx="1881188" cy="212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 i="1">
                <a:solidFill>
                  <a:srgbClr val="F2EBD9"/>
                </a:solidFill>
              </a:rPr>
              <a:t>C O N T R O L L E R</a:t>
            </a:r>
          </a:p>
        </p:txBody>
      </p:sp>
      <p:grpSp>
        <p:nvGrpSpPr>
          <p:cNvPr id="23655" name="Group 125"/>
          <p:cNvGrpSpPr>
            <a:grpSpLocks/>
          </p:cNvGrpSpPr>
          <p:nvPr/>
        </p:nvGrpSpPr>
        <p:grpSpPr bwMode="auto">
          <a:xfrm>
            <a:off x="2974975" y="5099050"/>
            <a:ext cx="3230563" cy="944563"/>
            <a:chOff x="2138" y="3408"/>
            <a:chExt cx="2035" cy="595"/>
          </a:xfrm>
        </p:grpSpPr>
        <p:sp>
          <p:nvSpPr>
            <p:cNvPr id="115" name="Text Box 126"/>
            <p:cNvSpPr txBox="1">
              <a:spLocks noChangeArrowheads="1"/>
            </p:cNvSpPr>
            <p:nvPr/>
          </p:nvSpPr>
          <p:spPr bwMode="auto">
            <a:xfrm>
              <a:off x="2138" y="3811"/>
              <a:ext cx="2035" cy="1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accent3"/>
                  </a:solidFill>
                </a:rPr>
                <a:t>Mid-line</a:t>
              </a:r>
            </a:p>
          </p:txBody>
        </p:sp>
        <p:sp>
          <p:nvSpPr>
            <p:cNvPr id="116" name="Line 127"/>
            <p:cNvSpPr>
              <a:spLocks noChangeShapeType="1"/>
            </p:cNvSpPr>
            <p:nvPr/>
          </p:nvSpPr>
          <p:spPr bwMode="auto">
            <a:xfrm flipV="1">
              <a:off x="3156" y="3408"/>
              <a:ext cx="0" cy="403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5" name="Text Box 130"/>
          <p:cNvSpPr txBox="1">
            <a:spLocks noChangeArrowheads="1"/>
          </p:cNvSpPr>
          <p:nvPr/>
        </p:nvSpPr>
        <p:spPr bwMode="auto">
          <a:xfrm>
            <a:off x="938213" y="4581525"/>
            <a:ext cx="504825" cy="365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126" name="Text Box 131"/>
          <p:cNvSpPr txBox="1">
            <a:spLocks noChangeArrowheads="1"/>
          </p:cNvSpPr>
          <p:nvPr/>
        </p:nvSpPr>
        <p:spPr bwMode="auto">
          <a:xfrm>
            <a:off x="1023938" y="3743325"/>
            <a:ext cx="304800" cy="365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 Box 132"/>
          <p:cNvSpPr txBox="1">
            <a:spLocks noChangeArrowheads="1"/>
          </p:cNvSpPr>
          <p:nvPr/>
        </p:nvSpPr>
        <p:spPr bwMode="auto">
          <a:xfrm>
            <a:off x="1023938" y="2895600"/>
            <a:ext cx="304800" cy="365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 Box 133"/>
          <p:cNvSpPr txBox="1">
            <a:spLocks noChangeArrowheads="1"/>
          </p:cNvSpPr>
          <p:nvPr/>
        </p:nvSpPr>
        <p:spPr bwMode="auto">
          <a:xfrm>
            <a:off x="909638" y="2066925"/>
            <a:ext cx="533400" cy="365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07408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7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7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7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2" grpId="0" animBg="1"/>
      <p:bldP spid="1571843" grpId="0" animBg="1"/>
      <p:bldP spid="1571844" grpId="0" animBg="1"/>
      <p:bldP spid="1571845" grpId="0" animBg="1"/>
      <p:bldP spid="25624" grpId="0"/>
      <p:bldP spid="25629" grpId="0"/>
      <p:bldP spid="25630" grpId="0"/>
      <p:bldP spid="125" grpId="0"/>
      <p:bldP spid="126" grpId="0"/>
      <p:bldP spid="127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CD12FB-376B-7D48-85A4-8DF8AD07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 Single Corner Rectangle 39"/>
          <p:cNvSpPr/>
          <p:nvPr/>
        </p:nvSpPr>
        <p:spPr bwMode="auto">
          <a:xfrm>
            <a:off x="4711700" y="1343025"/>
            <a:ext cx="2116138" cy="2122488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Round Single Corner Rectangle 40"/>
          <p:cNvSpPr/>
          <p:nvPr/>
        </p:nvSpPr>
        <p:spPr bwMode="auto">
          <a:xfrm rot="5400000">
            <a:off x="4715669" y="3769519"/>
            <a:ext cx="2101850" cy="2122488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rot="10800000">
            <a:off x="2289175" y="3760788"/>
            <a:ext cx="2117725" cy="2122487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rot="16200000">
            <a:off x="2282825" y="1338263"/>
            <a:ext cx="2135187" cy="2122488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906588" y="949325"/>
            <a:ext cx="5483225" cy="5356225"/>
            <a:chOff x="1905998" y="950029"/>
            <a:chExt cx="5484406" cy="5355380"/>
          </a:xfrm>
        </p:grpSpPr>
        <p:pic>
          <p:nvPicPr>
            <p:cNvPr id="360455" name="Picture 5" descr="C:\Users\BrooMeister\Desktop\Work-PC\Aquent\Effectiveness Institute\PS Release\crosshairs_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9" t="9888" r="15506" b="4851"/>
            <a:stretch>
              <a:fillRect/>
            </a:stretch>
          </p:blipFill>
          <p:spPr bwMode="auto">
            <a:xfrm>
              <a:off x="1905998" y="950029"/>
              <a:ext cx="5484406" cy="535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456" name="Rectangle 69"/>
            <p:cNvSpPr>
              <a:spLocks noChangeArrowheads="1"/>
            </p:cNvSpPr>
            <p:nvPr/>
          </p:nvSpPr>
          <p:spPr bwMode="auto">
            <a:xfrm>
              <a:off x="4779992" y="3511850"/>
              <a:ext cx="1976863" cy="26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0457" name="Rectangle 69"/>
            <p:cNvSpPr>
              <a:spLocks noChangeArrowheads="1"/>
            </p:cNvSpPr>
            <p:nvPr/>
          </p:nvSpPr>
          <p:spPr bwMode="auto">
            <a:xfrm>
              <a:off x="4398910" y="4094370"/>
              <a:ext cx="300102" cy="153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  <p:sp>
          <p:nvSpPr>
            <p:cNvPr id="360458" name="Rectangle 69"/>
            <p:cNvSpPr>
              <a:spLocks noChangeArrowheads="1"/>
            </p:cNvSpPr>
            <p:nvPr/>
          </p:nvSpPr>
          <p:spPr bwMode="auto">
            <a:xfrm>
              <a:off x="2322013" y="3511850"/>
              <a:ext cx="1976863" cy="26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0459" name="Rectangle 69"/>
            <p:cNvSpPr>
              <a:spLocks noChangeArrowheads="1"/>
            </p:cNvSpPr>
            <p:nvPr/>
          </p:nvSpPr>
          <p:spPr bwMode="auto">
            <a:xfrm>
              <a:off x="4398910" y="1569056"/>
              <a:ext cx="300102" cy="153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</p:grpSp>
      <p:sp>
        <p:nvSpPr>
          <p:cNvPr id="12" name="Round Single Corner Rectangle 11" hidden="1"/>
          <p:cNvSpPr/>
          <p:nvPr/>
        </p:nvSpPr>
        <p:spPr bwMode="auto">
          <a:xfrm>
            <a:off x="4724400" y="1343025"/>
            <a:ext cx="2116138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ound Single Corner Rectangle 12" hidden="1"/>
          <p:cNvSpPr/>
          <p:nvPr/>
        </p:nvSpPr>
        <p:spPr bwMode="auto">
          <a:xfrm rot="5400000">
            <a:off x="4728369" y="3769519"/>
            <a:ext cx="210185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 Single Corner Rectangle 13" hidden="1"/>
          <p:cNvSpPr/>
          <p:nvPr/>
        </p:nvSpPr>
        <p:spPr bwMode="auto">
          <a:xfrm rot="10800000">
            <a:off x="2301875" y="3760788"/>
            <a:ext cx="2117725" cy="2122487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 Single Corner Rectangle 14" hidden="1"/>
          <p:cNvSpPr/>
          <p:nvPr/>
        </p:nvSpPr>
        <p:spPr bwMode="auto">
          <a:xfrm rot="16200000">
            <a:off x="2315369" y="1318419"/>
            <a:ext cx="209550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870935" y="1766888"/>
            <a:ext cx="900889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1E4558"/>
                </a:solidFill>
              </a:rPr>
              <a:t>A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auto">
          <a:xfrm>
            <a:off x="5341879" y="1766888"/>
            <a:ext cx="900889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500F14"/>
                </a:solidFill>
              </a:rPr>
              <a:t>C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2770188" y="2727325"/>
            <a:ext cx="1054100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Analyzer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5170488" y="2727325"/>
            <a:ext cx="1190625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Controller</a:t>
            </a: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2901392" y="4119424"/>
            <a:ext cx="84959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5A5900"/>
                </a:solidFill>
              </a:rPr>
              <a:t>S</a:t>
            </a: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5372336" y="4119424"/>
            <a:ext cx="84959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AA7A00"/>
                </a:solidFill>
              </a:rPr>
              <a:t>P</a:t>
            </a:r>
          </a:p>
        </p:txBody>
      </p:sp>
      <p:sp>
        <p:nvSpPr>
          <p:cNvPr id="22" name="Rectangle 79"/>
          <p:cNvSpPr>
            <a:spLocks noChangeArrowheads="1"/>
          </p:cNvSpPr>
          <p:nvPr/>
        </p:nvSpPr>
        <p:spPr bwMode="auto">
          <a:xfrm>
            <a:off x="2727325" y="5099050"/>
            <a:ext cx="1139825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Stabilizer</a:t>
            </a:r>
          </a:p>
        </p:txBody>
      </p:sp>
      <p:sp>
        <p:nvSpPr>
          <p:cNvPr id="23" name="Rectangle 80"/>
          <p:cNvSpPr>
            <a:spLocks noChangeArrowheads="1"/>
          </p:cNvSpPr>
          <p:nvPr/>
        </p:nvSpPr>
        <p:spPr bwMode="auto">
          <a:xfrm>
            <a:off x="5160963" y="5099050"/>
            <a:ext cx="1212850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Persuader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35012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BEHAVIOR TENDENCIES</a:t>
            </a:r>
            <a:endParaRPr>
              <a:solidFill>
                <a:schemeClr val="bg1"/>
              </a:solidFill>
              <a:effectLst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46088" y="1433513"/>
            <a:ext cx="5092700" cy="445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i="1">
                <a:solidFill>
                  <a:srgbClr val="F2EBD9"/>
                </a:solidFill>
              </a:rPr>
              <a:t>CONTROLLER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To be in control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Uses conflict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Listening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Their objectives and 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Be efficient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Action</a:t>
            </a: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46638" y="1192213"/>
            <a:ext cx="2552700" cy="1960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2425" indent="-339725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CONTROLLER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be in control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conflict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Listening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objectives and 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Be efficient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Action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264015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5091E-6 L -0.47534 -0.182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7" y="-9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53042E-7 L 0.29236 -0.1734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867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8" grpId="0"/>
      <p:bldP spid="18" grpId="1"/>
      <p:bldP spid="19" grpId="0"/>
      <p:bldP spid="22" grpId="0"/>
      <p:bldP spid="22" grpId="1"/>
      <p:bldP spid="23" grpId="0"/>
      <p:bldP spid="23" grpId="1"/>
      <p:bldP spid="34" grpId="0"/>
      <p:bldP spid="34" grpId="1"/>
      <p:bldP spid="34" grpId="2"/>
      <p:bldP spid="34" grpId="3"/>
      <p:bldP spid="37" grpId="0"/>
      <p:bldP spid="37" grpId="1"/>
      <p:bldP spid="37" grpId="2"/>
      <p:bldP spid="37" grpId="3"/>
      <p:bldP spid="37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ingle Corner Rectangle 40"/>
          <p:cNvSpPr/>
          <p:nvPr/>
        </p:nvSpPr>
        <p:spPr bwMode="auto">
          <a:xfrm rot="5400000">
            <a:off x="4715669" y="3769519"/>
            <a:ext cx="2101850" cy="2122488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rot="10800000">
            <a:off x="2289175" y="3760788"/>
            <a:ext cx="2117725" cy="2122487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rot="16200000">
            <a:off x="2282825" y="1338263"/>
            <a:ext cx="2135187" cy="2122488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906588" y="949325"/>
            <a:ext cx="5483225" cy="5356225"/>
            <a:chOff x="1905998" y="950029"/>
            <a:chExt cx="5484406" cy="5355380"/>
          </a:xfrm>
        </p:grpSpPr>
        <p:pic>
          <p:nvPicPr>
            <p:cNvPr id="361478" name="Picture 5" descr="C:\Users\BrooMeister\Desktop\Work-PC\Aquent\Effectiveness Institute\PS Release\crosshairs_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9" t="9888" r="15506" b="4851"/>
            <a:stretch>
              <a:fillRect/>
            </a:stretch>
          </p:blipFill>
          <p:spPr bwMode="auto">
            <a:xfrm>
              <a:off x="1905998" y="950029"/>
              <a:ext cx="5484406" cy="535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1479" name="Rectangle 69"/>
            <p:cNvSpPr>
              <a:spLocks noChangeArrowheads="1"/>
            </p:cNvSpPr>
            <p:nvPr/>
          </p:nvSpPr>
          <p:spPr bwMode="auto">
            <a:xfrm>
              <a:off x="4780293" y="3511424"/>
              <a:ext cx="1976437" cy="26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1480" name="Rectangle 69"/>
            <p:cNvSpPr>
              <a:spLocks noChangeArrowheads="1"/>
            </p:cNvSpPr>
            <p:nvPr/>
          </p:nvSpPr>
          <p:spPr bwMode="auto">
            <a:xfrm>
              <a:off x="4398206" y="4093581"/>
              <a:ext cx="302969" cy="155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  <p:sp>
          <p:nvSpPr>
            <p:cNvPr id="361481" name="Rectangle 69"/>
            <p:cNvSpPr>
              <a:spLocks noChangeArrowheads="1"/>
            </p:cNvSpPr>
            <p:nvPr/>
          </p:nvSpPr>
          <p:spPr bwMode="auto">
            <a:xfrm>
              <a:off x="2322103" y="3511424"/>
              <a:ext cx="1976437" cy="26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1482" name="Rectangle 69"/>
            <p:cNvSpPr>
              <a:spLocks noChangeArrowheads="1"/>
            </p:cNvSpPr>
            <p:nvPr/>
          </p:nvSpPr>
          <p:spPr bwMode="auto">
            <a:xfrm>
              <a:off x="4398206" y="1569456"/>
              <a:ext cx="302969" cy="155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</p:grpSp>
      <p:sp>
        <p:nvSpPr>
          <p:cNvPr id="12" name="Round Single Corner Rectangle 11" hidden="1"/>
          <p:cNvSpPr/>
          <p:nvPr/>
        </p:nvSpPr>
        <p:spPr bwMode="auto">
          <a:xfrm>
            <a:off x="4724400" y="1343025"/>
            <a:ext cx="2116138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ound Single Corner Rectangle 12" hidden="1"/>
          <p:cNvSpPr/>
          <p:nvPr/>
        </p:nvSpPr>
        <p:spPr bwMode="auto">
          <a:xfrm rot="5400000">
            <a:off x="4728369" y="3769519"/>
            <a:ext cx="210185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 Single Corner Rectangle 13" hidden="1"/>
          <p:cNvSpPr/>
          <p:nvPr/>
        </p:nvSpPr>
        <p:spPr bwMode="auto">
          <a:xfrm rot="10800000">
            <a:off x="2301875" y="3760788"/>
            <a:ext cx="2117725" cy="2122487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 Single Corner Rectangle 14" hidden="1"/>
          <p:cNvSpPr/>
          <p:nvPr/>
        </p:nvSpPr>
        <p:spPr bwMode="auto">
          <a:xfrm rot="16200000">
            <a:off x="2315369" y="1318419"/>
            <a:ext cx="209550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870935" y="1766888"/>
            <a:ext cx="900889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1E4558"/>
                </a:solidFill>
              </a:rPr>
              <a:t>A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2770188" y="2727325"/>
            <a:ext cx="1054100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Analyzer</a:t>
            </a: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2901392" y="4119424"/>
            <a:ext cx="84959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5A5900"/>
                </a:solidFill>
              </a:rPr>
              <a:t>S</a:t>
            </a: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5372336" y="4119424"/>
            <a:ext cx="84959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AA7A00"/>
                </a:solidFill>
              </a:rPr>
              <a:t>P</a:t>
            </a:r>
          </a:p>
        </p:txBody>
      </p:sp>
      <p:sp>
        <p:nvSpPr>
          <p:cNvPr id="22" name="Rectangle 79"/>
          <p:cNvSpPr>
            <a:spLocks noChangeArrowheads="1"/>
          </p:cNvSpPr>
          <p:nvPr/>
        </p:nvSpPr>
        <p:spPr bwMode="auto">
          <a:xfrm>
            <a:off x="2727325" y="5099050"/>
            <a:ext cx="1139825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Stabilizer</a:t>
            </a:r>
          </a:p>
        </p:txBody>
      </p:sp>
      <p:sp>
        <p:nvSpPr>
          <p:cNvPr id="23" name="Rectangle 80"/>
          <p:cNvSpPr>
            <a:spLocks noChangeArrowheads="1"/>
          </p:cNvSpPr>
          <p:nvPr/>
        </p:nvSpPr>
        <p:spPr bwMode="auto">
          <a:xfrm>
            <a:off x="5160963" y="5099050"/>
            <a:ext cx="1212850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Persuader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35012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BEHAVIOR TENDENCIES</a:t>
            </a:r>
            <a:endParaRPr>
              <a:solidFill>
                <a:schemeClr val="bg1"/>
              </a:solidFill>
              <a:effectLst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59338" y="1192213"/>
            <a:ext cx="2552700" cy="1960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2425" indent="-339725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CONTROLLER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be in control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conflict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Listening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objectives and 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Be efficient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Action</a:t>
            </a:r>
            <a:endParaRPr lang="en-US" sz="1200" b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9738" y="1433513"/>
            <a:ext cx="4735512" cy="445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i="1">
                <a:solidFill>
                  <a:srgbClr val="F2EBD9"/>
                </a:solidFill>
              </a:rPr>
              <a:t>PERSUADER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People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To be liked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Uses verbal skills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Following systems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Their ability to take risks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Get acquainted, have fun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Approval and praise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72038" y="3935413"/>
            <a:ext cx="2351087" cy="1960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2425" indent="-339725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PERSUADER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People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be liked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verbal skills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Following systems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ability to take risks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Get acquainted, have fun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Approval and praise</a:t>
            </a:r>
          </a:p>
        </p:txBody>
      </p:sp>
    </p:spTree>
    <p:extLst>
      <p:ext uri="{BB962C8B-B14F-4D97-AF65-F5344CB8AC3E}">
        <p14:creationId xmlns:p14="http://schemas.microsoft.com/office/powerpoint/2010/main" val="684673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8705E-6 L -0.45208 -0.518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-2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3033E-6 L 0.32257 0.1829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913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3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8" grpId="0"/>
      <p:bldP spid="18" grpId="1"/>
      <p:bldP spid="22" grpId="0"/>
      <p:bldP spid="22" grpId="1"/>
      <p:bldP spid="23" grpId="0"/>
      <p:bldP spid="23" grpId="1"/>
      <p:bldP spid="34" grpId="0"/>
      <p:bldP spid="34" grpId="1"/>
      <p:bldP spid="35" grpId="0"/>
      <p:bldP spid="35" grpId="1"/>
      <p:bldP spid="35" grpId="2"/>
      <p:bldP spid="35" grpId="3"/>
      <p:bldP spid="37" grpId="0"/>
      <p:bldP spid="37" grpId="1"/>
      <p:bldP spid="37" grpId="2"/>
      <p:bldP spid="37" grpId="3"/>
      <p:bldP spid="37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 Single Corner Rectangle 41"/>
          <p:cNvSpPr/>
          <p:nvPr/>
        </p:nvSpPr>
        <p:spPr bwMode="auto">
          <a:xfrm rot="10800000">
            <a:off x="2289175" y="3760788"/>
            <a:ext cx="2117725" cy="2122487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rot="16200000">
            <a:off x="2282825" y="1338263"/>
            <a:ext cx="2135187" cy="2122488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906588" y="949325"/>
            <a:ext cx="5483225" cy="5356225"/>
            <a:chOff x="1905998" y="950029"/>
            <a:chExt cx="5484406" cy="5355380"/>
          </a:xfrm>
        </p:grpSpPr>
        <p:pic>
          <p:nvPicPr>
            <p:cNvPr id="362501" name="Picture 5" descr="C:\Users\BrooMeister\Desktop\Work-PC\Aquent\Effectiveness Institute\PS Release\crosshairs_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9" t="9888" r="15506" b="4851"/>
            <a:stretch>
              <a:fillRect/>
            </a:stretch>
          </p:blipFill>
          <p:spPr bwMode="auto">
            <a:xfrm>
              <a:off x="1905998" y="950029"/>
              <a:ext cx="5484406" cy="535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502" name="Rectangle 69"/>
            <p:cNvSpPr>
              <a:spLocks noChangeArrowheads="1"/>
            </p:cNvSpPr>
            <p:nvPr/>
          </p:nvSpPr>
          <p:spPr bwMode="auto">
            <a:xfrm>
              <a:off x="4780293" y="3511424"/>
              <a:ext cx="1976437" cy="26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2503" name="Rectangle 69"/>
            <p:cNvSpPr>
              <a:spLocks noChangeArrowheads="1"/>
            </p:cNvSpPr>
            <p:nvPr/>
          </p:nvSpPr>
          <p:spPr bwMode="auto">
            <a:xfrm>
              <a:off x="4398206" y="4093581"/>
              <a:ext cx="302969" cy="155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  <p:sp>
          <p:nvSpPr>
            <p:cNvPr id="362504" name="Rectangle 69"/>
            <p:cNvSpPr>
              <a:spLocks noChangeArrowheads="1"/>
            </p:cNvSpPr>
            <p:nvPr/>
          </p:nvSpPr>
          <p:spPr bwMode="auto">
            <a:xfrm>
              <a:off x="2322103" y="3511424"/>
              <a:ext cx="1976437" cy="26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2505" name="Rectangle 69"/>
            <p:cNvSpPr>
              <a:spLocks noChangeArrowheads="1"/>
            </p:cNvSpPr>
            <p:nvPr/>
          </p:nvSpPr>
          <p:spPr bwMode="auto">
            <a:xfrm>
              <a:off x="4398206" y="1569456"/>
              <a:ext cx="302969" cy="155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</p:grpSp>
      <p:sp>
        <p:nvSpPr>
          <p:cNvPr id="12" name="Round Single Corner Rectangle 11" hidden="1"/>
          <p:cNvSpPr/>
          <p:nvPr/>
        </p:nvSpPr>
        <p:spPr bwMode="auto">
          <a:xfrm>
            <a:off x="4724400" y="1343025"/>
            <a:ext cx="2116138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ound Single Corner Rectangle 12" hidden="1"/>
          <p:cNvSpPr/>
          <p:nvPr/>
        </p:nvSpPr>
        <p:spPr bwMode="auto">
          <a:xfrm rot="5400000">
            <a:off x="4728369" y="3769519"/>
            <a:ext cx="210185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 Single Corner Rectangle 13" hidden="1"/>
          <p:cNvSpPr/>
          <p:nvPr/>
        </p:nvSpPr>
        <p:spPr bwMode="auto">
          <a:xfrm rot="10800000">
            <a:off x="2301875" y="3760788"/>
            <a:ext cx="2117725" cy="2122487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 Single Corner Rectangle 14" hidden="1"/>
          <p:cNvSpPr/>
          <p:nvPr/>
        </p:nvSpPr>
        <p:spPr bwMode="auto">
          <a:xfrm rot="16200000">
            <a:off x="2315369" y="1318419"/>
            <a:ext cx="209550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870935" y="1766888"/>
            <a:ext cx="900889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1E4558"/>
                </a:solidFill>
              </a:rPr>
              <a:t>A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2770188" y="2727325"/>
            <a:ext cx="1054100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Analyzer</a:t>
            </a: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2901392" y="4119424"/>
            <a:ext cx="84959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5A5900"/>
                </a:solidFill>
              </a:rPr>
              <a:t>S</a:t>
            </a:r>
          </a:p>
        </p:txBody>
      </p:sp>
      <p:sp>
        <p:nvSpPr>
          <p:cNvPr id="22" name="Rectangle 79"/>
          <p:cNvSpPr>
            <a:spLocks noChangeArrowheads="1"/>
          </p:cNvSpPr>
          <p:nvPr/>
        </p:nvSpPr>
        <p:spPr bwMode="auto">
          <a:xfrm>
            <a:off x="2727325" y="5099050"/>
            <a:ext cx="1139825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Stabilizer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35012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BEHAVIOR TENDENCIES</a:t>
            </a:r>
            <a:endParaRPr>
              <a:solidFill>
                <a:schemeClr val="bg1"/>
              </a:solidFill>
              <a:effectLst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59338" y="1192213"/>
            <a:ext cx="2547937" cy="1960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7663" indent="-347663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CONTROLLER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be in control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conflict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Listening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objectives and 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Be efficient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Action</a:t>
            </a:r>
            <a:endParaRPr lang="en-US" sz="1200" b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59338" y="3935413"/>
            <a:ext cx="2346325" cy="1960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7663" indent="-347663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PERSUADER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People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be liked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verbal skills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Following systems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ability to take risks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Get acquainted, have fun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Approval and praise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0538" y="1433513"/>
            <a:ext cx="4341812" cy="445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i="1">
                <a:solidFill>
                  <a:srgbClr val="F2EBD9"/>
                </a:solidFill>
              </a:rPr>
              <a:t>STABILIZER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Relationships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Security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Maintaining harmony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Initiating quickly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Them as a person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Understand their goals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Appreciation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719263" y="3968750"/>
            <a:ext cx="2192337" cy="1960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7663" indent="-347663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STABILIZER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Relationships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Security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Maintaining harmony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Initiating quickly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Them as a person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Understand their goals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Appreciation</a:t>
            </a:r>
          </a:p>
        </p:txBody>
      </p:sp>
    </p:spTree>
    <p:extLst>
      <p:ext uri="{BB962C8B-B14F-4D97-AF65-F5344CB8AC3E}">
        <p14:creationId xmlns:p14="http://schemas.microsoft.com/office/powerpoint/2010/main" val="930782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98705E-6 L -0.17465 -0.518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2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033E-6 L 0.06614 0.175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874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14" grpId="0" animBg="1"/>
      <p:bldP spid="15" grpId="0" animBg="1"/>
      <p:bldP spid="15" grpId="1" animBg="1"/>
      <p:bldP spid="15" grpId="2" animBg="1"/>
      <p:bldP spid="18" grpId="0"/>
      <p:bldP spid="18" grpId="1"/>
      <p:bldP spid="22" grpId="0"/>
      <p:bldP spid="22" grpId="1"/>
      <p:bldP spid="34" grpId="0"/>
      <p:bldP spid="34" grpId="1"/>
      <p:bldP spid="35" grpId="0"/>
      <p:bldP spid="35" grpId="1"/>
      <p:bldP spid="37" grpId="0"/>
      <p:bldP spid="37" grpId="1"/>
      <p:bldP spid="37" grpId="2"/>
      <p:bldP spid="37" grpId="3"/>
      <p:bldP spid="50" grpId="0"/>
      <p:bldP spid="50" grpId="1"/>
      <p:bldP spid="5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 Single Corner Rectangle 42"/>
          <p:cNvSpPr/>
          <p:nvPr/>
        </p:nvSpPr>
        <p:spPr bwMode="auto">
          <a:xfrm rot="16200000">
            <a:off x="2282825" y="1338263"/>
            <a:ext cx="2135187" cy="2122488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alpha val="28000"/>
                </a:schemeClr>
              </a:gs>
              <a:gs pos="35000">
                <a:schemeClr val="bg1">
                  <a:alpha val="56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906588" y="949325"/>
            <a:ext cx="5483225" cy="5356225"/>
            <a:chOff x="1905998" y="950029"/>
            <a:chExt cx="5484406" cy="5355380"/>
          </a:xfrm>
        </p:grpSpPr>
        <p:pic>
          <p:nvPicPr>
            <p:cNvPr id="363524" name="Picture 5" descr="C:\Users\BrooMeister\Desktop\Work-PC\Aquent\Effectiveness Institute\PS Release\crosshairs_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9" t="9888" r="15506" b="4851"/>
            <a:stretch>
              <a:fillRect/>
            </a:stretch>
          </p:blipFill>
          <p:spPr bwMode="auto">
            <a:xfrm>
              <a:off x="1905998" y="950029"/>
              <a:ext cx="5484406" cy="535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3525" name="Rectangle 69"/>
            <p:cNvSpPr>
              <a:spLocks noChangeArrowheads="1"/>
            </p:cNvSpPr>
            <p:nvPr/>
          </p:nvSpPr>
          <p:spPr bwMode="auto">
            <a:xfrm>
              <a:off x="4780293" y="3511424"/>
              <a:ext cx="1976437" cy="26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3526" name="Rectangle 69"/>
            <p:cNvSpPr>
              <a:spLocks noChangeArrowheads="1"/>
            </p:cNvSpPr>
            <p:nvPr/>
          </p:nvSpPr>
          <p:spPr bwMode="auto">
            <a:xfrm>
              <a:off x="4398206" y="4093581"/>
              <a:ext cx="302969" cy="155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  <p:sp>
          <p:nvSpPr>
            <p:cNvPr id="363527" name="Rectangle 69"/>
            <p:cNvSpPr>
              <a:spLocks noChangeArrowheads="1"/>
            </p:cNvSpPr>
            <p:nvPr/>
          </p:nvSpPr>
          <p:spPr bwMode="auto">
            <a:xfrm>
              <a:off x="2322103" y="3511424"/>
              <a:ext cx="1976437" cy="26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RESULTS</a:t>
              </a:r>
            </a:p>
          </p:txBody>
        </p:sp>
        <p:sp>
          <p:nvSpPr>
            <p:cNvPr id="363528" name="Rectangle 69"/>
            <p:cNvSpPr>
              <a:spLocks noChangeArrowheads="1"/>
            </p:cNvSpPr>
            <p:nvPr/>
          </p:nvSpPr>
          <p:spPr bwMode="auto">
            <a:xfrm>
              <a:off x="4398206" y="1569456"/>
              <a:ext cx="302969" cy="155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E</a:t>
              </a:r>
              <a:br>
                <a:rPr lang="en-US" sz="1200" i="1">
                  <a:solidFill>
                    <a:schemeClr val="bg2"/>
                  </a:solidFill>
                </a:rPr>
              </a:br>
              <a:r>
                <a:rPr lang="en-US" sz="1200" i="1">
                  <a:solidFill>
                    <a:schemeClr val="bg2"/>
                  </a:solidFill>
                </a:rPr>
                <a:t>M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T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I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O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N</a:t>
              </a:r>
            </a:p>
            <a:p>
              <a:pPr algn="ctr" defTabSz="627063"/>
              <a:r>
                <a:rPr lang="en-US" sz="1200" i="1">
                  <a:solidFill>
                    <a:schemeClr val="bg2"/>
                  </a:solidFill>
                </a:rPr>
                <a:t>S</a:t>
              </a:r>
            </a:p>
          </p:txBody>
        </p:sp>
      </p:grpSp>
      <p:sp>
        <p:nvSpPr>
          <p:cNvPr id="12" name="Round Single Corner Rectangle 11" hidden="1"/>
          <p:cNvSpPr/>
          <p:nvPr/>
        </p:nvSpPr>
        <p:spPr bwMode="auto">
          <a:xfrm>
            <a:off x="4724400" y="1343025"/>
            <a:ext cx="2116138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ound Single Corner Rectangle 12" hidden="1"/>
          <p:cNvSpPr/>
          <p:nvPr/>
        </p:nvSpPr>
        <p:spPr bwMode="auto">
          <a:xfrm rot="5400000">
            <a:off x="4728369" y="3769519"/>
            <a:ext cx="210185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 Single Corner Rectangle 13" hidden="1"/>
          <p:cNvSpPr/>
          <p:nvPr/>
        </p:nvSpPr>
        <p:spPr bwMode="auto">
          <a:xfrm rot="10800000">
            <a:off x="2301875" y="3760788"/>
            <a:ext cx="2117725" cy="2122487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 Single Corner Rectangle 14" hidden="1"/>
          <p:cNvSpPr/>
          <p:nvPr/>
        </p:nvSpPr>
        <p:spPr bwMode="auto">
          <a:xfrm rot="16200000">
            <a:off x="2315369" y="1318419"/>
            <a:ext cx="2095500" cy="2122488"/>
          </a:xfrm>
          <a:prstGeom prst="round1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35000">
                <a:schemeClr val="accent6">
                  <a:lumMod val="50000"/>
                  <a:alpha val="1000"/>
                </a:schemeClr>
              </a:gs>
              <a:gs pos="100000">
                <a:schemeClr val="accent1">
                  <a:tint val="15000"/>
                  <a:satMod val="350000"/>
                  <a:alpha val="18000"/>
                </a:schemeClr>
              </a:gs>
            </a:gsLst>
            <a:lin ang="18900000" scaled="1"/>
            <a:tileRect/>
          </a:gradFill>
          <a:ln>
            <a:solidFill>
              <a:srgbClr val="0033C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870935" y="1766888"/>
            <a:ext cx="900889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prstMaterial="plastic">
              <a:bevelT w="0" h="0" prst="relaxedInset"/>
              <a:contourClr>
                <a:srgbClr val="00B0F0"/>
              </a:contourClr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1E4558"/>
                </a:solidFill>
              </a:rPr>
              <a:t>A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2770188" y="2727325"/>
            <a:ext cx="1054100" cy="30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627063"/>
            <a:r>
              <a:rPr lang="en-US" sz="1500" i="1">
                <a:solidFill>
                  <a:srgbClr val="F2EBD9"/>
                </a:solidFill>
              </a:rPr>
              <a:t>Analyzer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35012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BEHAVIOR TENDENCIES</a:t>
            </a:r>
            <a:endParaRPr>
              <a:solidFill>
                <a:schemeClr val="bg1"/>
              </a:solidFill>
              <a:effectLst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59338" y="1192213"/>
            <a:ext cx="2552700" cy="1960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2425" indent="-339725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CONTROLLER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be in control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conflict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Listening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objectives and results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Be efficient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Action</a:t>
            </a:r>
            <a:endParaRPr lang="en-US" sz="1200" b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59338" y="3935413"/>
            <a:ext cx="2346325" cy="1960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7663" indent="-347663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PERSUADER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People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be liked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verbal skills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Following systems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ability to take risks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Get acquainted, have fun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Approval and praise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19263" y="3968750"/>
            <a:ext cx="2197100" cy="1960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2425" indent="-339725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STABILIZER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Relationships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Security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Maintaining harmony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Initiating quickly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Them as a person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Understand their goals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Appreciation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60375" y="1433513"/>
            <a:ext cx="5843588" cy="445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i="1">
                <a:solidFill>
                  <a:srgbClr val="F2EBD9"/>
                </a:solidFill>
              </a:rPr>
              <a:t>ANALYZER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Quality, accuracy and perfection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To get it right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Uses facts, data, history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Declaring a position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Their standards and principles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Be accurate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>
                <a:solidFill>
                  <a:srgbClr val="FFFFFF"/>
                </a:solidFill>
                <a:latin typeface="Arial" charset="0"/>
              </a:rPr>
              <a:t>Facts and data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701800" y="1244600"/>
            <a:ext cx="2805113" cy="2162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39725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SzPct val="90000"/>
            </a:pPr>
            <a:r>
              <a:rPr lang="en-US" sz="1200" b="1" i="1">
                <a:solidFill>
                  <a:srgbClr val="F2EBD9"/>
                </a:solidFill>
              </a:rPr>
              <a:t>ANALYZER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Quality, accuracy and perfection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To get it right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Uses facts, data, history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Declaring a position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Their standards and principles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Be accurate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Facts and data</a:t>
            </a:r>
          </a:p>
        </p:txBody>
      </p:sp>
    </p:spTree>
    <p:extLst>
      <p:ext uri="{BB962C8B-B14F-4D97-AF65-F5344CB8AC3E}">
        <p14:creationId xmlns:p14="http://schemas.microsoft.com/office/powerpoint/2010/main" val="1076226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5091E-6 L -0.17778 -0.171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8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4305 -0.1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81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18" grpId="0"/>
      <p:bldP spid="18" grpId="1"/>
      <p:bldP spid="34" grpId="0"/>
      <p:bldP spid="34" grpId="1"/>
      <p:bldP spid="35" grpId="0"/>
      <p:bldP spid="35" grpId="1"/>
      <p:bldP spid="37" grpId="0"/>
      <p:bldP spid="37" grpId="1"/>
      <p:bldP spid="50" grpId="0"/>
      <p:bldP spid="50" grpId="1"/>
      <p:bldP spid="50" grpId="2"/>
      <p:bldP spid="50" grpId="3"/>
      <p:bldP spid="51" grpId="0"/>
      <p:bldP spid="5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2290763"/>
            <a:ext cx="9013825" cy="1362075"/>
          </a:xfrm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sz="8800" i="1" dirty="0">
                <a:solidFill>
                  <a:srgbClr val="FFC000"/>
                </a:solidFill>
                <a:effectLst/>
              </a:rPr>
              <a:t>Questions?</a:t>
            </a:r>
            <a:endParaRPr sz="8800" i="1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120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FF8398-F2A9-C146-85D8-B595D83EBEF9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425"/>
            <a:ext cx="9169401" cy="5157788"/>
          </a:xfrm>
        </p:spPr>
      </p:pic>
    </p:spTree>
    <p:extLst>
      <p:ext uri="{BB962C8B-B14F-4D97-AF65-F5344CB8AC3E}">
        <p14:creationId xmlns:p14="http://schemas.microsoft.com/office/powerpoint/2010/main" val="396338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2290763"/>
            <a:ext cx="9013825" cy="1362075"/>
          </a:xfrm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sz="8800" i="1">
                <a:solidFill>
                  <a:srgbClr val="FFC000"/>
                </a:solidFill>
                <a:effectLst/>
              </a:rPr>
              <a:t>Thank You!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brumas\Desktop\Effectiveness Workbook\images\yy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878138"/>
            <a:ext cx="290671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Documents and Settings\brumas\Desktop\Effectiveness Workbook\images\yy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835275"/>
            <a:ext cx="2886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Documents and Settings\brumas\Desktop\Effectiveness Workbook\images\yy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2371725"/>
            <a:ext cx="38306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Documents and Settings\brumas\Desktop\Effectiveness Workbook\images\yy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841625"/>
            <a:ext cx="2886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4" descr="C:\Documents and Settings\brumas\Desktop\Effectiveness Workbook\images\yy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666875"/>
            <a:ext cx="38306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00213" y="774700"/>
            <a:ext cx="6053137" cy="735013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TRUST AND RESPECT</a:t>
            </a:r>
          </a:p>
        </p:txBody>
      </p:sp>
      <p:pic>
        <p:nvPicPr>
          <p:cNvPr id="6149" name="Picture 5" descr="C:\Documents and Settings\brumas\Desktop\Effectiveness Workbook\images\yy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041525"/>
            <a:ext cx="29083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9" name="Picture 7" descr="C:\Documents and Settings\brumas\Desktop\Effectiveness Workbook\images\yy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781175"/>
            <a:ext cx="2736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635500" y="2987675"/>
            <a:ext cx="1336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>
                <a:solidFill>
                  <a:schemeClr val="bg2"/>
                </a:solidFill>
              </a:rPr>
              <a:t>People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78163" y="3622675"/>
            <a:ext cx="137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>
                <a:solidFill>
                  <a:srgbClr val="F2EBD9"/>
                </a:solidFill>
              </a:rPr>
              <a:t>Tasks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231900" y="4457700"/>
            <a:ext cx="15208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3200">
                <a:solidFill>
                  <a:srgbClr val="F2EBD9"/>
                </a:solidFill>
              </a:rPr>
              <a:t>Tasks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5400000">
            <a:off x="2416969" y="4131469"/>
            <a:ext cx="1190625" cy="439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 rot="-5400000">
            <a:off x="5611813" y="4554538"/>
            <a:ext cx="8270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400">
                <a:solidFill>
                  <a:srgbClr val="F2EBD9"/>
                </a:solidFill>
              </a:rPr>
              <a:t>Tasks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13488" y="3938588"/>
            <a:ext cx="1897062" cy="4397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chemeClr val="bg2"/>
                </a:solidFill>
                <a:ea typeface="+mj-ea"/>
                <a:cs typeface="+mj-cs"/>
              </a:rPr>
              <a:t>People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675188" y="2978150"/>
            <a:ext cx="13636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>
                <a:solidFill>
                  <a:schemeClr val="bg2"/>
                </a:solidFill>
              </a:rPr>
              <a:t>People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074988" y="3627438"/>
            <a:ext cx="1298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2400">
                <a:solidFill>
                  <a:srgbClr val="F2EBD9"/>
                </a:solidFill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358344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1094E-6 L -0.25104 0.128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64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4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5559E-6 L -0.25 0.122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610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4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4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208 L 0.52864 4.8554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-1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2.96785E-6 L 0.53263 -0.007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37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25799 -0.1326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664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1644 L -0.26441 -0.111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-641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2" grpId="0"/>
      <p:bldP spid="12" grpId="1"/>
      <p:bldP spid="11" grpId="0"/>
      <p:bldP spid="11" grpId="1"/>
      <p:bldP spid="13" grpId="0"/>
      <p:bldP spid="13" grpId="1"/>
      <p:bldP spid="14" grpId="0"/>
      <p:bldP spid="14" grpId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effectLst>
            <a:outerShdw dist="35921" dir="2700000" algn="ctr" rotWithShape="0">
              <a:schemeClr val="bg2"/>
            </a:outerShdw>
          </a:effec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OBJECTIVES</a:t>
            </a:r>
            <a:endParaRPr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438" y="1428750"/>
            <a:ext cx="8515350" cy="476250"/>
          </a:xfrm>
          <a:effectLst/>
        </p:spPr>
        <p:txBody>
          <a:bodyPr/>
          <a:lstStyle/>
          <a:p>
            <a:pPr marL="533400" indent="-533400">
              <a:spcAft>
                <a:spcPct val="35000"/>
              </a:spcAft>
              <a:buFontTx/>
              <a:buNone/>
              <a:tabLst>
                <a:tab pos="914400" algn="l"/>
                <a:tab pos="1377950" algn="l"/>
              </a:tabLst>
            </a:pPr>
            <a:r>
              <a:rPr sz="2400" b="1" dirty="0">
                <a:solidFill>
                  <a:srgbClr val="CCEC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FIRST FOCUS</a:t>
            </a: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962150" y="2111375"/>
            <a:ext cx="5830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52438" y="2906713"/>
            <a:ext cx="8515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ct val="35000"/>
              </a:spcAft>
              <a:buSzPct val="90000"/>
            </a:pPr>
            <a:r>
              <a:rPr lang="en-US" sz="2400" b="1" dirty="0">
                <a:solidFill>
                  <a:srgbClr val="CCEC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SECOND FOCUS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413" y="2071688"/>
            <a:ext cx="8301037" cy="506412"/>
          </a:xfrm>
          <a:prstGeom prst="roundRect">
            <a:avLst/>
          </a:prstGeom>
          <a:gradFill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lumMod val="75000"/>
                  <a:lumOff val="25000"/>
                  <a:alpha val="47000"/>
                </a:schemeClr>
              </a:gs>
            </a:gsLst>
            <a:lin ang="16200000" scaled="0"/>
          </a:gradFill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2263" y="2084388"/>
            <a:ext cx="458787" cy="482600"/>
            <a:chOff x="321946" y="2311415"/>
            <a:chExt cx="459103" cy="482721"/>
          </a:xfrm>
        </p:grpSpPr>
        <p:sp>
          <p:nvSpPr>
            <p:cNvPr id="13" name="Oval 12"/>
            <p:cNvSpPr/>
            <p:nvPr/>
          </p:nvSpPr>
          <p:spPr bwMode="auto">
            <a:xfrm>
              <a:off x="321946" y="2311415"/>
              <a:ext cx="459103" cy="459103"/>
            </a:xfrm>
            <a:prstGeom prst="ellipse">
              <a:avLst/>
            </a:prstGeom>
            <a:gradFill rotWithShape="1">
              <a:gsLst>
                <a:gs pos="0">
                  <a:srgbClr val="00349E">
                    <a:tint val="10000"/>
                    <a:satMod val="300000"/>
                  </a:srgbClr>
                </a:gs>
                <a:gs pos="34000">
                  <a:srgbClr val="00349E">
                    <a:tint val="13500"/>
                    <a:satMod val="250000"/>
                  </a:srgbClr>
                </a:gs>
                <a:gs pos="100000">
                  <a:srgbClr val="0070C0"/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rgbClr val="00349E">
                  <a:satMod val="12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388362" y="2332471"/>
              <a:ext cx="3262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kern="0" dirty="0">
                  <a:ln w="17780" cmpd="sng">
                    <a:solidFill>
                      <a:srgbClr val="618FF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FCFC9C"/>
                      </a:gs>
                      <a:gs pos="90000">
                        <a:srgbClr val="FFC000"/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857250" y="2055813"/>
            <a:ext cx="8510588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ct val="35000"/>
              </a:spcAft>
              <a:buSzPct val="90000"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Know your behavior style and how you impact others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2413" y="3455988"/>
            <a:ext cx="8301037" cy="900112"/>
          </a:xfrm>
          <a:prstGeom prst="roundRect">
            <a:avLst/>
          </a:prstGeom>
          <a:gradFill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lumMod val="75000"/>
                  <a:lumOff val="25000"/>
                  <a:alpha val="47000"/>
                </a:schemeClr>
              </a:gs>
            </a:gsLst>
            <a:lin ang="16200000" scaled="0"/>
          </a:gradFill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22263" y="3660775"/>
            <a:ext cx="458787" cy="482600"/>
            <a:chOff x="321946" y="3638934"/>
            <a:chExt cx="459103" cy="483669"/>
          </a:xfrm>
        </p:grpSpPr>
        <p:sp>
          <p:nvSpPr>
            <p:cNvPr id="17" name="Oval 16"/>
            <p:cNvSpPr/>
            <p:nvPr/>
          </p:nvSpPr>
          <p:spPr bwMode="auto">
            <a:xfrm>
              <a:off x="321946" y="3638934"/>
              <a:ext cx="459103" cy="459103"/>
            </a:xfrm>
            <a:prstGeom prst="ellipse">
              <a:avLst/>
            </a:prstGeom>
            <a:gradFill rotWithShape="1">
              <a:gsLst>
                <a:gs pos="0">
                  <a:srgbClr val="00349E">
                    <a:tint val="10000"/>
                    <a:satMod val="300000"/>
                  </a:srgbClr>
                </a:gs>
                <a:gs pos="34000">
                  <a:srgbClr val="00349E">
                    <a:tint val="13500"/>
                    <a:satMod val="250000"/>
                  </a:srgbClr>
                </a:gs>
                <a:gs pos="100000">
                  <a:srgbClr val="0070C0"/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rgbClr val="00349E">
                  <a:satMod val="12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388362" y="3660938"/>
              <a:ext cx="3262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kern="0" dirty="0">
                  <a:ln w="17780" cmpd="sng">
                    <a:solidFill>
                      <a:srgbClr val="618FF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FCFC9C"/>
                      </a:gs>
                      <a:gs pos="90000">
                        <a:srgbClr val="FFC000"/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</p:grp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857250" y="3438525"/>
            <a:ext cx="7659688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ct val="35000"/>
              </a:spcAft>
              <a:buSzPct val="90000"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Recognize the behavior style of others so you can meet their needs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2413" y="4519613"/>
            <a:ext cx="8301037" cy="900112"/>
          </a:xfrm>
          <a:prstGeom prst="roundRect">
            <a:avLst/>
          </a:prstGeom>
          <a:gradFill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lumMod val="75000"/>
                  <a:lumOff val="25000"/>
                  <a:alpha val="47000"/>
                </a:schemeClr>
              </a:gs>
            </a:gsLst>
            <a:lin ang="16200000" scaled="0"/>
          </a:gradFill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2263" y="4722813"/>
            <a:ext cx="458787" cy="484187"/>
            <a:chOff x="321946" y="4702193"/>
            <a:chExt cx="459103" cy="483669"/>
          </a:xfrm>
        </p:grpSpPr>
        <p:sp>
          <p:nvSpPr>
            <p:cNvPr id="21" name="Oval 20"/>
            <p:cNvSpPr/>
            <p:nvPr/>
          </p:nvSpPr>
          <p:spPr bwMode="auto">
            <a:xfrm>
              <a:off x="321946" y="4702193"/>
              <a:ext cx="459103" cy="459103"/>
            </a:xfrm>
            <a:prstGeom prst="ellipse">
              <a:avLst/>
            </a:prstGeom>
            <a:gradFill rotWithShape="1">
              <a:gsLst>
                <a:gs pos="0">
                  <a:srgbClr val="00349E">
                    <a:tint val="10000"/>
                    <a:satMod val="300000"/>
                  </a:srgbClr>
                </a:gs>
                <a:gs pos="34000">
                  <a:srgbClr val="00349E">
                    <a:tint val="13500"/>
                    <a:satMod val="250000"/>
                  </a:srgbClr>
                </a:gs>
                <a:gs pos="100000">
                  <a:srgbClr val="0070C0"/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rgbClr val="00349E">
                  <a:satMod val="12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88362" y="4724197"/>
              <a:ext cx="3262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kern="0" dirty="0">
                  <a:ln w="17780" cmpd="sng">
                    <a:solidFill>
                      <a:srgbClr val="618FF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FCFC9C"/>
                      </a:gs>
                      <a:gs pos="90000">
                        <a:srgbClr val="FFC000"/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sp>
        <p:nvSpPr>
          <p:cNvPr id="23" name="Content Placeholder 5"/>
          <p:cNvSpPr txBox="1">
            <a:spLocks/>
          </p:cNvSpPr>
          <p:nvPr/>
        </p:nvSpPr>
        <p:spPr bwMode="auto">
          <a:xfrm>
            <a:off x="857250" y="4491038"/>
            <a:ext cx="7659688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ct val="35000"/>
              </a:spcAft>
              <a:buSzPct val="90000"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Recognize and manage tension-reaction 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behaviors effectively</a:t>
            </a:r>
          </a:p>
        </p:txBody>
      </p:sp>
      <p:sp>
        <p:nvSpPr>
          <p:cNvPr id="6159" name="Text Box 2"/>
          <p:cNvSpPr txBox="1">
            <a:spLocks noChangeArrowheads="1"/>
          </p:cNvSpPr>
          <p:nvPr/>
        </p:nvSpPr>
        <p:spPr bwMode="auto">
          <a:xfrm>
            <a:off x="1962150" y="5448300"/>
            <a:ext cx="5830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52413" y="5608638"/>
            <a:ext cx="8301037" cy="506412"/>
          </a:xfrm>
          <a:prstGeom prst="roundRect">
            <a:avLst/>
          </a:prstGeom>
          <a:gradFill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lumMod val="75000"/>
                  <a:lumOff val="25000"/>
                  <a:alpha val="47000"/>
                </a:schemeClr>
              </a:gs>
            </a:gsLst>
            <a:lin ang="16200000" scaled="0"/>
          </a:gradFill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22263" y="5607050"/>
            <a:ext cx="458787" cy="482600"/>
            <a:chOff x="321946" y="5650038"/>
            <a:chExt cx="459103" cy="482721"/>
          </a:xfrm>
        </p:grpSpPr>
        <p:sp>
          <p:nvSpPr>
            <p:cNvPr id="26" name="Oval 25"/>
            <p:cNvSpPr/>
            <p:nvPr/>
          </p:nvSpPr>
          <p:spPr bwMode="auto">
            <a:xfrm>
              <a:off x="321946" y="5650038"/>
              <a:ext cx="459103" cy="459103"/>
            </a:xfrm>
            <a:prstGeom prst="ellipse">
              <a:avLst/>
            </a:prstGeom>
            <a:gradFill rotWithShape="1">
              <a:gsLst>
                <a:gs pos="0">
                  <a:srgbClr val="00349E">
                    <a:tint val="10000"/>
                    <a:satMod val="300000"/>
                  </a:srgbClr>
                </a:gs>
                <a:gs pos="34000">
                  <a:srgbClr val="00349E">
                    <a:tint val="13500"/>
                    <a:satMod val="250000"/>
                  </a:srgbClr>
                </a:gs>
                <a:gs pos="100000">
                  <a:srgbClr val="0070C0"/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rgbClr val="00349E">
                  <a:satMod val="12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388362" y="5671094"/>
              <a:ext cx="3262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kern="0" dirty="0">
                  <a:ln w="17780" cmpd="sng">
                    <a:solidFill>
                      <a:srgbClr val="618FF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FCFC9C"/>
                      </a:gs>
                      <a:gs pos="90000">
                        <a:srgbClr val="FFC000"/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sp>
        <p:nvSpPr>
          <p:cNvPr id="28" name="Content Placeholder 5"/>
          <p:cNvSpPr txBox="1">
            <a:spLocks/>
          </p:cNvSpPr>
          <p:nvPr/>
        </p:nvSpPr>
        <p:spPr bwMode="auto">
          <a:xfrm>
            <a:off x="857250" y="5595938"/>
            <a:ext cx="8510588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7950" algn="l"/>
              </a:tabLs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ct val="35000"/>
              </a:spcAft>
              <a:buSzPct val="90000"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Know how to be flexible and create win/win outcomes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2" grpId="0" animBg="1"/>
      <p:bldP spid="15" grpId="0"/>
      <p:bldP spid="16" grpId="0" animBg="1"/>
      <p:bldP spid="19" grpId="0"/>
      <p:bldP spid="20" grpId="0" animBg="1"/>
      <p:bldP spid="23" grpId="0"/>
      <p:bldP spid="25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Line 2"/>
          <p:cNvSpPr>
            <a:spLocks noChangeShapeType="1"/>
          </p:cNvSpPr>
          <p:nvPr/>
        </p:nvSpPr>
        <p:spPr bwMode="auto">
          <a:xfrm>
            <a:off x="1333500" y="1609725"/>
            <a:ext cx="2266950" cy="0"/>
          </a:xfrm>
          <a:prstGeom prst="line">
            <a:avLst/>
          </a:prstGeom>
          <a:noFill/>
          <a:ln w="28575">
            <a:solidFill>
              <a:srgbClr val="9BD7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2514600" y="2819400"/>
            <a:ext cx="2286000" cy="0"/>
          </a:xfrm>
          <a:prstGeom prst="line">
            <a:avLst/>
          </a:prstGeom>
          <a:noFill/>
          <a:ln w="28575">
            <a:solidFill>
              <a:srgbClr val="9BD7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>
            <a:off x="3395663" y="4176713"/>
            <a:ext cx="2628900" cy="0"/>
          </a:xfrm>
          <a:prstGeom prst="line">
            <a:avLst/>
          </a:prstGeom>
          <a:noFill/>
          <a:ln w="28575">
            <a:solidFill>
              <a:srgbClr val="9BD7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5048250" y="5086350"/>
            <a:ext cx="2762250" cy="0"/>
          </a:xfrm>
          <a:prstGeom prst="line">
            <a:avLst/>
          </a:prstGeom>
          <a:noFill/>
          <a:ln w="28575">
            <a:solidFill>
              <a:srgbClr val="9BD7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1371600" y="1219200"/>
            <a:ext cx="2714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rgbClr val="FFFFCC"/>
                </a:solidFill>
                <a:latin typeface="Arial" charset="0"/>
                <a:cs typeface="Arial" charset="0"/>
              </a:rPr>
              <a:t>Awareness</a:t>
            </a: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800350" y="2400300"/>
            <a:ext cx="1762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rgbClr val="FFFFCC"/>
                </a:solidFill>
                <a:latin typeface="Arial" charset="0"/>
                <a:cs typeface="Arial" charset="0"/>
              </a:rPr>
              <a:t>Options</a:t>
            </a: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3824288" y="3771900"/>
            <a:ext cx="1743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rgbClr val="FFFFCC"/>
                </a:solidFill>
                <a:latin typeface="Arial" charset="0"/>
                <a:cs typeface="Arial" charset="0"/>
              </a:rPr>
              <a:t>Choices</a:t>
            </a: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5372100" y="4648200"/>
            <a:ext cx="2714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rgbClr val="FFFFCC"/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5119688" y="5186363"/>
            <a:ext cx="0" cy="533400"/>
          </a:xfrm>
          <a:prstGeom prst="line">
            <a:avLst/>
          </a:prstGeom>
          <a:noFill/>
          <a:ln w="6985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6343650" y="5200650"/>
            <a:ext cx="0" cy="731838"/>
          </a:xfrm>
          <a:prstGeom prst="line">
            <a:avLst/>
          </a:prstGeom>
          <a:noFill/>
          <a:ln w="6985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7715250" y="5172075"/>
            <a:ext cx="19050" cy="533400"/>
          </a:xfrm>
          <a:prstGeom prst="line">
            <a:avLst/>
          </a:prstGeom>
          <a:noFill/>
          <a:ln w="6985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381500" y="568325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Power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749925" y="5937250"/>
            <a:ext cx="1225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Money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815138" y="5683250"/>
            <a:ext cx="1847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Position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 rot="3127752">
            <a:off x="2509837" y="1577976"/>
            <a:ext cx="612775" cy="857250"/>
          </a:xfrm>
          <a:prstGeom prst="rightArrow">
            <a:avLst>
              <a:gd name="adj1" fmla="val 50000"/>
              <a:gd name="adj2" fmla="val 38305"/>
            </a:avLst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0800000" scaled="1"/>
            <a:tileRect/>
          </a:gradFill>
          <a:ln w="222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 rot="3127752">
            <a:off x="3709987" y="2911476"/>
            <a:ext cx="612775" cy="857250"/>
          </a:xfrm>
          <a:prstGeom prst="rightArrow">
            <a:avLst>
              <a:gd name="adj1" fmla="val 50000"/>
              <a:gd name="adj2" fmla="val 38305"/>
            </a:avLst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0800000" scaled="1"/>
            <a:tileRect/>
          </a:gradFill>
          <a:ln w="222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4295775" y="4633913"/>
            <a:ext cx="612775" cy="855662"/>
          </a:xfrm>
          <a:prstGeom prst="rightArrow">
            <a:avLst>
              <a:gd name="adj1" fmla="val 50000"/>
              <a:gd name="adj2" fmla="val 38305"/>
            </a:avLst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  <a:lin ang="10800000" scaled="1"/>
            <a:tileRect/>
          </a:gradFill>
          <a:ln w="222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 bwMode="auto">
          <a:effectLst>
            <a:outerShdw dist="35921" dir="2700000" algn="ctr" rotWithShape="0">
              <a:schemeClr val="bg2"/>
            </a:outerShdw>
          </a:effec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WHY WE’RE HERE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2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2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2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1" grpId="0"/>
      <p:bldP spid="1226762" grpId="0"/>
      <p:bldP spid="1226763" grpId="0"/>
      <p:bldP spid="1226764" grpId="0"/>
      <p:bldP spid="9236" grpId="0"/>
      <p:bldP spid="9237" grpId="0"/>
      <p:bldP spid="9238" grpId="0"/>
      <p:bldP spid="9240" grpId="0" animBg="1"/>
      <p:bldP spid="9244" grpId="0" animBg="1"/>
      <p:bldP spid="9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9" name="Picture 4" descr="C:\Users\BrooMeister\Desktop\EI updates\map_pngs\map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4282" r="4469" b="4008"/>
          <a:stretch>
            <a:fillRect/>
          </a:stretch>
        </p:blipFill>
        <p:spPr bwMode="auto">
          <a:xfrm>
            <a:off x="669925" y="1154113"/>
            <a:ext cx="76946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Roadmap_Da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949" r="3841" b="3531"/>
          <a:stretch>
            <a:fillRect/>
          </a:stretch>
        </p:blipFill>
        <p:spPr bwMode="auto">
          <a:xfrm>
            <a:off x="682625" y="1146175"/>
            <a:ext cx="7735888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962150" y="2162175"/>
            <a:ext cx="5830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en-US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73113" y="2009775"/>
            <a:ext cx="7593012" cy="297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35000"/>
              </a:spcAft>
              <a:tabLst>
                <a:tab pos="2511425" algn="l"/>
              </a:tabLs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1: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Behavior versus 	Personality</a:t>
            </a:r>
          </a:p>
          <a:p>
            <a:pPr>
              <a:spcAft>
                <a:spcPct val="35000"/>
              </a:spcAft>
              <a:tabLst>
                <a:tab pos="2511425" algn="l"/>
              </a:tabLs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2:</a:t>
            </a:r>
            <a:r>
              <a:rPr lang="en-US" sz="3200" i="1" dirty="0">
                <a:solidFill>
                  <a:srgbClr val="EBE6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How I See Me</a:t>
            </a:r>
          </a:p>
          <a:p>
            <a:pPr>
              <a:spcAft>
                <a:spcPct val="35000"/>
              </a:spcAft>
              <a:tabLst>
                <a:tab pos="2511425" algn="l"/>
              </a:tabLs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3:</a:t>
            </a:r>
            <a:r>
              <a:rPr lang="en-US" sz="3200" i="1" dirty="0">
                <a:solidFill>
                  <a:srgbClr val="EBE6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How I Show Up</a:t>
            </a:r>
          </a:p>
          <a:p>
            <a:pPr>
              <a:spcAft>
                <a:spcPct val="35000"/>
              </a:spcAft>
              <a:tabLst>
                <a:tab pos="2511425" algn="l"/>
              </a:tabLs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4:</a:t>
            </a:r>
            <a:r>
              <a:rPr lang="en-US" sz="3200" i="1" dirty="0">
                <a:solidFill>
                  <a:srgbClr val="EBE6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How You See Me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400175" y="171450"/>
            <a:ext cx="7289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 sz="4000" i="1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8663" y="1192213"/>
            <a:ext cx="53261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Two Sessions - Self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35012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ROADMAP</a:t>
            </a:r>
            <a:endParaRPr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Roadmap_Da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3403" r="4016" b="3258"/>
          <a:stretch>
            <a:fillRect/>
          </a:stretch>
        </p:blipFill>
        <p:spPr bwMode="auto">
          <a:xfrm>
            <a:off x="668338" y="1117600"/>
            <a:ext cx="7735887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1962150" y="2162175"/>
            <a:ext cx="5830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en-US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73113" y="2009775"/>
            <a:ext cx="7593012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35000"/>
              </a:spcAf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5:</a:t>
            </a:r>
            <a:r>
              <a:rPr lang="en-US" sz="3200" i="1" dirty="0">
                <a:solidFill>
                  <a:srgbClr val="EBE6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How I See Others</a:t>
            </a:r>
          </a:p>
          <a:p>
            <a:pPr>
              <a:spcAft>
                <a:spcPct val="35000"/>
              </a:spcAf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6:</a:t>
            </a:r>
            <a:r>
              <a:rPr lang="en-US" sz="3200" i="1" dirty="0">
                <a:solidFill>
                  <a:srgbClr val="EBE6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Discover Style Needs</a:t>
            </a:r>
          </a:p>
          <a:p>
            <a:pPr>
              <a:spcAft>
                <a:spcPct val="35000"/>
              </a:spcAf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7:</a:t>
            </a:r>
            <a:r>
              <a:rPr lang="en-US" sz="3200" i="1" dirty="0">
                <a:solidFill>
                  <a:srgbClr val="EBE6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Styles in Tension</a:t>
            </a:r>
          </a:p>
          <a:p>
            <a:pPr>
              <a:spcAft>
                <a:spcPct val="35000"/>
              </a:spcAft>
              <a:defRPr/>
            </a:pPr>
            <a:r>
              <a:rPr lang="en-US" sz="32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Module 8:</a:t>
            </a:r>
            <a:r>
              <a:rPr lang="en-US" sz="3200" i="1" dirty="0">
                <a:solidFill>
                  <a:srgbClr val="EBE6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Flex to Create the Win-Win</a:t>
            </a: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1400175" y="171450"/>
            <a:ext cx="7289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 sz="4000" i="1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8663" y="1192213"/>
            <a:ext cx="50911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Two Sessions - Others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35012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ROADMAP</a:t>
            </a:r>
            <a:endParaRPr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939925"/>
            <a:ext cx="4291012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5890" name="Rectangle 2"/>
          <p:cNvSpPr>
            <a:spLocks noGrp="1" noChangeArrowheads="1"/>
          </p:cNvSpPr>
          <p:nvPr>
            <p:ph type="title"/>
          </p:nvPr>
        </p:nvSpPr>
        <p:spPr bwMode="auto">
          <a:effectLst>
            <a:outerShdw dist="35921" dir="2700000" algn="ctr" rotWithShape="0">
              <a:schemeClr val="bg2"/>
            </a:outerShdw>
          </a:effec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i="1">
                <a:solidFill>
                  <a:schemeClr val="bg1"/>
                </a:solidFill>
                <a:effectLst/>
              </a:rPr>
              <a:t>BEHAVIOR VS. PERSONALITY</a:t>
            </a:r>
          </a:p>
        </p:txBody>
      </p:sp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452438" y="2020888"/>
            <a:ext cx="8001000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PERSONALITY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is who you are.</a:t>
            </a: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452438" y="2833688"/>
            <a:ext cx="8001000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BEHAVIOR</a:t>
            </a:r>
            <a:r>
              <a:rPr lang="en-US" i="1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is what you do.</a:t>
            </a: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52438" y="3646488"/>
            <a:ext cx="7620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</a:pPr>
            <a:r>
              <a:rPr lang="en-US">
                <a:solidFill>
                  <a:srgbClr val="FFC000"/>
                </a:solidFill>
              </a:rPr>
              <a:t>PERSONALITY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>
                <a:solidFill>
                  <a:srgbClr val="FFFFAB"/>
                </a:solidFill>
                <a:latin typeface="Arial" charset="0"/>
                <a:cs typeface="Arial" charset="0"/>
              </a:rPr>
              <a:t>cannot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 be situationally, intentionally and temporarily modified by choice.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2438" y="4937125"/>
            <a:ext cx="8229600" cy="73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>
            <a:lvl1pPr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>
                <a:solidFill>
                  <a:srgbClr val="FFFF00"/>
                </a:solidFill>
              </a:rPr>
              <a:t>BEHAVIOR</a:t>
            </a:r>
            <a:r>
              <a:rPr lang="en-US" i="1">
                <a:solidFill>
                  <a:srgbClr val="80BBD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>
                <a:solidFill>
                  <a:srgbClr val="FFFFAB"/>
                </a:solidFill>
                <a:latin typeface="Arial" charset="0"/>
                <a:cs typeface="Arial" charset="0"/>
              </a:rPr>
              <a:t>can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 be situationally, intentionally and temporarily modified by choice.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4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4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4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891" grpId="0"/>
      <p:bldP spid="1445892" grpId="0"/>
      <p:bldP spid="144589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ChangeArrowheads="1"/>
          </p:cNvSpPr>
          <p:nvPr/>
        </p:nvSpPr>
        <p:spPr bwMode="auto">
          <a:xfrm>
            <a:off x="882650" y="1604963"/>
            <a:ext cx="75596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3600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We call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Patterns of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Behavior</a:t>
            </a:r>
            <a:r>
              <a:rPr lang="en-US" dirty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</a:t>
            </a:r>
            <a:r>
              <a:rPr lang="en-US" sz="4000" dirty="0" err="1">
                <a:solidFill>
                  <a:srgbClr val="E6A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Behavior</a:t>
            </a:r>
            <a:r>
              <a:rPr lang="en-US" sz="4000" i="1" dirty="0">
                <a:solidFill>
                  <a:srgbClr val="E6A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000" dirty="0">
                <a:solidFill>
                  <a:srgbClr val="E6A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Style</a:t>
            </a:r>
            <a:r>
              <a:rPr lang="en-US" sz="3600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</a:t>
            </a:r>
          </a:p>
          <a:p>
            <a:pPr algn="ctr"/>
            <a:endParaRPr lang="en-US" sz="3600" i="1" dirty="0">
              <a:solidFill>
                <a:schemeClr val="tx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pPr algn="ctr"/>
            <a:r>
              <a:rPr lang="en-US" sz="3600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Behavior Style is </a:t>
            </a:r>
            <a:r>
              <a:rPr lang="en-US" sz="4000" dirty="0">
                <a:solidFill>
                  <a:srgbClr val="E6A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NOT</a:t>
            </a:r>
            <a:r>
              <a:rPr lang="en-US" sz="4000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3600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 label – everyone demonstrates </a:t>
            </a:r>
            <a:r>
              <a:rPr lang="en-US" sz="4000" dirty="0">
                <a:solidFill>
                  <a:srgbClr val="E6A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all</a:t>
            </a:r>
            <a:r>
              <a:rPr lang="en-US" sz="3600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the Style behaviors at one time or another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ople Skills 2-Da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ople Skills 2-D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People Skills 2-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ple Skills 2-Da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0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ple Skills 2-Day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25204</TotalTime>
  <Pages>42</Pages>
  <Words>645</Words>
  <Application>Microsoft Macintosh PowerPoint</Application>
  <PresentationFormat>On-screen Show (4:3)</PresentationFormat>
  <Paragraphs>340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Times New Roman</vt:lpstr>
      <vt:lpstr>People Skills 2-Day</vt:lpstr>
      <vt:lpstr>PowerPoint Presentation</vt:lpstr>
      <vt:lpstr>PowerPoint Presentation</vt:lpstr>
      <vt:lpstr>TRUST AND RESPECT</vt:lpstr>
      <vt:lpstr>OBJECTIVES</vt:lpstr>
      <vt:lpstr>WHY WE’RE HERE</vt:lpstr>
      <vt:lpstr>ROADMAP</vt:lpstr>
      <vt:lpstr>ROADMAP</vt:lpstr>
      <vt:lpstr>BEHAVIOR VS. PERSONALITY</vt:lpstr>
      <vt:lpstr>PowerPoint Presentation</vt:lpstr>
      <vt:lpstr>WHAT’S THE PATTERN?</vt:lpstr>
      <vt:lpstr>“As I See Myself” Profile</vt:lpstr>
      <vt:lpstr>COMPLETING THE PROFILE </vt:lpstr>
      <vt:lpstr>CSAP GRAPH </vt:lpstr>
      <vt:lpstr>PowerPoint Presentation</vt:lpstr>
      <vt:lpstr>BEHAVIOR TENDENCIES</vt:lpstr>
      <vt:lpstr>BEHAVIOR TENDENCIES</vt:lpstr>
      <vt:lpstr>BEHAVIOR TENDENCIES</vt:lpstr>
      <vt:lpstr>BEHAVIOR TENDENCIES</vt:lpstr>
      <vt:lpstr>Questions?</vt:lpstr>
      <vt:lpstr>Thank You!</vt:lpstr>
    </vt:vector>
  </TitlesOfParts>
  <Company>Moble Office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Skills One Day Presentation</dc:title>
  <dc:creator>Mikki</dc:creator>
  <cp:lastModifiedBy>Patrick Wagman</cp:lastModifiedBy>
  <cp:revision>1563</cp:revision>
  <cp:lastPrinted>2000-04-14T20:01:23Z</cp:lastPrinted>
  <dcterms:created xsi:type="dcterms:W3CDTF">2003-08-28T21:19:45Z</dcterms:created>
  <dcterms:modified xsi:type="dcterms:W3CDTF">2018-08-15T21:52:12Z</dcterms:modified>
</cp:coreProperties>
</file>