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41"/>
  </p:notesMasterIdLst>
  <p:handoutMasterIdLst>
    <p:handoutMasterId r:id="rId42"/>
  </p:handoutMasterIdLst>
  <p:sldIdLst>
    <p:sldId id="296" r:id="rId6"/>
    <p:sldId id="262" r:id="rId7"/>
    <p:sldId id="277" r:id="rId8"/>
    <p:sldId id="311" r:id="rId9"/>
    <p:sldId id="310" r:id="rId10"/>
    <p:sldId id="279" r:id="rId11"/>
    <p:sldId id="280" r:id="rId12"/>
    <p:sldId id="281" r:id="rId13"/>
    <p:sldId id="282" r:id="rId14"/>
    <p:sldId id="283" r:id="rId15"/>
    <p:sldId id="285" r:id="rId16"/>
    <p:sldId id="284" r:id="rId17"/>
    <p:sldId id="286" r:id="rId18"/>
    <p:sldId id="287" r:id="rId19"/>
    <p:sldId id="305" r:id="rId20"/>
    <p:sldId id="288" r:id="rId21"/>
    <p:sldId id="289" r:id="rId22"/>
    <p:sldId id="306" r:id="rId23"/>
    <p:sldId id="291" r:id="rId24"/>
    <p:sldId id="290" r:id="rId25"/>
    <p:sldId id="307" r:id="rId26"/>
    <p:sldId id="293" r:id="rId27"/>
    <p:sldId id="303" r:id="rId28"/>
    <p:sldId id="304" r:id="rId29"/>
    <p:sldId id="313" r:id="rId30"/>
    <p:sldId id="312" r:id="rId31"/>
    <p:sldId id="297" r:id="rId32"/>
    <p:sldId id="309" r:id="rId33"/>
    <p:sldId id="295" r:id="rId34"/>
    <p:sldId id="308" r:id="rId35"/>
    <p:sldId id="298" r:id="rId36"/>
    <p:sldId id="299" r:id="rId37"/>
    <p:sldId id="300" r:id="rId38"/>
    <p:sldId id="301" r:id="rId39"/>
    <p:sldId id="302" r:id="rId40"/>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3AC"/>
    <a:srgbClr val="178CCB"/>
    <a:srgbClr val="052049"/>
    <a:srgbClr val="90BD31"/>
    <a:srgbClr val="EC1848"/>
    <a:srgbClr val="F48024"/>
    <a:srgbClr val="000000"/>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9" autoAdjust="0"/>
    <p:restoredTop sz="86418" autoAdjust="0"/>
  </p:normalViewPr>
  <p:slideViewPr>
    <p:cSldViewPr snapToGrid="0" showGuides="1">
      <p:cViewPr varScale="1">
        <p:scale>
          <a:sx n="150" d="100"/>
          <a:sy n="150" d="100"/>
        </p:scale>
        <p:origin x="1600" y="160"/>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4136" y="188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3252"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pic>
        <p:nvPicPr>
          <p:cNvPr id="3" name="Picture 2">
            <a:extLst>
              <a:ext uri="{FF2B5EF4-FFF2-40B4-BE49-F238E27FC236}">
                <a16:creationId xmlns:a16="http://schemas.microsoft.com/office/drawing/2014/main" id="{AD05AFA6-2A33-274A-8957-30ED5F6FB0F6}"/>
              </a:ext>
            </a:extLst>
          </p:cNvPr>
          <p:cNvPicPr>
            <a:picLocks noChangeAspect="1"/>
          </p:cNvPicPr>
          <p:nvPr/>
        </p:nvPicPr>
        <p:blipFill>
          <a:blip r:embed="rId3"/>
          <a:stretch>
            <a:fillRect/>
          </a:stretch>
        </p:blipFill>
        <p:spPr>
          <a:xfrm>
            <a:off x="5313045" y="8855644"/>
            <a:ext cx="1086140" cy="217228"/>
          </a:xfrm>
          <a:prstGeom prst="rect">
            <a:avLst/>
          </a:prstGeom>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8/14/18</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48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177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7497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166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12742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2612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3396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626353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16851113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96800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818148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951"/>
            <a:ext cx="9133002" cy="5143500"/>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24C47B7C-9039-9241-96CB-F8BF6E23C17A}"/>
              </a:ext>
            </a:extLst>
          </p:cNvPr>
          <p:cNvPicPr>
            <a:picLocks noChangeAspect="1"/>
          </p:cNvPicPr>
          <p:nvPr userDrawn="1"/>
        </p:nvPicPr>
        <p:blipFill>
          <a:blip r:embed="rId2"/>
          <a:stretch>
            <a:fillRect/>
          </a:stretch>
        </p:blipFill>
        <p:spPr>
          <a:xfrm>
            <a:off x="5313045" y="8855644"/>
            <a:ext cx="1086140" cy="217228"/>
          </a:xfrm>
          <a:prstGeom prst="rect">
            <a:avLst/>
          </a:prstGeom>
        </p:spPr>
      </p:pic>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39874201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2517706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037894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3254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2197194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3479466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582427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9829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Pattern Libraries</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Pattern Libraries</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6.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Pattern Libraries</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4149" r:id="rId17"/>
    <p:sldLayoutId id="2147484150" r:id="rId18"/>
    <p:sldLayoutId id="2147484151" r:id="rId19"/>
  </p:sldLayoutIdLst>
  <p:transition>
    <p:fade/>
  </p:transition>
  <p:hf hdr="0" dt="0"/>
  <p:txStyles>
    <p:titleStyle>
      <a:lvl1pPr algn="l" defTabSz="914400" rtl="0" eaLnBrk="1" latinLnBrk="0" hangingPunct="1">
        <a:lnSpc>
          <a:spcPct val="85000"/>
        </a:lnSpc>
        <a:spcBef>
          <a:spcPct val="0"/>
        </a:spcBef>
        <a:buNone/>
        <a:defRPr lang="en-US" sz="2800" b="0" kern="1200" cap="none" spc="0" baseline="0" dirty="0" smtClean="0">
          <a:solidFill>
            <a:srgbClr val="178CCB"/>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Pattern Libraries</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7497504" y="4744233"/>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a16="http://schemas.microsoft.com/office/drawing/2014/main" id="{514BC6F2-A6BF-934F-91B0-A653DC21EB39}"/>
              </a:ext>
            </a:extLst>
          </p:cNvPr>
          <p:cNvPicPr>
            <a:picLocks noChangeAspect="1"/>
          </p:cNvPicPr>
          <p:nvPr userDrawn="1"/>
        </p:nvPicPr>
        <p:blipFill>
          <a:blip r:embed="rId33"/>
          <a:stretch>
            <a:fillRect/>
          </a:stretch>
        </p:blipFill>
        <p:spPr>
          <a:xfrm>
            <a:off x="8031067" y="4800186"/>
            <a:ext cx="842106" cy="168421"/>
          </a:xfrm>
          <a:prstGeom prst="rect">
            <a:avLst/>
          </a:prstGeom>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 id="2147484097" r:id="rId24"/>
    <p:sldLayoutId id="2147484098" r:id="rId25"/>
    <p:sldLayoutId id="2147484099" r:id="rId26"/>
    <p:sldLayoutId id="2147484100" r:id="rId27"/>
    <p:sldLayoutId id="2147484145" r:id="rId28"/>
    <p:sldLayoutId id="2147484146" r:id="rId29"/>
    <p:sldLayoutId id="2147484147" r:id="rId30"/>
    <p:sldLayoutId id="2147484148" r:id="rId31"/>
  </p:sldLayoutIdLst>
  <p:transition>
    <p:fade/>
  </p:transition>
  <p:hf hdr="0" dt="0"/>
  <p:txStyles>
    <p:titleStyle>
      <a:lvl1pPr algn="l" defTabSz="914400" rtl="0" eaLnBrk="1" latinLnBrk="0" hangingPunct="1">
        <a:lnSpc>
          <a:spcPct val="85000"/>
        </a:lnSpc>
        <a:spcBef>
          <a:spcPct val="0"/>
        </a:spcBef>
        <a:buNone/>
        <a:defRPr lang="en-US" sz="2800" b="0" kern="1200" cap="none" spc="0" baseline="0" dirty="0" smtClean="0">
          <a:solidFill>
            <a:srgbClr val="178CCB"/>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tif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bitbucket.org/ietwebdev/sitefarm-pattern-lab-one" TargetMode="External"/><Relationship Id="rId2" Type="http://schemas.openxmlformats.org/officeDocument/2006/relationships/hyperlink" Target="https://github.com/ucsf-web-services/ucsf_pattern_library" TargetMode="Externa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hyperlink" Target="http://ucd-one-patternlab.s3-website-us-west-1.amazonaws.com/" TargetMode="External"/><Relationship Id="rId2" Type="http://schemas.openxmlformats.org/officeDocument/2006/relationships/hyperlink" Target="http://webpatterns.ucsf.edu/" TargetMode="Externa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uctech.slack.com/)" TargetMode="External"/><Relationship Id="rId2" Type="http://schemas.openxmlformats.org/officeDocument/2006/relationships/hyperlink" Target="http://patternlab.io/" TargetMode="Externa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47.png"/><Relationship Id="rId5" Type="http://schemas.openxmlformats.org/officeDocument/2006/relationships/hyperlink" Target="mailto:mrkmiller@ucdavis.edu" TargetMode="External"/><Relationship Id="rId4" Type="http://schemas.openxmlformats.org/officeDocument/2006/relationships/hyperlink" Target="mailto:Jason.Jaynes@UCSF.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ucdavis.edu/"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2049"/>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9ED70B6-F7DB-934C-8887-56065CBBE623}"/>
              </a:ext>
            </a:extLst>
          </p:cNvPr>
          <p:cNvSpPr>
            <a:spLocks noGrp="1"/>
          </p:cNvSpPr>
          <p:nvPr>
            <p:ph type="title"/>
          </p:nvPr>
        </p:nvSpPr>
        <p:spPr>
          <a:xfrm>
            <a:off x="784273" y="1340709"/>
            <a:ext cx="5112944" cy="549275"/>
          </a:xfrm>
        </p:spPr>
        <p:txBody>
          <a:bodyPr/>
          <a:lstStyle/>
          <a:p>
            <a:r>
              <a:rPr lang="en-US" dirty="0"/>
              <a:t>Pattern Libraries</a:t>
            </a:r>
          </a:p>
        </p:txBody>
      </p:sp>
      <p:sp>
        <p:nvSpPr>
          <p:cNvPr id="6" name="Text Placeholder 3">
            <a:extLst>
              <a:ext uri="{FF2B5EF4-FFF2-40B4-BE49-F238E27FC236}">
                <a16:creationId xmlns:a16="http://schemas.microsoft.com/office/drawing/2014/main" id="{C99E30BF-26F7-A145-813C-50265BE31879}"/>
              </a:ext>
            </a:extLst>
          </p:cNvPr>
          <p:cNvSpPr>
            <a:spLocks noGrp="1"/>
          </p:cNvSpPr>
          <p:nvPr>
            <p:ph type="body" sz="quarter" idx="15"/>
          </p:nvPr>
        </p:nvSpPr>
        <p:spPr>
          <a:xfrm>
            <a:off x="787890" y="1827848"/>
            <a:ext cx="4972830" cy="508220"/>
          </a:xfrm>
        </p:spPr>
        <p:txBody>
          <a:bodyPr/>
          <a:lstStyle/>
          <a:p>
            <a:r>
              <a:rPr lang="en-US" sz="1800" dirty="0"/>
              <a:t>Leveraging Atomic Design and Pattern Lab to Develop a Living Visual Style Guide</a:t>
            </a:r>
          </a:p>
        </p:txBody>
      </p:sp>
      <p:sp>
        <p:nvSpPr>
          <p:cNvPr id="7" name="Text Placeholder 4">
            <a:extLst>
              <a:ext uri="{FF2B5EF4-FFF2-40B4-BE49-F238E27FC236}">
                <a16:creationId xmlns:a16="http://schemas.microsoft.com/office/drawing/2014/main" id="{FF77AFF4-9B7C-194D-9144-5EFE08E4AB96}"/>
              </a:ext>
            </a:extLst>
          </p:cNvPr>
          <p:cNvSpPr>
            <a:spLocks noGrp="1"/>
          </p:cNvSpPr>
          <p:nvPr>
            <p:ph type="body" sz="quarter" idx="10"/>
          </p:nvPr>
        </p:nvSpPr>
        <p:spPr>
          <a:xfrm>
            <a:off x="784274" y="3355288"/>
            <a:ext cx="4191461" cy="426719"/>
          </a:xfrm>
        </p:spPr>
        <p:txBody>
          <a:bodyPr/>
          <a:lstStyle/>
          <a:p>
            <a:r>
              <a:rPr lang="en-US" b="1" dirty="0"/>
              <a:t>Jayson Jaynes</a:t>
            </a:r>
            <a:r>
              <a:rPr lang="en-US" sz="1400" b="1" dirty="0"/>
              <a:t>, </a:t>
            </a:r>
            <a:r>
              <a:rPr lang="en-US" sz="1400" dirty="0"/>
              <a:t>ITS Web Services</a:t>
            </a:r>
            <a:endParaRPr lang="en-US" sz="1400" b="1" dirty="0"/>
          </a:p>
          <a:p>
            <a:r>
              <a:rPr lang="en-US" sz="1400" dirty="0"/>
              <a:t>Web Developer</a:t>
            </a:r>
          </a:p>
          <a:p>
            <a:r>
              <a:rPr lang="en-US" sz="800" dirty="0"/>
              <a:t> </a:t>
            </a:r>
          </a:p>
          <a:p>
            <a:r>
              <a:rPr lang="en-US" b="1" dirty="0"/>
              <a:t>Mark Miller</a:t>
            </a:r>
            <a:r>
              <a:rPr lang="en-US" sz="1400" b="1" dirty="0"/>
              <a:t>, </a:t>
            </a:r>
            <a:r>
              <a:rPr lang="en-US" sz="1400" dirty="0"/>
              <a:t>IET Professional Services</a:t>
            </a:r>
          </a:p>
          <a:p>
            <a:r>
              <a:rPr lang="en-US" sz="1400" dirty="0"/>
              <a:t>Web Developer</a:t>
            </a:r>
            <a:endParaRPr lang="en-US" sz="1400" b="1" dirty="0"/>
          </a:p>
        </p:txBody>
      </p:sp>
      <p:pic>
        <p:nvPicPr>
          <p:cNvPr id="8" name="Picture 7">
            <a:extLst>
              <a:ext uri="{FF2B5EF4-FFF2-40B4-BE49-F238E27FC236}">
                <a16:creationId xmlns:a16="http://schemas.microsoft.com/office/drawing/2014/main" id="{9100C449-F2BF-5241-A261-C5BD7156B49B}"/>
              </a:ext>
            </a:extLst>
          </p:cNvPr>
          <p:cNvPicPr>
            <a:picLocks noChangeAspect="1"/>
          </p:cNvPicPr>
          <p:nvPr/>
        </p:nvPicPr>
        <p:blipFill>
          <a:blip r:embed="rId2"/>
          <a:stretch>
            <a:fillRect/>
          </a:stretch>
        </p:blipFill>
        <p:spPr>
          <a:xfrm>
            <a:off x="1845591" y="383436"/>
            <a:ext cx="1734748" cy="352732"/>
          </a:xfrm>
          <a:prstGeom prst="rect">
            <a:avLst/>
          </a:prstGeom>
        </p:spPr>
      </p:pic>
    </p:spTree>
    <p:extLst>
      <p:ext uri="{BB962C8B-B14F-4D97-AF65-F5344CB8AC3E}">
        <p14:creationId xmlns:p14="http://schemas.microsoft.com/office/powerpoint/2010/main" val="25677142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C2130B-F063-204A-ADFC-992E10ED965A}"/>
              </a:ext>
            </a:extLst>
          </p:cNvPr>
          <p:cNvPicPr>
            <a:picLocks noChangeAspect="1"/>
          </p:cNvPicPr>
          <p:nvPr/>
        </p:nvPicPr>
        <p:blipFill>
          <a:blip r:embed="rId2"/>
          <a:stretch>
            <a:fillRect/>
          </a:stretch>
        </p:blipFill>
        <p:spPr>
          <a:xfrm>
            <a:off x="548150" y="1370172"/>
            <a:ext cx="8010927" cy="654249"/>
          </a:xfrm>
          <a:prstGeom prst="rect">
            <a:avLst/>
          </a:prstGeom>
        </p:spPr>
      </p:pic>
      <p:pic>
        <p:nvPicPr>
          <p:cNvPr id="11" name="Picture 10">
            <a:extLst>
              <a:ext uri="{FF2B5EF4-FFF2-40B4-BE49-F238E27FC236}">
                <a16:creationId xmlns:a16="http://schemas.microsoft.com/office/drawing/2014/main" id="{DB0834EC-245C-AD4C-AA55-FCC919962E11}"/>
              </a:ext>
            </a:extLst>
          </p:cNvPr>
          <p:cNvPicPr>
            <a:picLocks noChangeAspect="1"/>
          </p:cNvPicPr>
          <p:nvPr/>
        </p:nvPicPr>
        <p:blipFill>
          <a:blip r:embed="rId3"/>
          <a:stretch>
            <a:fillRect/>
          </a:stretch>
        </p:blipFill>
        <p:spPr>
          <a:xfrm>
            <a:off x="572002" y="1933406"/>
            <a:ext cx="7943844" cy="601806"/>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Atoms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Text Input</a:t>
            </a:r>
          </a:p>
        </p:txBody>
      </p:sp>
      <p:pic>
        <p:nvPicPr>
          <p:cNvPr id="7" name="Picture 2" descr="An icon for Atoms that shows an electron orbiting a nucleus" title="Atoms Icon">
            <a:extLst>
              <a:ext uri="{FF2B5EF4-FFF2-40B4-BE49-F238E27FC236}">
                <a16:creationId xmlns:a16="http://schemas.microsoft.com/office/drawing/2014/main" id="{7A44A398-5187-554E-80E3-D51CCC033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247" y="123675"/>
            <a:ext cx="1243475" cy="1183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DDAEFA-324A-FB4F-BFD9-F9517602C839}"/>
              </a:ext>
            </a:extLst>
          </p:cNvPr>
          <p:cNvPicPr>
            <a:picLocks noChangeAspect="1"/>
          </p:cNvPicPr>
          <p:nvPr/>
        </p:nvPicPr>
        <p:blipFill rotWithShape="1">
          <a:blip r:embed="rId5"/>
          <a:srcRect b="61516"/>
          <a:stretch/>
        </p:blipFill>
        <p:spPr>
          <a:xfrm>
            <a:off x="548150" y="3052437"/>
            <a:ext cx="5039881" cy="1492923"/>
          </a:xfrm>
          <a:prstGeom prst="rect">
            <a:avLst/>
          </a:prstGeom>
        </p:spPr>
      </p:pic>
      <p:sp>
        <p:nvSpPr>
          <p:cNvPr id="10" name="Content Placeholder 5">
            <a:extLst>
              <a:ext uri="{FF2B5EF4-FFF2-40B4-BE49-F238E27FC236}">
                <a16:creationId xmlns:a16="http://schemas.microsoft.com/office/drawing/2014/main" id="{33C89E6C-8564-2646-B2A4-874BB2820720}"/>
              </a:ext>
            </a:extLst>
          </p:cNvPr>
          <p:cNvSpPr txBox="1">
            <a:spLocks/>
          </p:cNvSpPr>
          <p:nvPr/>
        </p:nvSpPr>
        <p:spPr>
          <a:xfrm>
            <a:off x="457102" y="2533302"/>
            <a:ext cx="7310564" cy="519136"/>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2800" dirty="0">
                <a:latin typeface="+mj-lt"/>
              </a:rPr>
              <a:t>Buttons</a:t>
            </a:r>
          </a:p>
        </p:txBody>
      </p:sp>
      <p:pic>
        <p:nvPicPr>
          <p:cNvPr id="13" name="Picture 12">
            <a:extLst>
              <a:ext uri="{FF2B5EF4-FFF2-40B4-BE49-F238E27FC236}">
                <a16:creationId xmlns:a16="http://schemas.microsoft.com/office/drawing/2014/main" id="{29417BD6-375B-434A-82C7-D3273459D0D5}"/>
              </a:ext>
            </a:extLst>
          </p:cNvPr>
          <p:cNvPicPr>
            <a:picLocks noChangeAspect="1"/>
          </p:cNvPicPr>
          <p:nvPr/>
        </p:nvPicPr>
        <p:blipFill>
          <a:blip r:embed="rId6"/>
          <a:stretch>
            <a:fillRect/>
          </a:stretch>
        </p:blipFill>
        <p:spPr>
          <a:xfrm>
            <a:off x="2042878" y="3478377"/>
            <a:ext cx="1130300" cy="812800"/>
          </a:xfrm>
          <a:prstGeom prst="rect">
            <a:avLst/>
          </a:prstGeom>
        </p:spPr>
      </p:pic>
    </p:spTree>
    <p:extLst>
      <p:ext uri="{BB962C8B-B14F-4D97-AF65-F5344CB8AC3E}">
        <p14:creationId xmlns:p14="http://schemas.microsoft.com/office/powerpoint/2010/main" val="23287151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con-molecule.png">
            <a:extLst>
              <a:ext uri="{FF2B5EF4-FFF2-40B4-BE49-F238E27FC236}">
                <a16:creationId xmlns:a16="http://schemas.microsoft.com/office/drawing/2014/main" id="{19D4F61E-2E21-7746-82C5-74D0B72C6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199" y="123984"/>
            <a:ext cx="1441523"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Molecules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310564" cy="3443775"/>
          </a:xfrm>
        </p:spPr>
        <p:txBody>
          <a:bodyPr/>
          <a:lstStyle/>
          <a:p>
            <a:pPr marL="0" indent="0">
              <a:buNone/>
            </a:pPr>
            <a:r>
              <a:rPr lang="en-US" sz="2800" dirty="0">
                <a:latin typeface="+mj-lt"/>
              </a:rPr>
              <a:t>Building Complexity</a:t>
            </a:r>
          </a:p>
          <a:p>
            <a:r>
              <a:rPr lang="en-US" dirty="0"/>
              <a:t>Two or more Atoms that come together to create a new component</a:t>
            </a:r>
          </a:p>
          <a:p>
            <a:pPr lvl="1"/>
            <a:r>
              <a:rPr lang="en-US" dirty="0"/>
              <a:t>Search: Label, Input, Button</a:t>
            </a:r>
          </a:p>
          <a:p>
            <a:pPr lvl="1"/>
            <a:r>
              <a:rPr lang="en-US" dirty="0"/>
              <a:t>Cards: Image, Heading, Paragraph, Link</a:t>
            </a:r>
          </a:p>
        </p:txBody>
      </p:sp>
    </p:spTree>
    <p:extLst>
      <p:ext uri="{BB962C8B-B14F-4D97-AF65-F5344CB8AC3E}">
        <p14:creationId xmlns:p14="http://schemas.microsoft.com/office/powerpoint/2010/main" val="21256679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Molecules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Search Box</a:t>
            </a:r>
          </a:p>
        </p:txBody>
      </p:sp>
      <p:pic>
        <p:nvPicPr>
          <p:cNvPr id="11" name="Picture 2" descr="icon-molecule.png">
            <a:extLst>
              <a:ext uri="{FF2B5EF4-FFF2-40B4-BE49-F238E27FC236}">
                <a16:creationId xmlns:a16="http://schemas.microsoft.com/office/drawing/2014/main" id="{92056449-B862-C04F-99A2-9AD3AB0E6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199" y="123984"/>
            <a:ext cx="144152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2">
            <a:extLst>
              <a:ext uri="{FF2B5EF4-FFF2-40B4-BE49-F238E27FC236}">
                <a16:creationId xmlns:a16="http://schemas.microsoft.com/office/drawing/2014/main" id="{4DD278DE-66F2-0940-A4A3-AB7A86E03602}"/>
              </a:ext>
            </a:extLst>
          </p:cNvPr>
          <p:cNvPicPr>
            <a:picLocks noChangeAspect="1"/>
          </p:cNvPicPr>
          <p:nvPr/>
        </p:nvPicPr>
        <p:blipFill>
          <a:blip r:embed="rId3"/>
          <a:stretch>
            <a:fillRect/>
          </a:stretch>
        </p:blipFill>
        <p:spPr>
          <a:xfrm>
            <a:off x="518166" y="1511955"/>
            <a:ext cx="2766459" cy="864518"/>
          </a:xfrm>
          <a:prstGeom prst="rect">
            <a:avLst/>
          </a:prstGeom>
        </p:spPr>
      </p:pic>
      <p:sp>
        <p:nvSpPr>
          <p:cNvPr id="5" name="TextBox 4">
            <a:extLst>
              <a:ext uri="{FF2B5EF4-FFF2-40B4-BE49-F238E27FC236}">
                <a16:creationId xmlns:a16="http://schemas.microsoft.com/office/drawing/2014/main" id="{EE1E5622-0BCD-0A4F-92AD-E3103BCE76A8}"/>
              </a:ext>
            </a:extLst>
          </p:cNvPr>
          <p:cNvSpPr txBox="1"/>
          <p:nvPr/>
        </p:nvSpPr>
        <p:spPr bwMode="auto">
          <a:xfrm>
            <a:off x="548150" y="2384808"/>
            <a:ext cx="500137"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Label</a:t>
            </a:r>
          </a:p>
        </p:txBody>
      </p:sp>
      <p:sp>
        <p:nvSpPr>
          <p:cNvPr id="13" name="TextBox 12">
            <a:extLst>
              <a:ext uri="{FF2B5EF4-FFF2-40B4-BE49-F238E27FC236}">
                <a16:creationId xmlns:a16="http://schemas.microsoft.com/office/drawing/2014/main" id="{DE616F73-C72C-8543-8543-F2DC8EFA70CE}"/>
              </a:ext>
            </a:extLst>
          </p:cNvPr>
          <p:cNvSpPr txBox="1"/>
          <p:nvPr/>
        </p:nvSpPr>
        <p:spPr bwMode="auto">
          <a:xfrm>
            <a:off x="1428697" y="2384808"/>
            <a:ext cx="456856"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Input</a:t>
            </a:r>
          </a:p>
        </p:txBody>
      </p:sp>
      <p:sp>
        <p:nvSpPr>
          <p:cNvPr id="14" name="TextBox 13">
            <a:extLst>
              <a:ext uri="{FF2B5EF4-FFF2-40B4-BE49-F238E27FC236}">
                <a16:creationId xmlns:a16="http://schemas.microsoft.com/office/drawing/2014/main" id="{1EC76A71-FED0-BA45-A019-1998E190C96E}"/>
              </a:ext>
            </a:extLst>
          </p:cNvPr>
          <p:cNvSpPr txBox="1"/>
          <p:nvPr/>
        </p:nvSpPr>
        <p:spPr bwMode="auto">
          <a:xfrm>
            <a:off x="2249934" y="2384808"/>
            <a:ext cx="593111"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Button</a:t>
            </a:r>
          </a:p>
        </p:txBody>
      </p:sp>
      <p:cxnSp>
        <p:nvCxnSpPr>
          <p:cNvPr id="16" name="Straight Arrow Connector 15">
            <a:extLst>
              <a:ext uri="{FF2B5EF4-FFF2-40B4-BE49-F238E27FC236}">
                <a16:creationId xmlns:a16="http://schemas.microsoft.com/office/drawing/2014/main" id="{E648B599-18F1-304E-831C-6C95B35C64A0}"/>
              </a:ext>
            </a:extLst>
          </p:cNvPr>
          <p:cNvCxnSpPr/>
          <p:nvPr/>
        </p:nvCxnSpPr>
        <p:spPr>
          <a:xfrm flipV="1">
            <a:off x="798163" y="1944214"/>
            <a:ext cx="64175"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811363-A10E-844B-83DA-4BB9B230F866}"/>
              </a:ext>
            </a:extLst>
          </p:cNvPr>
          <p:cNvCxnSpPr>
            <a:cxnSpLocks/>
          </p:cNvCxnSpPr>
          <p:nvPr/>
        </p:nvCxnSpPr>
        <p:spPr>
          <a:xfrm flipH="1" flipV="1">
            <a:off x="1619573" y="2007031"/>
            <a:ext cx="61569" cy="439418"/>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B576CD-B331-0849-B133-77023EBB3279}"/>
              </a:ext>
            </a:extLst>
          </p:cNvPr>
          <p:cNvCxnSpPr/>
          <p:nvPr/>
        </p:nvCxnSpPr>
        <p:spPr>
          <a:xfrm flipV="1">
            <a:off x="2650030" y="1965333"/>
            <a:ext cx="64175"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A1C9C73-E20F-D448-9F29-1ADEBF660A3C}"/>
              </a:ext>
            </a:extLst>
          </p:cNvPr>
          <p:cNvPicPr>
            <a:picLocks noChangeAspect="1"/>
          </p:cNvPicPr>
          <p:nvPr/>
        </p:nvPicPr>
        <p:blipFill>
          <a:blip r:embed="rId4"/>
          <a:stretch>
            <a:fillRect/>
          </a:stretch>
        </p:blipFill>
        <p:spPr>
          <a:xfrm>
            <a:off x="3897944" y="1614254"/>
            <a:ext cx="2160949" cy="562439"/>
          </a:xfrm>
          <a:prstGeom prst="rect">
            <a:avLst/>
          </a:prstGeom>
        </p:spPr>
      </p:pic>
      <p:sp>
        <p:nvSpPr>
          <p:cNvPr id="22" name="TextBox 21">
            <a:extLst>
              <a:ext uri="{FF2B5EF4-FFF2-40B4-BE49-F238E27FC236}">
                <a16:creationId xmlns:a16="http://schemas.microsoft.com/office/drawing/2014/main" id="{6CB4BDCE-9904-2F43-B2D7-F16F66529B37}"/>
              </a:ext>
            </a:extLst>
          </p:cNvPr>
          <p:cNvSpPr txBox="1"/>
          <p:nvPr/>
        </p:nvSpPr>
        <p:spPr bwMode="auto">
          <a:xfrm>
            <a:off x="3727671" y="2465670"/>
            <a:ext cx="500137"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Label</a:t>
            </a:r>
          </a:p>
        </p:txBody>
      </p:sp>
      <p:sp>
        <p:nvSpPr>
          <p:cNvPr id="23" name="TextBox 22">
            <a:extLst>
              <a:ext uri="{FF2B5EF4-FFF2-40B4-BE49-F238E27FC236}">
                <a16:creationId xmlns:a16="http://schemas.microsoft.com/office/drawing/2014/main" id="{2DAF9045-BBE9-7E4A-91C6-8B365E948758}"/>
              </a:ext>
            </a:extLst>
          </p:cNvPr>
          <p:cNvSpPr txBox="1"/>
          <p:nvPr/>
        </p:nvSpPr>
        <p:spPr bwMode="auto">
          <a:xfrm>
            <a:off x="4608218" y="2465670"/>
            <a:ext cx="456856"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Input</a:t>
            </a:r>
          </a:p>
        </p:txBody>
      </p:sp>
      <p:sp>
        <p:nvSpPr>
          <p:cNvPr id="24" name="TextBox 23">
            <a:extLst>
              <a:ext uri="{FF2B5EF4-FFF2-40B4-BE49-F238E27FC236}">
                <a16:creationId xmlns:a16="http://schemas.microsoft.com/office/drawing/2014/main" id="{87D48C1A-A4F2-3D4E-9CBE-F23804C53600}"/>
              </a:ext>
            </a:extLst>
          </p:cNvPr>
          <p:cNvSpPr txBox="1"/>
          <p:nvPr/>
        </p:nvSpPr>
        <p:spPr bwMode="auto">
          <a:xfrm>
            <a:off x="5429455" y="2465670"/>
            <a:ext cx="593111"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Button</a:t>
            </a:r>
          </a:p>
        </p:txBody>
      </p:sp>
      <p:cxnSp>
        <p:nvCxnSpPr>
          <p:cNvPr id="25" name="Straight Arrow Connector 24">
            <a:extLst>
              <a:ext uri="{FF2B5EF4-FFF2-40B4-BE49-F238E27FC236}">
                <a16:creationId xmlns:a16="http://schemas.microsoft.com/office/drawing/2014/main" id="{7207B428-DA59-154C-87F2-C7D1A080FA40}"/>
              </a:ext>
            </a:extLst>
          </p:cNvPr>
          <p:cNvCxnSpPr>
            <a:cxnSpLocks/>
          </p:cNvCxnSpPr>
          <p:nvPr/>
        </p:nvCxnSpPr>
        <p:spPr>
          <a:xfrm flipV="1">
            <a:off x="3977684" y="2025076"/>
            <a:ext cx="208091" cy="432260"/>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E8ADE1-F13C-C94D-84AA-D3E02E1123CC}"/>
              </a:ext>
            </a:extLst>
          </p:cNvPr>
          <p:cNvCxnSpPr>
            <a:cxnSpLocks/>
          </p:cNvCxnSpPr>
          <p:nvPr/>
        </p:nvCxnSpPr>
        <p:spPr>
          <a:xfrm flipH="1" flipV="1">
            <a:off x="4799094" y="2087893"/>
            <a:ext cx="61569" cy="439418"/>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6CD73E1-8216-9E4F-A24F-CFBC81643594}"/>
              </a:ext>
            </a:extLst>
          </p:cNvPr>
          <p:cNvCxnSpPr>
            <a:cxnSpLocks/>
          </p:cNvCxnSpPr>
          <p:nvPr/>
        </p:nvCxnSpPr>
        <p:spPr>
          <a:xfrm flipH="1" flipV="1">
            <a:off x="5790604" y="2025076"/>
            <a:ext cx="38947" cy="45337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9813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con-organism.png">
            <a:extLst>
              <a:ext uri="{FF2B5EF4-FFF2-40B4-BE49-F238E27FC236}">
                <a16:creationId xmlns:a16="http://schemas.microsoft.com/office/drawing/2014/main" id="{55642C46-7E87-1240-A6B7-BC63F634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894" y="0"/>
            <a:ext cx="1571828" cy="149558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Organisms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258472" cy="3443775"/>
          </a:xfrm>
        </p:spPr>
        <p:txBody>
          <a:bodyPr/>
          <a:lstStyle/>
          <a:p>
            <a:pPr marL="0" indent="0">
              <a:buNone/>
            </a:pPr>
            <a:r>
              <a:rPr lang="en-US" sz="2800" dirty="0">
                <a:latin typeface="+mj-lt"/>
              </a:rPr>
              <a:t>Areas of Content &amp; Functionality</a:t>
            </a:r>
          </a:p>
          <a:p>
            <a:r>
              <a:rPr lang="en-US" dirty="0"/>
              <a:t>Two or more Molecules and Atoms that build a piece of the interface</a:t>
            </a:r>
          </a:p>
          <a:p>
            <a:pPr lvl="1"/>
            <a:r>
              <a:rPr lang="en-US" dirty="0"/>
              <a:t>Header</a:t>
            </a:r>
          </a:p>
          <a:p>
            <a:pPr lvl="1"/>
            <a:r>
              <a:rPr lang="en-US" dirty="0"/>
              <a:t>Footer</a:t>
            </a:r>
          </a:p>
          <a:p>
            <a:pPr lvl="1"/>
            <a:r>
              <a:rPr lang="en-US" dirty="0"/>
              <a:t>News Feed</a:t>
            </a:r>
          </a:p>
        </p:txBody>
      </p:sp>
    </p:spTree>
    <p:extLst>
      <p:ext uri="{BB962C8B-B14F-4D97-AF65-F5344CB8AC3E}">
        <p14:creationId xmlns:p14="http://schemas.microsoft.com/office/powerpoint/2010/main" val="18685063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8">
            <a:extLst>
              <a:ext uri="{FF2B5EF4-FFF2-40B4-BE49-F238E27FC236}">
                <a16:creationId xmlns:a16="http://schemas.microsoft.com/office/drawing/2014/main" id="{1CD775DC-51D8-E647-95BE-002650B894C6}"/>
              </a:ext>
            </a:extLst>
          </p:cNvPr>
          <p:cNvPicPr>
            <a:picLocks noChangeAspect="1"/>
          </p:cNvPicPr>
          <p:nvPr/>
        </p:nvPicPr>
        <p:blipFill rotWithShape="1">
          <a:blip r:embed="rId2"/>
          <a:srcRect b="74969"/>
          <a:stretch/>
        </p:blipFill>
        <p:spPr>
          <a:xfrm>
            <a:off x="560647" y="1858755"/>
            <a:ext cx="8066518" cy="1405382"/>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Organisms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Header</a:t>
            </a:r>
          </a:p>
        </p:txBody>
      </p:sp>
      <p:sp>
        <p:nvSpPr>
          <p:cNvPr id="5" name="TextBox 4">
            <a:extLst>
              <a:ext uri="{FF2B5EF4-FFF2-40B4-BE49-F238E27FC236}">
                <a16:creationId xmlns:a16="http://schemas.microsoft.com/office/drawing/2014/main" id="{EE1E5622-0BCD-0A4F-92AD-E3103BCE76A8}"/>
              </a:ext>
            </a:extLst>
          </p:cNvPr>
          <p:cNvSpPr txBox="1"/>
          <p:nvPr/>
        </p:nvSpPr>
        <p:spPr bwMode="auto">
          <a:xfrm>
            <a:off x="4680198" y="1439070"/>
            <a:ext cx="2584041"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Social Media Links Molecule</a:t>
            </a:r>
          </a:p>
        </p:txBody>
      </p:sp>
      <p:sp>
        <p:nvSpPr>
          <p:cNvPr id="13" name="TextBox 12">
            <a:extLst>
              <a:ext uri="{FF2B5EF4-FFF2-40B4-BE49-F238E27FC236}">
                <a16:creationId xmlns:a16="http://schemas.microsoft.com/office/drawing/2014/main" id="{DE616F73-C72C-8543-8543-F2DC8EFA70CE}"/>
              </a:ext>
            </a:extLst>
          </p:cNvPr>
          <p:cNvSpPr txBox="1"/>
          <p:nvPr/>
        </p:nvSpPr>
        <p:spPr bwMode="auto">
          <a:xfrm>
            <a:off x="6488667" y="3199416"/>
            <a:ext cx="1526059"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Search Molecule</a:t>
            </a:r>
          </a:p>
        </p:txBody>
      </p:sp>
      <p:sp>
        <p:nvSpPr>
          <p:cNvPr id="14" name="TextBox 13">
            <a:extLst>
              <a:ext uri="{FF2B5EF4-FFF2-40B4-BE49-F238E27FC236}">
                <a16:creationId xmlns:a16="http://schemas.microsoft.com/office/drawing/2014/main" id="{1EC76A71-FED0-BA45-A019-1998E190C96E}"/>
              </a:ext>
            </a:extLst>
          </p:cNvPr>
          <p:cNvSpPr txBox="1"/>
          <p:nvPr/>
        </p:nvSpPr>
        <p:spPr bwMode="auto">
          <a:xfrm>
            <a:off x="2976018" y="3591511"/>
            <a:ext cx="2119170"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Header Menu Molecule</a:t>
            </a:r>
          </a:p>
        </p:txBody>
      </p:sp>
      <p:cxnSp>
        <p:nvCxnSpPr>
          <p:cNvPr id="16" name="Straight Arrow Connector 15">
            <a:extLst>
              <a:ext uri="{FF2B5EF4-FFF2-40B4-BE49-F238E27FC236}">
                <a16:creationId xmlns:a16="http://schemas.microsoft.com/office/drawing/2014/main" id="{E648B599-18F1-304E-831C-6C95B35C64A0}"/>
              </a:ext>
            </a:extLst>
          </p:cNvPr>
          <p:cNvCxnSpPr>
            <a:cxnSpLocks/>
          </p:cNvCxnSpPr>
          <p:nvPr/>
        </p:nvCxnSpPr>
        <p:spPr>
          <a:xfrm>
            <a:off x="5704517" y="1776136"/>
            <a:ext cx="201478" cy="463108"/>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811363-A10E-844B-83DA-4BB9B230F866}"/>
              </a:ext>
            </a:extLst>
          </p:cNvPr>
          <p:cNvCxnSpPr>
            <a:cxnSpLocks/>
          </p:cNvCxnSpPr>
          <p:nvPr/>
        </p:nvCxnSpPr>
        <p:spPr>
          <a:xfrm flipH="1" flipV="1">
            <a:off x="7330698" y="2487478"/>
            <a:ext cx="141981" cy="639274"/>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B576CD-B331-0849-B133-77023EBB3279}"/>
              </a:ext>
            </a:extLst>
          </p:cNvPr>
          <p:cNvCxnSpPr/>
          <p:nvPr/>
        </p:nvCxnSpPr>
        <p:spPr>
          <a:xfrm flipV="1">
            <a:off x="4131130" y="3124251"/>
            <a:ext cx="64175"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icon-organism.png">
            <a:extLst>
              <a:ext uri="{FF2B5EF4-FFF2-40B4-BE49-F238E27FC236}">
                <a16:creationId xmlns:a16="http://schemas.microsoft.com/office/drawing/2014/main" id="{4F399E61-E1AB-6244-9902-BFC04E7E1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894" y="0"/>
            <a:ext cx="1571828" cy="14955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F19342E-5EFA-1246-ADA6-C8E1DC913B10}"/>
              </a:ext>
            </a:extLst>
          </p:cNvPr>
          <p:cNvSpPr txBox="1"/>
          <p:nvPr/>
        </p:nvSpPr>
        <p:spPr bwMode="auto">
          <a:xfrm>
            <a:off x="1763680" y="1439070"/>
            <a:ext cx="2184059"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Site Top Menu Molecule</a:t>
            </a:r>
          </a:p>
        </p:txBody>
      </p:sp>
      <p:cxnSp>
        <p:nvCxnSpPr>
          <p:cNvPr id="23" name="Straight Arrow Connector 22">
            <a:extLst>
              <a:ext uri="{FF2B5EF4-FFF2-40B4-BE49-F238E27FC236}">
                <a16:creationId xmlns:a16="http://schemas.microsoft.com/office/drawing/2014/main" id="{03FAB337-AAF5-4E4C-AE9F-FA34D3732AB1}"/>
              </a:ext>
            </a:extLst>
          </p:cNvPr>
          <p:cNvCxnSpPr>
            <a:cxnSpLocks/>
          </p:cNvCxnSpPr>
          <p:nvPr/>
        </p:nvCxnSpPr>
        <p:spPr>
          <a:xfrm>
            <a:off x="2897467" y="1776136"/>
            <a:ext cx="78551" cy="23652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83ACD87-AD8B-DC41-BD2D-A3FB5C6F000B}"/>
              </a:ext>
            </a:extLst>
          </p:cNvPr>
          <p:cNvSpPr txBox="1"/>
          <p:nvPr/>
        </p:nvSpPr>
        <p:spPr bwMode="auto">
          <a:xfrm>
            <a:off x="930004" y="3595164"/>
            <a:ext cx="980910"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Logo Atom</a:t>
            </a:r>
          </a:p>
        </p:txBody>
      </p:sp>
      <p:cxnSp>
        <p:nvCxnSpPr>
          <p:cNvPr id="26" name="Straight Arrow Connector 25">
            <a:extLst>
              <a:ext uri="{FF2B5EF4-FFF2-40B4-BE49-F238E27FC236}">
                <a16:creationId xmlns:a16="http://schemas.microsoft.com/office/drawing/2014/main" id="{00B2CB17-73E1-ED45-B894-4843CBC2C893}"/>
              </a:ext>
            </a:extLst>
          </p:cNvPr>
          <p:cNvCxnSpPr/>
          <p:nvPr/>
        </p:nvCxnSpPr>
        <p:spPr>
          <a:xfrm flipV="1">
            <a:off x="1503849" y="3124251"/>
            <a:ext cx="64175"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4321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127E8E-E828-6A4E-B47C-3E72B6568801}"/>
              </a:ext>
            </a:extLst>
          </p:cNvPr>
          <p:cNvPicPr>
            <a:picLocks noChangeAspect="1"/>
          </p:cNvPicPr>
          <p:nvPr/>
        </p:nvPicPr>
        <p:blipFill>
          <a:blip r:embed="rId2"/>
          <a:stretch>
            <a:fillRect/>
          </a:stretch>
        </p:blipFill>
        <p:spPr>
          <a:xfrm>
            <a:off x="588504" y="1844650"/>
            <a:ext cx="8038661" cy="1769072"/>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Organisms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Header</a:t>
            </a:r>
          </a:p>
        </p:txBody>
      </p:sp>
      <p:sp>
        <p:nvSpPr>
          <p:cNvPr id="13" name="TextBox 12">
            <a:extLst>
              <a:ext uri="{FF2B5EF4-FFF2-40B4-BE49-F238E27FC236}">
                <a16:creationId xmlns:a16="http://schemas.microsoft.com/office/drawing/2014/main" id="{DE616F73-C72C-8543-8543-F2DC8EFA70CE}"/>
              </a:ext>
            </a:extLst>
          </p:cNvPr>
          <p:cNvSpPr txBox="1"/>
          <p:nvPr/>
        </p:nvSpPr>
        <p:spPr bwMode="auto">
          <a:xfrm>
            <a:off x="6400800" y="3990250"/>
            <a:ext cx="2170705" cy="246221"/>
          </a:xfrm>
          <a:prstGeom prst="rect">
            <a:avLst/>
          </a:prstGeom>
          <a:noFill/>
          <a:ln w="19050" algn="ctr">
            <a:noFill/>
            <a:miter lim="800000"/>
            <a:headEnd/>
            <a:tailEnd/>
          </a:ln>
        </p:spPr>
        <p:txBody>
          <a:bodyPr wrap="square" lIns="0" tIns="0" rIns="0" bIns="0" rtlCol="0">
            <a:spAutoFit/>
          </a:bodyPr>
          <a:lstStyle/>
          <a:p>
            <a:r>
              <a:rPr lang="en-US" sz="1600" dirty="0">
                <a:solidFill>
                  <a:srgbClr val="178CCB"/>
                </a:solidFill>
              </a:rPr>
              <a:t>Search Popup Molecule</a:t>
            </a:r>
          </a:p>
        </p:txBody>
      </p:sp>
      <p:sp>
        <p:nvSpPr>
          <p:cNvPr id="14" name="TextBox 13">
            <a:extLst>
              <a:ext uri="{FF2B5EF4-FFF2-40B4-BE49-F238E27FC236}">
                <a16:creationId xmlns:a16="http://schemas.microsoft.com/office/drawing/2014/main" id="{1EC76A71-FED0-BA45-A019-1998E190C96E}"/>
              </a:ext>
            </a:extLst>
          </p:cNvPr>
          <p:cNvSpPr txBox="1"/>
          <p:nvPr/>
        </p:nvSpPr>
        <p:spPr bwMode="auto">
          <a:xfrm>
            <a:off x="2976018" y="3990250"/>
            <a:ext cx="2005357"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Primary </a:t>
            </a:r>
            <a:r>
              <a:rPr lang="en-US" sz="1600" dirty="0" err="1">
                <a:solidFill>
                  <a:srgbClr val="178CCB"/>
                </a:solidFill>
              </a:rPr>
              <a:t>Nav</a:t>
            </a:r>
            <a:r>
              <a:rPr lang="en-US" sz="1600" dirty="0">
                <a:solidFill>
                  <a:srgbClr val="178CCB"/>
                </a:solidFill>
              </a:rPr>
              <a:t> Molecule</a:t>
            </a:r>
          </a:p>
        </p:txBody>
      </p:sp>
      <p:cxnSp>
        <p:nvCxnSpPr>
          <p:cNvPr id="17" name="Straight Arrow Connector 16">
            <a:extLst>
              <a:ext uri="{FF2B5EF4-FFF2-40B4-BE49-F238E27FC236}">
                <a16:creationId xmlns:a16="http://schemas.microsoft.com/office/drawing/2014/main" id="{7D811363-A10E-844B-83DA-4BB9B230F866}"/>
              </a:ext>
            </a:extLst>
          </p:cNvPr>
          <p:cNvCxnSpPr>
            <a:cxnSpLocks/>
          </p:cNvCxnSpPr>
          <p:nvPr/>
        </p:nvCxnSpPr>
        <p:spPr>
          <a:xfrm flipV="1">
            <a:off x="7593496" y="3522990"/>
            <a:ext cx="389614"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B576CD-B331-0849-B133-77023EBB3279}"/>
              </a:ext>
            </a:extLst>
          </p:cNvPr>
          <p:cNvCxnSpPr/>
          <p:nvPr/>
        </p:nvCxnSpPr>
        <p:spPr>
          <a:xfrm flipV="1">
            <a:off x="4131130" y="3522990"/>
            <a:ext cx="64175" cy="43225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icon-organism.png">
            <a:extLst>
              <a:ext uri="{FF2B5EF4-FFF2-40B4-BE49-F238E27FC236}">
                <a16:creationId xmlns:a16="http://schemas.microsoft.com/office/drawing/2014/main" id="{4F399E61-E1AB-6244-9902-BFC04E7E1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894" y="0"/>
            <a:ext cx="1571828" cy="149558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83ACD87-AD8B-DC41-BD2D-A3FB5C6F000B}"/>
              </a:ext>
            </a:extLst>
          </p:cNvPr>
          <p:cNvSpPr txBox="1"/>
          <p:nvPr/>
        </p:nvSpPr>
        <p:spPr bwMode="auto">
          <a:xfrm>
            <a:off x="523459" y="3776911"/>
            <a:ext cx="1391278"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Site Logo Atom</a:t>
            </a:r>
          </a:p>
        </p:txBody>
      </p:sp>
      <p:cxnSp>
        <p:nvCxnSpPr>
          <p:cNvPr id="26" name="Straight Arrow Connector 25">
            <a:extLst>
              <a:ext uri="{FF2B5EF4-FFF2-40B4-BE49-F238E27FC236}">
                <a16:creationId xmlns:a16="http://schemas.microsoft.com/office/drawing/2014/main" id="{00B2CB17-73E1-ED45-B894-4843CBC2C893}"/>
              </a:ext>
            </a:extLst>
          </p:cNvPr>
          <p:cNvCxnSpPr>
            <a:cxnSpLocks/>
          </p:cNvCxnSpPr>
          <p:nvPr/>
        </p:nvCxnSpPr>
        <p:spPr>
          <a:xfrm flipV="1">
            <a:off x="899550" y="3052343"/>
            <a:ext cx="165925" cy="642974"/>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7229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Templates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258472" cy="3443775"/>
          </a:xfrm>
        </p:spPr>
        <p:txBody>
          <a:bodyPr/>
          <a:lstStyle/>
          <a:p>
            <a:pPr marL="0" indent="0">
              <a:buNone/>
            </a:pPr>
            <a:r>
              <a:rPr lang="en-US" sz="2800" dirty="0">
                <a:latin typeface="+mj-lt"/>
              </a:rPr>
              <a:t>Page-Level Layout and Interactions</a:t>
            </a:r>
          </a:p>
          <a:p>
            <a:r>
              <a:rPr lang="en-US" dirty="0"/>
              <a:t>Using Organisms to build a wireframed template for a type of page</a:t>
            </a:r>
          </a:p>
          <a:p>
            <a:pPr lvl="1"/>
            <a:r>
              <a:rPr lang="en-US" dirty="0"/>
              <a:t>Homepage</a:t>
            </a:r>
          </a:p>
          <a:p>
            <a:pPr lvl="1"/>
            <a:r>
              <a:rPr lang="en-US" dirty="0"/>
              <a:t>Basic Page</a:t>
            </a:r>
          </a:p>
          <a:p>
            <a:pPr lvl="1"/>
            <a:r>
              <a:rPr lang="en-US" dirty="0"/>
              <a:t>News &amp; Event Listings</a:t>
            </a:r>
          </a:p>
        </p:txBody>
      </p:sp>
      <p:pic>
        <p:nvPicPr>
          <p:cNvPr id="8" name="Picture 2" descr="icon-template.png">
            <a:extLst>
              <a:ext uri="{FF2B5EF4-FFF2-40B4-BE49-F238E27FC236}">
                <a16:creationId xmlns:a16="http://schemas.microsoft.com/office/drawing/2014/main" id="{6A0E0072-1810-1A49-86BB-19C0B0A8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0517"/>
            <a:ext cx="1371600" cy="130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944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8">
            <a:extLst>
              <a:ext uri="{FF2B5EF4-FFF2-40B4-BE49-F238E27FC236}">
                <a16:creationId xmlns:a16="http://schemas.microsoft.com/office/drawing/2014/main" id="{92803543-3707-7A4B-9FC7-7267439909B6}"/>
              </a:ext>
            </a:extLst>
          </p:cNvPr>
          <p:cNvPicPr>
            <a:picLocks noChangeAspect="1"/>
          </p:cNvPicPr>
          <p:nvPr/>
        </p:nvPicPr>
        <p:blipFill rotWithShape="1">
          <a:blip r:embed="rId2"/>
          <a:srcRect b="52580"/>
          <a:stretch/>
        </p:blipFill>
        <p:spPr>
          <a:xfrm>
            <a:off x="560647" y="1862739"/>
            <a:ext cx="8066518" cy="2662483"/>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Templates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Basic Page</a:t>
            </a:r>
          </a:p>
        </p:txBody>
      </p:sp>
      <p:sp>
        <p:nvSpPr>
          <p:cNvPr id="5" name="TextBox 4">
            <a:extLst>
              <a:ext uri="{FF2B5EF4-FFF2-40B4-BE49-F238E27FC236}">
                <a16:creationId xmlns:a16="http://schemas.microsoft.com/office/drawing/2014/main" id="{EE1E5622-0BCD-0A4F-92AD-E3103BCE76A8}"/>
              </a:ext>
            </a:extLst>
          </p:cNvPr>
          <p:cNvSpPr txBox="1"/>
          <p:nvPr/>
        </p:nvSpPr>
        <p:spPr bwMode="auto">
          <a:xfrm>
            <a:off x="3853948" y="1433132"/>
            <a:ext cx="1768113"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Content Organisms</a:t>
            </a:r>
          </a:p>
        </p:txBody>
      </p:sp>
      <p:sp>
        <p:nvSpPr>
          <p:cNvPr id="13" name="TextBox 12">
            <a:extLst>
              <a:ext uri="{FF2B5EF4-FFF2-40B4-BE49-F238E27FC236}">
                <a16:creationId xmlns:a16="http://schemas.microsoft.com/office/drawing/2014/main" id="{DE616F73-C72C-8543-8543-F2DC8EFA70CE}"/>
              </a:ext>
            </a:extLst>
          </p:cNvPr>
          <p:cNvSpPr txBox="1"/>
          <p:nvPr/>
        </p:nvSpPr>
        <p:spPr bwMode="auto">
          <a:xfrm>
            <a:off x="5961725" y="1432940"/>
            <a:ext cx="1652697"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Sidebar Organism</a:t>
            </a:r>
          </a:p>
        </p:txBody>
      </p:sp>
      <p:cxnSp>
        <p:nvCxnSpPr>
          <p:cNvPr id="16" name="Straight Arrow Connector 15">
            <a:extLst>
              <a:ext uri="{FF2B5EF4-FFF2-40B4-BE49-F238E27FC236}">
                <a16:creationId xmlns:a16="http://schemas.microsoft.com/office/drawing/2014/main" id="{E648B599-18F1-304E-831C-6C95B35C64A0}"/>
              </a:ext>
            </a:extLst>
          </p:cNvPr>
          <p:cNvCxnSpPr>
            <a:cxnSpLocks/>
          </p:cNvCxnSpPr>
          <p:nvPr/>
        </p:nvCxnSpPr>
        <p:spPr>
          <a:xfrm flipH="1">
            <a:off x="3719593" y="1752194"/>
            <a:ext cx="1139463" cy="1693443"/>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811363-A10E-844B-83DA-4BB9B230F866}"/>
              </a:ext>
            </a:extLst>
          </p:cNvPr>
          <p:cNvCxnSpPr>
            <a:cxnSpLocks/>
          </p:cNvCxnSpPr>
          <p:nvPr/>
        </p:nvCxnSpPr>
        <p:spPr>
          <a:xfrm>
            <a:off x="6743111" y="1777445"/>
            <a:ext cx="370611" cy="175616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19342E-5EFA-1246-ADA6-C8E1DC913B10}"/>
              </a:ext>
            </a:extLst>
          </p:cNvPr>
          <p:cNvSpPr txBox="1"/>
          <p:nvPr/>
        </p:nvSpPr>
        <p:spPr bwMode="auto">
          <a:xfrm>
            <a:off x="1763680" y="1439070"/>
            <a:ext cx="1619033"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Header Organism</a:t>
            </a:r>
          </a:p>
        </p:txBody>
      </p:sp>
      <p:cxnSp>
        <p:nvCxnSpPr>
          <p:cNvPr id="23" name="Straight Arrow Connector 22">
            <a:extLst>
              <a:ext uri="{FF2B5EF4-FFF2-40B4-BE49-F238E27FC236}">
                <a16:creationId xmlns:a16="http://schemas.microsoft.com/office/drawing/2014/main" id="{03FAB337-AAF5-4E4C-AE9F-FA34D3732AB1}"/>
              </a:ext>
            </a:extLst>
          </p:cNvPr>
          <p:cNvCxnSpPr>
            <a:cxnSpLocks/>
          </p:cNvCxnSpPr>
          <p:nvPr/>
        </p:nvCxnSpPr>
        <p:spPr>
          <a:xfrm>
            <a:off x="2897467" y="1776136"/>
            <a:ext cx="78551" cy="23652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descr="icon-template.png">
            <a:extLst>
              <a:ext uri="{FF2B5EF4-FFF2-40B4-BE49-F238E27FC236}">
                <a16:creationId xmlns:a16="http://schemas.microsoft.com/office/drawing/2014/main" id="{67947FBB-E7BA-9040-8792-E5F4D978D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90517"/>
            <a:ext cx="1371600" cy="130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170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FF4EA9-0B33-B74A-9FBD-258E04F10C34}"/>
              </a:ext>
            </a:extLst>
          </p:cNvPr>
          <p:cNvPicPr>
            <a:picLocks noChangeAspect="1"/>
          </p:cNvPicPr>
          <p:nvPr/>
        </p:nvPicPr>
        <p:blipFill rotWithShape="1">
          <a:blip r:embed="rId3"/>
          <a:srcRect b="50320"/>
          <a:stretch/>
        </p:blipFill>
        <p:spPr>
          <a:xfrm>
            <a:off x="548149" y="1856417"/>
            <a:ext cx="8079015" cy="2668805"/>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Templates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Basic Page</a:t>
            </a:r>
          </a:p>
        </p:txBody>
      </p:sp>
      <p:sp>
        <p:nvSpPr>
          <p:cNvPr id="5" name="TextBox 4">
            <a:extLst>
              <a:ext uri="{FF2B5EF4-FFF2-40B4-BE49-F238E27FC236}">
                <a16:creationId xmlns:a16="http://schemas.microsoft.com/office/drawing/2014/main" id="{EE1E5622-0BCD-0A4F-92AD-E3103BCE76A8}"/>
              </a:ext>
            </a:extLst>
          </p:cNvPr>
          <p:cNvSpPr txBox="1"/>
          <p:nvPr/>
        </p:nvSpPr>
        <p:spPr bwMode="auto">
          <a:xfrm>
            <a:off x="3853948" y="1433132"/>
            <a:ext cx="1768113"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Content Organisms</a:t>
            </a:r>
          </a:p>
        </p:txBody>
      </p:sp>
      <p:sp>
        <p:nvSpPr>
          <p:cNvPr id="13" name="TextBox 12">
            <a:extLst>
              <a:ext uri="{FF2B5EF4-FFF2-40B4-BE49-F238E27FC236}">
                <a16:creationId xmlns:a16="http://schemas.microsoft.com/office/drawing/2014/main" id="{DE616F73-C72C-8543-8543-F2DC8EFA70CE}"/>
              </a:ext>
            </a:extLst>
          </p:cNvPr>
          <p:cNvSpPr txBox="1"/>
          <p:nvPr/>
        </p:nvSpPr>
        <p:spPr bwMode="auto">
          <a:xfrm>
            <a:off x="5961725" y="1432940"/>
            <a:ext cx="1652697"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Sidebar Organism</a:t>
            </a:r>
          </a:p>
        </p:txBody>
      </p:sp>
      <p:cxnSp>
        <p:nvCxnSpPr>
          <p:cNvPr id="16" name="Straight Arrow Connector 15">
            <a:extLst>
              <a:ext uri="{FF2B5EF4-FFF2-40B4-BE49-F238E27FC236}">
                <a16:creationId xmlns:a16="http://schemas.microsoft.com/office/drawing/2014/main" id="{E648B599-18F1-304E-831C-6C95B35C64A0}"/>
              </a:ext>
            </a:extLst>
          </p:cNvPr>
          <p:cNvCxnSpPr>
            <a:cxnSpLocks/>
          </p:cNvCxnSpPr>
          <p:nvPr/>
        </p:nvCxnSpPr>
        <p:spPr>
          <a:xfrm flipH="1">
            <a:off x="3474720" y="1752194"/>
            <a:ext cx="1384337" cy="235067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811363-A10E-844B-83DA-4BB9B230F866}"/>
              </a:ext>
            </a:extLst>
          </p:cNvPr>
          <p:cNvCxnSpPr>
            <a:cxnSpLocks/>
          </p:cNvCxnSpPr>
          <p:nvPr/>
        </p:nvCxnSpPr>
        <p:spPr>
          <a:xfrm flipH="1">
            <a:off x="6671144" y="1777445"/>
            <a:ext cx="71967" cy="2325428"/>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19342E-5EFA-1246-ADA6-C8E1DC913B10}"/>
              </a:ext>
            </a:extLst>
          </p:cNvPr>
          <p:cNvSpPr txBox="1"/>
          <p:nvPr/>
        </p:nvSpPr>
        <p:spPr bwMode="auto">
          <a:xfrm>
            <a:off x="1763680" y="1439070"/>
            <a:ext cx="1619033"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Header Organism</a:t>
            </a:r>
          </a:p>
        </p:txBody>
      </p:sp>
      <p:cxnSp>
        <p:nvCxnSpPr>
          <p:cNvPr id="23" name="Straight Arrow Connector 22">
            <a:extLst>
              <a:ext uri="{FF2B5EF4-FFF2-40B4-BE49-F238E27FC236}">
                <a16:creationId xmlns:a16="http://schemas.microsoft.com/office/drawing/2014/main" id="{03FAB337-AAF5-4E4C-AE9F-FA34D3732AB1}"/>
              </a:ext>
            </a:extLst>
          </p:cNvPr>
          <p:cNvCxnSpPr>
            <a:cxnSpLocks/>
          </p:cNvCxnSpPr>
          <p:nvPr/>
        </p:nvCxnSpPr>
        <p:spPr>
          <a:xfrm>
            <a:off x="2897467" y="1776136"/>
            <a:ext cx="78551" cy="23652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descr="icon-template.png">
            <a:extLst>
              <a:ext uri="{FF2B5EF4-FFF2-40B4-BE49-F238E27FC236}">
                <a16:creationId xmlns:a16="http://schemas.microsoft.com/office/drawing/2014/main" id="{67947FBB-E7BA-9040-8792-E5F4D978D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0517"/>
            <a:ext cx="1371600" cy="13050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CE04DE-2C7A-7340-95FC-0D016E2C51A0}"/>
              </a:ext>
            </a:extLst>
          </p:cNvPr>
          <p:cNvSpPr txBox="1"/>
          <p:nvPr/>
        </p:nvSpPr>
        <p:spPr bwMode="auto">
          <a:xfrm>
            <a:off x="6788073" y="4102873"/>
            <a:ext cx="1461619" cy="215444"/>
          </a:xfrm>
          <a:prstGeom prst="rect">
            <a:avLst/>
          </a:prstGeom>
          <a:noFill/>
          <a:ln w="19050" algn="ctr">
            <a:noFill/>
            <a:miter lim="800000"/>
            <a:headEnd/>
            <a:tailEnd/>
          </a:ln>
        </p:spPr>
        <p:txBody>
          <a:bodyPr wrap="none" lIns="0" tIns="0" rIns="0" bIns="0" rtlCol="0">
            <a:spAutoFit/>
          </a:bodyPr>
          <a:lstStyle/>
          <a:p>
            <a:r>
              <a:rPr lang="en-US" sz="1400" dirty="0"/>
              <a:t>Trust us, it’s there.</a:t>
            </a:r>
          </a:p>
        </p:txBody>
      </p:sp>
    </p:spTree>
    <p:extLst>
      <p:ext uri="{BB962C8B-B14F-4D97-AF65-F5344CB8AC3E}">
        <p14:creationId xmlns:p14="http://schemas.microsoft.com/office/powerpoint/2010/main" val="18108228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con-page.png">
            <a:extLst>
              <a:ext uri="{FF2B5EF4-FFF2-40B4-BE49-F238E27FC236}">
                <a16:creationId xmlns:a16="http://schemas.microsoft.com/office/drawing/2014/main" id="{E2299F2E-5FE3-2544-BA05-FA1F827F0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0517"/>
            <a:ext cx="1371600" cy="13050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Pages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258472" cy="3443775"/>
          </a:xfrm>
        </p:spPr>
        <p:txBody>
          <a:bodyPr/>
          <a:lstStyle/>
          <a:p>
            <a:pPr marL="0" indent="0">
              <a:buNone/>
            </a:pPr>
            <a:r>
              <a:rPr lang="en-US" sz="2800" dirty="0">
                <a:latin typeface="+mj-lt"/>
              </a:rPr>
              <a:t>Inserting Real Content</a:t>
            </a:r>
          </a:p>
          <a:p>
            <a:r>
              <a:rPr lang="en-US" dirty="0"/>
              <a:t>Final page layout and functionality using real content</a:t>
            </a:r>
          </a:p>
          <a:p>
            <a:pPr lvl="1"/>
            <a:r>
              <a:rPr lang="en-US" dirty="0"/>
              <a:t>Homepage</a:t>
            </a:r>
          </a:p>
          <a:p>
            <a:pPr lvl="1"/>
            <a:r>
              <a:rPr lang="en-US" dirty="0"/>
              <a:t>Basic page</a:t>
            </a:r>
          </a:p>
          <a:p>
            <a:pPr lvl="1"/>
            <a:r>
              <a:rPr lang="en-US" dirty="0"/>
              <a:t>News &amp; Events Listings</a:t>
            </a:r>
          </a:p>
        </p:txBody>
      </p:sp>
    </p:spTree>
    <p:extLst>
      <p:ext uri="{BB962C8B-B14F-4D97-AF65-F5344CB8AC3E}">
        <p14:creationId xmlns:p14="http://schemas.microsoft.com/office/powerpoint/2010/main" val="15052785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a:t>We’re not designing pages, we’re designing systems of components.</a:t>
            </a:r>
          </a:p>
        </p:txBody>
      </p:sp>
      <p:sp>
        <p:nvSpPr>
          <p:cNvPr id="2" name="Text Placeholder 1"/>
          <p:cNvSpPr>
            <a:spLocks noGrp="1"/>
          </p:cNvSpPr>
          <p:nvPr>
            <p:ph type="body" sz="quarter" idx="14"/>
          </p:nvPr>
        </p:nvSpPr>
        <p:spPr>
          <a:xfrm>
            <a:off x="447674" y="3696828"/>
            <a:ext cx="6513958" cy="430429"/>
          </a:xfrm>
        </p:spPr>
        <p:txBody>
          <a:bodyPr/>
          <a:lstStyle/>
          <a:p>
            <a:r>
              <a:rPr lang="en-US" dirty="0"/>
              <a:t>Stephen Hay</a:t>
            </a:r>
          </a:p>
        </p:txBody>
      </p:sp>
      <p:sp>
        <p:nvSpPr>
          <p:cNvPr id="3" name="Text Placeholder 2"/>
          <p:cNvSpPr>
            <a:spLocks noGrp="1"/>
          </p:cNvSpPr>
          <p:nvPr>
            <p:ph type="body" sz="quarter" idx="15"/>
          </p:nvPr>
        </p:nvSpPr>
        <p:spPr/>
        <p:txBody>
          <a:bodyPr>
            <a:normAutofit/>
          </a:bodyPr>
          <a:lstStyle/>
          <a:p>
            <a:r>
              <a:rPr lang="en-US" sz="1400" dirty="0">
                <a:solidFill>
                  <a:schemeClr val="bg1">
                    <a:lumMod val="50000"/>
                  </a:schemeClr>
                </a:solidFill>
              </a:rPr>
              <a:t>Web Strategist Guru</a:t>
            </a:r>
          </a:p>
        </p:txBody>
      </p:sp>
      <p:sp>
        <p:nvSpPr>
          <p:cNvPr id="4" name="Footer Placeholder 3">
            <a:extLst>
              <a:ext uri="{FF2B5EF4-FFF2-40B4-BE49-F238E27FC236}">
                <a16:creationId xmlns:a16="http://schemas.microsoft.com/office/drawing/2014/main" id="{108E100F-D36E-634C-911C-6016FCBDCBFD}"/>
              </a:ext>
            </a:extLst>
          </p:cNvPr>
          <p:cNvSpPr>
            <a:spLocks noGrp="1"/>
          </p:cNvSpPr>
          <p:nvPr>
            <p:ph type="ftr" sz="quarter" idx="11"/>
          </p:nvPr>
        </p:nvSpPr>
        <p:spPr/>
        <p:txBody>
          <a:bodyPr/>
          <a:lstStyle/>
          <a:p>
            <a:r>
              <a:rPr lang="en-US"/>
              <a:t>Pattern Libraries</a:t>
            </a:r>
            <a:endParaRPr lang="en-US" dirty="0"/>
          </a:p>
        </p:txBody>
      </p:sp>
      <p:sp>
        <p:nvSpPr>
          <p:cNvPr id="6" name="Slide Number Placeholder 5">
            <a:extLst>
              <a:ext uri="{FF2B5EF4-FFF2-40B4-BE49-F238E27FC236}">
                <a16:creationId xmlns:a16="http://schemas.microsoft.com/office/drawing/2014/main" id="{88C6BF75-AD2A-024B-8ECA-D8D02272F921}"/>
              </a:ext>
            </a:extLst>
          </p:cNvPr>
          <p:cNvSpPr>
            <a:spLocks noGrp="1"/>
          </p:cNvSpPr>
          <p:nvPr>
            <p:ph type="sldNum" sz="quarter" idx="12"/>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2079443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8">
            <a:extLst>
              <a:ext uri="{FF2B5EF4-FFF2-40B4-BE49-F238E27FC236}">
                <a16:creationId xmlns:a16="http://schemas.microsoft.com/office/drawing/2014/main" id="{4BAFB4DD-A9FB-5F4E-AE33-64B1B8CDA616}"/>
              </a:ext>
            </a:extLst>
          </p:cNvPr>
          <p:cNvPicPr>
            <a:picLocks noChangeAspect="1"/>
          </p:cNvPicPr>
          <p:nvPr/>
        </p:nvPicPr>
        <p:blipFill>
          <a:blip r:embed="rId3"/>
          <a:stretch>
            <a:fillRect/>
          </a:stretch>
        </p:blipFill>
        <p:spPr>
          <a:xfrm>
            <a:off x="548150" y="1872143"/>
            <a:ext cx="8079015" cy="20599297"/>
          </a:xfrm>
          <a:prstGeom prst="rect">
            <a:avLst/>
          </a:prstGeom>
        </p:spPr>
      </p:pic>
      <p:sp>
        <p:nvSpPr>
          <p:cNvPr id="12" name="Freeform 11">
            <a:extLst>
              <a:ext uri="{FF2B5EF4-FFF2-40B4-BE49-F238E27FC236}">
                <a16:creationId xmlns:a16="http://schemas.microsoft.com/office/drawing/2014/main" id="{9D34B683-6AD9-6246-8460-BC1D78AB7A47}"/>
              </a:ext>
            </a:extLst>
          </p:cNvPr>
          <p:cNvSpPr/>
          <p:nvPr/>
        </p:nvSpPr>
        <p:spPr bwMode="auto">
          <a:xfrm>
            <a:off x="0" y="-8623"/>
            <a:ext cx="9144000" cy="5152123"/>
          </a:xfrm>
          <a:custGeom>
            <a:avLst/>
            <a:gdLst>
              <a:gd name="connsiteX0" fmla="*/ 560647 w 9144000"/>
              <a:gd name="connsiteY0" fmla="*/ 1877681 h 5152123"/>
              <a:gd name="connsiteX1" fmla="*/ 560647 w 9144000"/>
              <a:gd name="connsiteY1" fmla="*/ 4532070 h 5152123"/>
              <a:gd name="connsiteX2" fmla="*/ 8627165 w 9144000"/>
              <a:gd name="connsiteY2" fmla="*/ 4532070 h 5152123"/>
              <a:gd name="connsiteX3" fmla="*/ 8627165 w 9144000"/>
              <a:gd name="connsiteY3" fmla="*/ 1877681 h 5152123"/>
              <a:gd name="connsiteX4" fmla="*/ 0 w 9144000"/>
              <a:gd name="connsiteY4" fmla="*/ 0 h 5152123"/>
              <a:gd name="connsiteX5" fmla="*/ 9144000 w 9144000"/>
              <a:gd name="connsiteY5" fmla="*/ 0 h 5152123"/>
              <a:gd name="connsiteX6" fmla="*/ 9144000 w 9144000"/>
              <a:gd name="connsiteY6" fmla="*/ 5152123 h 5152123"/>
              <a:gd name="connsiteX7" fmla="*/ 0 w 9144000"/>
              <a:gd name="connsiteY7" fmla="*/ 5152123 h 515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52123">
                <a:moveTo>
                  <a:pt x="560647" y="1877681"/>
                </a:moveTo>
                <a:lnTo>
                  <a:pt x="560647" y="4532070"/>
                </a:lnTo>
                <a:lnTo>
                  <a:pt x="8627165" y="4532070"/>
                </a:lnTo>
                <a:lnTo>
                  <a:pt x="8627165" y="1877681"/>
                </a:lnTo>
                <a:close/>
                <a:moveTo>
                  <a:pt x="0" y="0"/>
                </a:moveTo>
                <a:lnTo>
                  <a:pt x="9144000" y="0"/>
                </a:lnTo>
                <a:lnTo>
                  <a:pt x="9144000" y="5152123"/>
                </a:lnTo>
                <a:lnTo>
                  <a:pt x="0" y="5152123"/>
                </a:lnTo>
                <a:close/>
              </a:path>
            </a:pathLst>
          </a:custGeom>
          <a:solidFill>
            <a:schemeClr val="bg1"/>
          </a:solidFill>
          <a:ln w="19050" algn="ctr">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b="1" dirty="0" err="1">
              <a:solidFill>
                <a:schemeClr val="bg1"/>
              </a:solidFill>
              <a:latin typeface="+mj-lt"/>
            </a:endParaRPr>
          </a:p>
        </p:txBody>
      </p:sp>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Pages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Introduction Page</a:t>
            </a:r>
          </a:p>
        </p:txBody>
      </p:sp>
      <p:pic>
        <p:nvPicPr>
          <p:cNvPr id="14" name="Picture 2" descr="icon-page.png">
            <a:extLst>
              <a:ext uri="{FF2B5EF4-FFF2-40B4-BE49-F238E27FC236}">
                <a16:creationId xmlns:a16="http://schemas.microsoft.com/office/drawing/2014/main" id="{FD5A9876-58D9-6640-B9DE-070B9DF14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0517"/>
            <a:ext cx="1371600" cy="130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06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1.97531E-6 L -2.5E-6 -3.48488 " pathEditMode="relative" rAng="0" ptsTypes="AA">
                                      <p:cBhvr>
                                        <p:cTn id="6" dur="15000" fill="hold"/>
                                        <p:tgtEl>
                                          <p:spTgt spid="15"/>
                                        </p:tgtEl>
                                        <p:attrNameLst>
                                          <p:attrName>ppt_x</p:attrName>
                                          <p:attrName>ppt_y</p:attrName>
                                        </p:attrNameLst>
                                      </p:cBhvr>
                                      <p:rCtr x="0" y="-17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1BD499-D77F-D040-B914-CFEAC607F596}"/>
              </a:ext>
            </a:extLst>
          </p:cNvPr>
          <p:cNvPicPr>
            <a:picLocks noChangeAspect="1"/>
          </p:cNvPicPr>
          <p:nvPr/>
        </p:nvPicPr>
        <p:blipFill>
          <a:blip r:embed="rId3"/>
          <a:stretch>
            <a:fillRect/>
          </a:stretch>
        </p:blipFill>
        <p:spPr>
          <a:xfrm>
            <a:off x="548150" y="1888904"/>
            <a:ext cx="8079015" cy="25975577"/>
          </a:xfrm>
          <a:prstGeom prst="rect">
            <a:avLst/>
          </a:prstGeom>
        </p:spPr>
      </p:pic>
      <p:sp>
        <p:nvSpPr>
          <p:cNvPr id="11" name="Freeform 10">
            <a:extLst>
              <a:ext uri="{FF2B5EF4-FFF2-40B4-BE49-F238E27FC236}">
                <a16:creationId xmlns:a16="http://schemas.microsoft.com/office/drawing/2014/main" id="{6ACF554E-A418-4E44-9A82-238579EE00FD}"/>
              </a:ext>
            </a:extLst>
          </p:cNvPr>
          <p:cNvSpPr/>
          <p:nvPr/>
        </p:nvSpPr>
        <p:spPr bwMode="auto">
          <a:xfrm>
            <a:off x="0" y="-8623"/>
            <a:ext cx="9144000" cy="5152123"/>
          </a:xfrm>
          <a:custGeom>
            <a:avLst/>
            <a:gdLst>
              <a:gd name="connsiteX0" fmla="*/ 560647 w 9144000"/>
              <a:gd name="connsiteY0" fmla="*/ 1877681 h 5152123"/>
              <a:gd name="connsiteX1" fmla="*/ 560647 w 9144000"/>
              <a:gd name="connsiteY1" fmla="*/ 4532070 h 5152123"/>
              <a:gd name="connsiteX2" fmla="*/ 8627165 w 9144000"/>
              <a:gd name="connsiteY2" fmla="*/ 4532070 h 5152123"/>
              <a:gd name="connsiteX3" fmla="*/ 8627165 w 9144000"/>
              <a:gd name="connsiteY3" fmla="*/ 1877681 h 5152123"/>
              <a:gd name="connsiteX4" fmla="*/ 0 w 9144000"/>
              <a:gd name="connsiteY4" fmla="*/ 0 h 5152123"/>
              <a:gd name="connsiteX5" fmla="*/ 9144000 w 9144000"/>
              <a:gd name="connsiteY5" fmla="*/ 0 h 5152123"/>
              <a:gd name="connsiteX6" fmla="*/ 9144000 w 9144000"/>
              <a:gd name="connsiteY6" fmla="*/ 5152123 h 5152123"/>
              <a:gd name="connsiteX7" fmla="*/ 0 w 9144000"/>
              <a:gd name="connsiteY7" fmla="*/ 5152123 h 515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52123">
                <a:moveTo>
                  <a:pt x="560647" y="1877681"/>
                </a:moveTo>
                <a:lnTo>
                  <a:pt x="560647" y="4532070"/>
                </a:lnTo>
                <a:lnTo>
                  <a:pt x="8627165" y="4532070"/>
                </a:lnTo>
                <a:lnTo>
                  <a:pt x="8627165" y="1877681"/>
                </a:lnTo>
                <a:close/>
                <a:moveTo>
                  <a:pt x="0" y="0"/>
                </a:moveTo>
                <a:lnTo>
                  <a:pt x="9144000" y="0"/>
                </a:lnTo>
                <a:lnTo>
                  <a:pt x="9144000" y="5152123"/>
                </a:lnTo>
                <a:lnTo>
                  <a:pt x="0" y="5152123"/>
                </a:lnTo>
                <a:close/>
              </a:path>
            </a:pathLst>
          </a:custGeom>
          <a:solidFill>
            <a:schemeClr val="bg1"/>
          </a:solidFill>
          <a:ln w="19050" algn="ctr">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b="1" dirty="0" err="1">
              <a:solidFill>
                <a:schemeClr val="bg1"/>
              </a:solidFill>
              <a:latin typeface="+mj-lt"/>
            </a:endParaRPr>
          </a:p>
        </p:txBody>
      </p:sp>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21</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Pages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310564" cy="612218"/>
          </a:xfrm>
        </p:spPr>
        <p:txBody>
          <a:bodyPr/>
          <a:lstStyle/>
          <a:p>
            <a:pPr marL="0" indent="0">
              <a:buNone/>
            </a:pPr>
            <a:r>
              <a:rPr lang="en-US" sz="2800" dirty="0">
                <a:latin typeface="+mj-lt"/>
              </a:rPr>
              <a:t>Homepage Page</a:t>
            </a:r>
          </a:p>
        </p:txBody>
      </p:sp>
      <p:pic>
        <p:nvPicPr>
          <p:cNvPr id="14" name="Picture 2" descr="icon-page.png">
            <a:extLst>
              <a:ext uri="{FF2B5EF4-FFF2-40B4-BE49-F238E27FC236}">
                <a16:creationId xmlns:a16="http://schemas.microsoft.com/office/drawing/2014/main" id="{FD5A9876-58D9-6640-B9DE-070B9DF14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0517"/>
            <a:ext cx="1371600" cy="130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18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3.95062E-6 L -2.5E-6 -4.52839 " pathEditMode="relative" rAng="0" ptsTypes="AA">
                                      <p:cBhvr>
                                        <p:cTn id="6" dur="20000" fill="hold"/>
                                        <p:tgtEl>
                                          <p:spTgt spid="8"/>
                                        </p:tgtEl>
                                        <p:attrNameLst>
                                          <p:attrName>ppt_x</p:attrName>
                                          <p:attrName>ppt_y</p:attrName>
                                        </p:attrNameLst>
                                      </p:cBhvr>
                                      <p:rCtr x="0" y="-2264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9">
            <a:extLst>
              <a:ext uri="{FF2B5EF4-FFF2-40B4-BE49-F238E27FC236}">
                <a16:creationId xmlns:a16="http://schemas.microsoft.com/office/drawing/2014/main" id="{24143190-FA43-4A4E-9D13-21B8261B7468}"/>
              </a:ext>
            </a:extLst>
          </p:cNvPr>
          <p:cNvPicPr>
            <a:picLocks noChangeAspect="1"/>
          </p:cNvPicPr>
          <p:nvPr/>
        </p:nvPicPr>
        <p:blipFill rotWithShape="1">
          <a:blip r:embed="rId3"/>
          <a:srcRect b="27042"/>
          <a:stretch/>
        </p:blipFill>
        <p:spPr>
          <a:xfrm>
            <a:off x="518167" y="1536540"/>
            <a:ext cx="6149538" cy="2926771"/>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Documentation Tool</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258472" cy="542454"/>
          </a:xfrm>
        </p:spPr>
        <p:txBody>
          <a:bodyPr/>
          <a:lstStyle/>
          <a:p>
            <a:pPr marL="0" indent="0">
              <a:buNone/>
            </a:pPr>
            <a:r>
              <a:rPr lang="en-US" sz="2800" dirty="0">
                <a:latin typeface="+mj-lt"/>
              </a:rPr>
              <a:t>Accessing the Documentation</a:t>
            </a:r>
          </a:p>
        </p:txBody>
      </p:sp>
      <p:pic>
        <p:nvPicPr>
          <p:cNvPr id="8" name="Picture 7">
            <a:extLst>
              <a:ext uri="{FF2B5EF4-FFF2-40B4-BE49-F238E27FC236}">
                <a16:creationId xmlns:a16="http://schemas.microsoft.com/office/drawing/2014/main" id="{FC01A894-44AD-CF41-8671-DD4F9448D035}"/>
              </a:ext>
            </a:extLst>
          </p:cNvPr>
          <p:cNvPicPr>
            <a:picLocks noChangeAspect="1"/>
          </p:cNvPicPr>
          <p:nvPr/>
        </p:nvPicPr>
        <p:blipFill>
          <a:blip r:embed="rId4"/>
          <a:stretch>
            <a:fillRect/>
          </a:stretch>
        </p:blipFill>
        <p:spPr>
          <a:xfrm>
            <a:off x="7772400" y="206013"/>
            <a:ext cx="1226127" cy="1226127"/>
          </a:xfrm>
          <a:prstGeom prst="rect">
            <a:avLst/>
          </a:prstGeom>
        </p:spPr>
      </p:pic>
      <p:sp>
        <p:nvSpPr>
          <p:cNvPr id="10" name="TextBox 9">
            <a:extLst>
              <a:ext uri="{FF2B5EF4-FFF2-40B4-BE49-F238E27FC236}">
                <a16:creationId xmlns:a16="http://schemas.microsoft.com/office/drawing/2014/main" id="{C2C77CC3-135E-574F-A2C9-98A3E438BB22}"/>
              </a:ext>
            </a:extLst>
          </p:cNvPr>
          <p:cNvSpPr txBox="1"/>
          <p:nvPr/>
        </p:nvSpPr>
        <p:spPr bwMode="auto">
          <a:xfrm>
            <a:off x="7105973" y="2255930"/>
            <a:ext cx="1107676" cy="246221"/>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Gear Button</a:t>
            </a:r>
          </a:p>
        </p:txBody>
      </p:sp>
      <p:cxnSp>
        <p:nvCxnSpPr>
          <p:cNvPr id="11" name="Straight Arrow Connector 10">
            <a:extLst>
              <a:ext uri="{FF2B5EF4-FFF2-40B4-BE49-F238E27FC236}">
                <a16:creationId xmlns:a16="http://schemas.microsoft.com/office/drawing/2014/main" id="{778CEC0B-A884-C64A-954B-309DE199342E}"/>
              </a:ext>
            </a:extLst>
          </p:cNvPr>
          <p:cNvCxnSpPr>
            <a:cxnSpLocks/>
          </p:cNvCxnSpPr>
          <p:nvPr/>
        </p:nvCxnSpPr>
        <p:spPr>
          <a:xfrm flipH="1" flipV="1">
            <a:off x="6575729" y="1685677"/>
            <a:ext cx="530246" cy="530582"/>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665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a:extLst>
              <a:ext uri="{FF2B5EF4-FFF2-40B4-BE49-F238E27FC236}">
                <a16:creationId xmlns:a16="http://schemas.microsoft.com/office/drawing/2014/main" id="{D4FE87C2-F192-0F4A-8490-B61AB1168748}"/>
              </a:ext>
            </a:extLst>
          </p:cNvPr>
          <p:cNvPicPr>
            <a:picLocks noChangeAspect="1"/>
          </p:cNvPicPr>
          <p:nvPr/>
        </p:nvPicPr>
        <p:blipFill rotWithShape="1">
          <a:blip r:embed="rId3"/>
          <a:srcRect b="27042"/>
          <a:stretch/>
        </p:blipFill>
        <p:spPr>
          <a:xfrm>
            <a:off x="518167" y="1544491"/>
            <a:ext cx="6149538" cy="2926771"/>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Documentation Tool</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258472" cy="542454"/>
          </a:xfrm>
        </p:spPr>
        <p:txBody>
          <a:bodyPr/>
          <a:lstStyle/>
          <a:p>
            <a:pPr marL="0" indent="0">
              <a:buNone/>
            </a:pPr>
            <a:r>
              <a:rPr lang="en-US" sz="2800" dirty="0">
                <a:latin typeface="+mj-lt"/>
              </a:rPr>
              <a:t>Accessing the Documentation</a:t>
            </a:r>
          </a:p>
        </p:txBody>
      </p:sp>
      <p:pic>
        <p:nvPicPr>
          <p:cNvPr id="8" name="Picture 7">
            <a:extLst>
              <a:ext uri="{FF2B5EF4-FFF2-40B4-BE49-F238E27FC236}">
                <a16:creationId xmlns:a16="http://schemas.microsoft.com/office/drawing/2014/main" id="{FC01A894-44AD-CF41-8671-DD4F9448D035}"/>
              </a:ext>
            </a:extLst>
          </p:cNvPr>
          <p:cNvPicPr>
            <a:picLocks noChangeAspect="1"/>
          </p:cNvPicPr>
          <p:nvPr/>
        </p:nvPicPr>
        <p:blipFill>
          <a:blip r:embed="rId4"/>
          <a:stretch>
            <a:fillRect/>
          </a:stretch>
        </p:blipFill>
        <p:spPr>
          <a:xfrm>
            <a:off x="7772400" y="206013"/>
            <a:ext cx="1226127" cy="1226127"/>
          </a:xfrm>
          <a:prstGeom prst="rect">
            <a:avLst/>
          </a:prstGeom>
        </p:spPr>
      </p:pic>
      <p:sp>
        <p:nvSpPr>
          <p:cNvPr id="10" name="TextBox 9">
            <a:extLst>
              <a:ext uri="{FF2B5EF4-FFF2-40B4-BE49-F238E27FC236}">
                <a16:creationId xmlns:a16="http://schemas.microsoft.com/office/drawing/2014/main" id="{C2C77CC3-135E-574F-A2C9-98A3E438BB22}"/>
              </a:ext>
            </a:extLst>
          </p:cNvPr>
          <p:cNvSpPr txBox="1"/>
          <p:nvPr/>
        </p:nvSpPr>
        <p:spPr bwMode="auto">
          <a:xfrm>
            <a:off x="7105973" y="2255930"/>
            <a:ext cx="1231106" cy="492443"/>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Show Pattern</a:t>
            </a:r>
          </a:p>
          <a:p>
            <a:r>
              <a:rPr lang="en-US" sz="1600" dirty="0">
                <a:solidFill>
                  <a:srgbClr val="178CCB"/>
                </a:solidFill>
              </a:rPr>
              <a:t>Info</a:t>
            </a:r>
          </a:p>
        </p:txBody>
      </p:sp>
      <p:cxnSp>
        <p:nvCxnSpPr>
          <p:cNvPr id="11" name="Straight Arrow Connector 10">
            <a:extLst>
              <a:ext uri="{FF2B5EF4-FFF2-40B4-BE49-F238E27FC236}">
                <a16:creationId xmlns:a16="http://schemas.microsoft.com/office/drawing/2014/main" id="{778CEC0B-A884-C64A-954B-309DE199342E}"/>
              </a:ext>
            </a:extLst>
          </p:cNvPr>
          <p:cNvCxnSpPr>
            <a:cxnSpLocks/>
          </p:cNvCxnSpPr>
          <p:nvPr/>
        </p:nvCxnSpPr>
        <p:spPr>
          <a:xfrm flipH="1" flipV="1">
            <a:off x="6440557" y="1860605"/>
            <a:ext cx="665418" cy="355654"/>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794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a:extLst>
              <a:ext uri="{FF2B5EF4-FFF2-40B4-BE49-F238E27FC236}">
                <a16:creationId xmlns:a16="http://schemas.microsoft.com/office/drawing/2014/main" id="{3AA5E7DE-52C2-9C4C-A2F2-EE8169DC5E08}"/>
              </a:ext>
            </a:extLst>
          </p:cNvPr>
          <p:cNvPicPr>
            <a:picLocks noChangeAspect="1"/>
          </p:cNvPicPr>
          <p:nvPr/>
        </p:nvPicPr>
        <p:blipFill rotWithShape="1">
          <a:blip r:embed="rId2"/>
          <a:srcRect b="27042"/>
          <a:stretch/>
        </p:blipFill>
        <p:spPr>
          <a:xfrm>
            <a:off x="518168" y="1544491"/>
            <a:ext cx="6149536" cy="2926771"/>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Documentation Tool</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7"/>
            <a:ext cx="7258472" cy="542454"/>
          </a:xfrm>
        </p:spPr>
        <p:txBody>
          <a:bodyPr/>
          <a:lstStyle/>
          <a:p>
            <a:pPr marL="0" indent="0">
              <a:buNone/>
            </a:pPr>
            <a:r>
              <a:rPr lang="en-US" sz="2800" dirty="0">
                <a:latin typeface="+mj-lt"/>
              </a:rPr>
              <a:t>Accessing the Documentation</a:t>
            </a:r>
          </a:p>
        </p:txBody>
      </p:sp>
      <p:pic>
        <p:nvPicPr>
          <p:cNvPr id="8" name="Picture 7">
            <a:extLst>
              <a:ext uri="{FF2B5EF4-FFF2-40B4-BE49-F238E27FC236}">
                <a16:creationId xmlns:a16="http://schemas.microsoft.com/office/drawing/2014/main" id="{FC01A894-44AD-CF41-8671-DD4F9448D035}"/>
              </a:ext>
            </a:extLst>
          </p:cNvPr>
          <p:cNvPicPr>
            <a:picLocks noChangeAspect="1"/>
          </p:cNvPicPr>
          <p:nvPr/>
        </p:nvPicPr>
        <p:blipFill>
          <a:blip r:embed="rId3"/>
          <a:stretch>
            <a:fillRect/>
          </a:stretch>
        </p:blipFill>
        <p:spPr>
          <a:xfrm>
            <a:off x="7772400" y="206013"/>
            <a:ext cx="1226127" cy="1226127"/>
          </a:xfrm>
          <a:prstGeom prst="rect">
            <a:avLst/>
          </a:prstGeom>
        </p:spPr>
      </p:pic>
      <p:sp>
        <p:nvSpPr>
          <p:cNvPr id="10" name="TextBox 9">
            <a:extLst>
              <a:ext uri="{FF2B5EF4-FFF2-40B4-BE49-F238E27FC236}">
                <a16:creationId xmlns:a16="http://schemas.microsoft.com/office/drawing/2014/main" id="{C2C77CC3-135E-574F-A2C9-98A3E438BB22}"/>
              </a:ext>
            </a:extLst>
          </p:cNvPr>
          <p:cNvSpPr txBox="1"/>
          <p:nvPr/>
        </p:nvSpPr>
        <p:spPr bwMode="auto">
          <a:xfrm>
            <a:off x="7105973" y="2255930"/>
            <a:ext cx="1734449" cy="738664"/>
          </a:xfrm>
          <a:prstGeom prst="rect">
            <a:avLst/>
          </a:prstGeom>
          <a:noFill/>
          <a:ln w="19050" algn="ctr">
            <a:noFill/>
            <a:miter lim="800000"/>
            <a:headEnd/>
            <a:tailEnd/>
          </a:ln>
        </p:spPr>
        <p:txBody>
          <a:bodyPr wrap="none" lIns="0" tIns="0" rIns="0" bIns="0" rtlCol="0">
            <a:spAutoFit/>
          </a:bodyPr>
          <a:lstStyle/>
          <a:p>
            <a:r>
              <a:rPr lang="en-US" sz="1600" dirty="0">
                <a:solidFill>
                  <a:srgbClr val="178CCB"/>
                </a:solidFill>
              </a:rPr>
              <a:t>State, Description,</a:t>
            </a:r>
          </a:p>
          <a:p>
            <a:r>
              <a:rPr lang="en-US" sz="1600" dirty="0">
                <a:solidFill>
                  <a:srgbClr val="178CCB"/>
                </a:solidFill>
              </a:rPr>
              <a:t>Usage, Code,</a:t>
            </a:r>
          </a:p>
          <a:p>
            <a:r>
              <a:rPr lang="en-US" sz="1600" dirty="0">
                <a:solidFill>
                  <a:srgbClr val="178CCB"/>
                </a:solidFill>
              </a:rPr>
              <a:t>Dependencies</a:t>
            </a:r>
          </a:p>
        </p:txBody>
      </p:sp>
      <p:cxnSp>
        <p:nvCxnSpPr>
          <p:cNvPr id="11" name="Straight Arrow Connector 10">
            <a:extLst>
              <a:ext uri="{FF2B5EF4-FFF2-40B4-BE49-F238E27FC236}">
                <a16:creationId xmlns:a16="http://schemas.microsoft.com/office/drawing/2014/main" id="{778CEC0B-A884-C64A-954B-309DE199342E}"/>
              </a:ext>
            </a:extLst>
          </p:cNvPr>
          <p:cNvCxnSpPr>
            <a:cxnSpLocks/>
          </p:cNvCxnSpPr>
          <p:nvPr/>
        </p:nvCxnSpPr>
        <p:spPr>
          <a:xfrm flipH="1">
            <a:off x="4471261" y="2216259"/>
            <a:ext cx="2634713" cy="1278609"/>
          </a:xfrm>
          <a:prstGeom prst="straightConnector1">
            <a:avLst/>
          </a:prstGeom>
          <a:ln w="28575">
            <a:solidFill>
              <a:srgbClr val="18A3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6106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dirty="0"/>
              <a:t>Pattern Libraries</a:t>
            </a:r>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t>Flavors of Pattern Lab</a:t>
            </a:r>
            <a:endParaRPr lang="en-US" dirty="0">
              <a:solidFill>
                <a:srgbClr val="178CCB"/>
              </a:solidFill>
            </a:endParaRP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numCol="2"/>
          <a:lstStyle/>
          <a:p>
            <a:pPr marL="0" indent="0">
              <a:buNone/>
            </a:pPr>
            <a:r>
              <a:rPr lang="en-US" sz="2800" dirty="0">
                <a:latin typeface="+mj-lt"/>
              </a:rPr>
              <a:t>Node Versions</a:t>
            </a:r>
          </a:p>
          <a:p>
            <a:r>
              <a:rPr lang="en-US" dirty="0"/>
              <a:t>Vanilla Edition</a:t>
            </a:r>
          </a:p>
          <a:p>
            <a:r>
              <a:rPr lang="en-US" dirty="0"/>
              <a:t>Gulp Edition</a:t>
            </a:r>
          </a:p>
          <a:p>
            <a:r>
              <a:rPr lang="en-US" dirty="0"/>
              <a:t>Grunt Edition</a:t>
            </a:r>
          </a:p>
          <a:p>
            <a:r>
              <a:rPr lang="en-US" dirty="0"/>
              <a:t>Webpack Edition</a:t>
            </a:r>
          </a:p>
          <a:p>
            <a:endParaRPr lang="en-US" sz="2400" dirty="0"/>
          </a:p>
          <a:p>
            <a:pPr marL="0" indent="0">
              <a:buNone/>
            </a:pPr>
            <a:endParaRPr lang="en-US" sz="2400" dirty="0"/>
          </a:p>
          <a:p>
            <a:pPr marL="0" lvl="0" indent="0">
              <a:buClr>
                <a:srgbClr val="0093D0"/>
              </a:buClr>
              <a:buNone/>
            </a:pPr>
            <a:r>
              <a:rPr lang="en-US" sz="2800" dirty="0">
                <a:solidFill>
                  <a:srgbClr val="052049"/>
                </a:solidFill>
                <a:latin typeface="Garamond"/>
              </a:rPr>
              <a:t>PHP Editions</a:t>
            </a:r>
          </a:p>
          <a:p>
            <a:r>
              <a:rPr lang="en-US" dirty="0"/>
              <a:t>Mustache Edition</a:t>
            </a:r>
          </a:p>
          <a:p>
            <a:r>
              <a:rPr lang="en-US" dirty="0"/>
              <a:t>Twig Edition</a:t>
            </a:r>
          </a:p>
          <a:p>
            <a:r>
              <a:rPr lang="en-US" dirty="0"/>
              <a:t>Drupal Edition</a:t>
            </a:r>
          </a:p>
          <a:p>
            <a:r>
              <a:rPr lang="en-US" dirty="0"/>
              <a:t>Thin Edition</a:t>
            </a:r>
          </a:p>
        </p:txBody>
      </p:sp>
      <p:pic>
        <p:nvPicPr>
          <p:cNvPr id="8" name="Picture 7">
            <a:extLst>
              <a:ext uri="{FF2B5EF4-FFF2-40B4-BE49-F238E27FC236}">
                <a16:creationId xmlns:a16="http://schemas.microsoft.com/office/drawing/2014/main" id="{FD988C05-3194-874D-8CA0-2BC972795738}"/>
              </a:ext>
            </a:extLst>
          </p:cNvPr>
          <p:cNvPicPr>
            <a:picLocks noChangeAspect="1"/>
          </p:cNvPicPr>
          <p:nvPr/>
        </p:nvPicPr>
        <p:blipFill>
          <a:blip r:embed="rId2"/>
          <a:stretch>
            <a:fillRect/>
          </a:stretch>
        </p:blipFill>
        <p:spPr>
          <a:xfrm>
            <a:off x="7310919" y="284566"/>
            <a:ext cx="1687608" cy="1147573"/>
          </a:xfrm>
          <a:prstGeom prst="rect">
            <a:avLst/>
          </a:prstGeom>
        </p:spPr>
      </p:pic>
    </p:spTree>
    <p:extLst>
      <p:ext uri="{BB962C8B-B14F-4D97-AF65-F5344CB8AC3E}">
        <p14:creationId xmlns:p14="http://schemas.microsoft.com/office/powerpoint/2010/main" val="25502756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Technology Requirements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r>
              <a:rPr lang="en-US" dirty="0"/>
              <a:t>Build requires PHP and Node.js</a:t>
            </a:r>
          </a:p>
          <a:p>
            <a:r>
              <a:rPr lang="en-US" dirty="0"/>
              <a:t>NPM to manage development assets</a:t>
            </a:r>
          </a:p>
          <a:p>
            <a:r>
              <a:rPr lang="en-US" dirty="0"/>
              <a:t>Bower to manage browser assets</a:t>
            </a:r>
          </a:p>
          <a:p>
            <a:r>
              <a:rPr lang="en-US" dirty="0"/>
              <a:t>Gulp/Grunt to run tasks and builds</a:t>
            </a:r>
          </a:p>
          <a:p>
            <a:r>
              <a:rPr lang="en-US" dirty="0"/>
              <a:t>Sass to write CSS</a:t>
            </a:r>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2"/>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38739416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dirty="0"/>
              <a:t>Pattern Libraries</a:t>
            </a:r>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Incorporating Into My Project</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numCol="2"/>
          <a:lstStyle/>
          <a:p>
            <a:pPr marL="0" indent="0">
              <a:buNone/>
            </a:pPr>
            <a:r>
              <a:rPr lang="en-US" sz="2800" dirty="0">
                <a:latin typeface="+mj-lt"/>
              </a:rPr>
              <a:t>Option 1: Place directly inside a website</a:t>
            </a:r>
          </a:p>
          <a:p>
            <a:r>
              <a:rPr lang="en-US" sz="2200" dirty="0"/>
              <a:t>Pros</a:t>
            </a:r>
          </a:p>
          <a:p>
            <a:pPr lvl="1"/>
            <a:r>
              <a:rPr lang="en-US" dirty="0"/>
              <a:t>Everything in one place</a:t>
            </a:r>
          </a:p>
          <a:p>
            <a:pPr lvl="1"/>
            <a:r>
              <a:rPr lang="en-US" dirty="0"/>
              <a:t>Access styles directly from main website</a:t>
            </a:r>
          </a:p>
          <a:p>
            <a:r>
              <a:rPr lang="en-US" sz="2400" dirty="0"/>
              <a:t>Cons</a:t>
            </a:r>
          </a:p>
          <a:p>
            <a:pPr lvl="1"/>
            <a:r>
              <a:rPr lang="en-US" dirty="0"/>
              <a:t>Styles are not easily used outside the main website</a:t>
            </a:r>
          </a:p>
          <a:p>
            <a:pPr marL="0" lvl="0" indent="0">
              <a:buClr>
                <a:srgbClr val="0093D0"/>
              </a:buClr>
              <a:buNone/>
            </a:pPr>
            <a:r>
              <a:rPr lang="en-US" sz="2800" dirty="0">
                <a:solidFill>
                  <a:srgbClr val="052049"/>
                </a:solidFill>
                <a:latin typeface="Garamond"/>
              </a:rPr>
              <a:t>Option 2: Keep it</a:t>
            </a:r>
            <a:br>
              <a:rPr lang="en-US" sz="2800" dirty="0">
                <a:solidFill>
                  <a:srgbClr val="052049"/>
                </a:solidFill>
                <a:latin typeface="Garamond"/>
              </a:rPr>
            </a:br>
            <a:r>
              <a:rPr lang="en-US" sz="2800" dirty="0">
                <a:solidFill>
                  <a:srgbClr val="052049"/>
                </a:solidFill>
                <a:latin typeface="Garamond"/>
              </a:rPr>
              <a:t>separate and sync styles</a:t>
            </a:r>
            <a:endParaRPr lang="en-US" sz="2400" dirty="0"/>
          </a:p>
          <a:p>
            <a:r>
              <a:rPr lang="en-US" sz="2400" dirty="0"/>
              <a:t>Pros</a:t>
            </a:r>
          </a:p>
          <a:p>
            <a:pPr lvl="1"/>
            <a:r>
              <a:rPr lang="en-US" dirty="0"/>
              <a:t>Everything can be reused across multiple websites</a:t>
            </a:r>
          </a:p>
          <a:p>
            <a:pPr lvl="1"/>
            <a:r>
              <a:rPr lang="en-US" dirty="0"/>
              <a:t>Pure beautiful markup</a:t>
            </a:r>
          </a:p>
          <a:p>
            <a:r>
              <a:rPr lang="en-US" sz="2400" dirty="0"/>
              <a:t>Cons</a:t>
            </a:r>
          </a:p>
          <a:p>
            <a:pPr lvl="1"/>
            <a:r>
              <a:rPr lang="en-US" dirty="0"/>
              <a:t>Integrating into websites is more complex</a:t>
            </a:r>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2"/>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278922418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28</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Syncing Into My External Website</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r>
              <a:rPr lang="en-US" sz="2400" dirty="0"/>
              <a:t>Gulp task: </a:t>
            </a:r>
            <a:r>
              <a:rPr lang="en-US" sz="2400" dirty="0" err="1">
                <a:solidFill>
                  <a:srgbClr val="178CCB"/>
                </a:solidFill>
              </a:rPr>
              <a:t>newsite</a:t>
            </a:r>
            <a:endParaRPr lang="en-US" sz="2400" dirty="0">
              <a:solidFill>
                <a:srgbClr val="178CCB"/>
              </a:solidFill>
            </a:endParaRPr>
          </a:p>
          <a:p>
            <a:pPr lvl="1"/>
            <a:r>
              <a:rPr lang="en-US" sz="2200" dirty="0"/>
              <a:t>Copies necessary config out of a “</a:t>
            </a:r>
            <a:r>
              <a:rPr lang="en-US" sz="2200" dirty="0" err="1"/>
              <a:t>starterkit</a:t>
            </a:r>
            <a:r>
              <a:rPr lang="en-US" sz="2200" dirty="0"/>
              <a:t>” into an external website/CMS</a:t>
            </a:r>
          </a:p>
          <a:p>
            <a:pPr lvl="1"/>
            <a:r>
              <a:rPr lang="en-US" sz="2200" dirty="0"/>
              <a:t>Copies initial styles over</a:t>
            </a:r>
          </a:p>
          <a:p>
            <a:r>
              <a:rPr lang="en-US" sz="2400" dirty="0"/>
              <a:t>Gulp task: </a:t>
            </a:r>
            <a:r>
              <a:rPr lang="en-US" sz="2400" dirty="0" err="1">
                <a:solidFill>
                  <a:srgbClr val="178CCB"/>
                </a:solidFill>
              </a:rPr>
              <a:t>themesync</a:t>
            </a:r>
            <a:endParaRPr lang="en-US" sz="2400" dirty="0">
              <a:solidFill>
                <a:srgbClr val="178CCB"/>
              </a:solidFill>
            </a:endParaRPr>
          </a:p>
          <a:p>
            <a:pPr lvl="1"/>
            <a:r>
              <a:rPr lang="en-US" sz="2200" dirty="0"/>
              <a:t>Sync styles into an external website/CMS</a:t>
            </a:r>
          </a:p>
          <a:p>
            <a:pPr lvl="1"/>
            <a:r>
              <a:rPr lang="en-US" sz="2200" dirty="0"/>
              <a:t>Only copies sass/</a:t>
            </a:r>
            <a:r>
              <a:rPr lang="en-US" sz="2200" dirty="0" err="1"/>
              <a:t>css</a:t>
            </a:r>
            <a:r>
              <a:rPr lang="en-US" sz="2200" dirty="0"/>
              <a:t>, </a:t>
            </a:r>
            <a:r>
              <a:rPr lang="en-US" sz="2200" dirty="0" err="1"/>
              <a:t>javascript</a:t>
            </a:r>
            <a:r>
              <a:rPr lang="en-US" sz="2200" dirty="0"/>
              <a:t>, and images</a:t>
            </a:r>
          </a:p>
          <a:p>
            <a:pPr lvl="1"/>
            <a:r>
              <a:rPr lang="en-US" sz="2200" dirty="0"/>
              <a:t>Markup is up to each external website to manage</a:t>
            </a:r>
          </a:p>
          <a:p>
            <a:pPr lvl="1"/>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n-US" sz="1000" dirty="0"/>
              <a:t>* Thank you, Mark!</a:t>
            </a:r>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2"/>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10218974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4A406-9CC6-5049-BABF-412BF4976C86}"/>
              </a:ext>
            </a:extLst>
          </p:cNvPr>
          <p:cNvPicPr>
            <a:picLocks noChangeAspect="1"/>
          </p:cNvPicPr>
          <p:nvPr/>
        </p:nvPicPr>
        <p:blipFill>
          <a:blip r:embed="rId2"/>
          <a:stretch>
            <a:fillRect/>
          </a:stretch>
        </p:blipFill>
        <p:spPr>
          <a:xfrm>
            <a:off x="5017683" y="1516143"/>
            <a:ext cx="3975100" cy="3149600"/>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29</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How Can This Help All of UC?</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67481" cy="3443775"/>
          </a:xfrm>
        </p:spPr>
        <p:txBody>
          <a:bodyPr/>
          <a:lstStyle/>
          <a:p>
            <a:pPr marL="0" indent="0">
              <a:buNone/>
            </a:pPr>
            <a:r>
              <a:rPr lang="en-US" sz="2800" dirty="0">
                <a:latin typeface="+mj-lt"/>
              </a:rPr>
              <a:t>Sharing the Workload by Reusing Code!</a:t>
            </a:r>
          </a:p>
          <a:p>
            <a:r>
              <a:rPr lang="en-US" dirty="0"/>
              <a:t>Boilerplate Pattern Library</a:t>
            </a:r>
          </a:p>
          <a:p>
            <a:r>
              <a:rPr lang="en-US" dirty="0"/>
              <a:t>Build on development knowledge base </a:t>
            </a:r>
          </a:p>
          <a:p>
            <a:r>
              <a:rPr lang="en-US" dirty="0"/>
              <a:t>Reduce accessibility concerns</a:t>
            </a:r>
          </a:p>
          <a:p>
            <a:r>
              <a:rPr lang="en-US" dirty="0"/>
              <a:t>Increase scalability</a:t>
            </a:r>
          </a:p>
          <a:p>
            <a:r>
              <a:rPr lang="en-US" dirty="0"/>
              <a:t>Share new and better patterns</a:t>
            </a:r>
          </a:p>
          <a:p>
            <a:r>
              <a:rPr lang="en-US" dirty="0"/>
              <a:t>Hugs and PUPPIES!</a:t>
            </a:r>
          </a:p>
        </p:txBody>
      </p:sp>
      <p:pic>
        <p:nvPicPr>
          <p:cNvPr id="8" name="Picture 2" descr="Image result for thinking emoji transparent">
            <a:extLst>
              <a:ext uri="{FF2B5EF4-FFF2-40B4-BE49-F238E27FC236}">
                <a16:creationId xmlns:a16="http://schemas.microsoft.com/office/drawing/2014/main" id="{C9BF5329-71CD-FB42-B037-9ADE54F52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02" y="217115"/>
            <a:ext cx="1215025" cy="12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439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Why a Pattern Library? </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r>
              <a:rPr lang="en-US" dirty="0"/>
              <a:t>Quick mockups and iteration</a:t>
            </a:r>
          </a:p>
          <a:p>
            <a:r>
              <a:rPr lang="en-US" dirty="0"/>
              <a:t>Working with real code</a:t>
            </a:r>
          </a:p>
          <a:p>
            <a:r>
              <a:rPr lang="en-US" dirty="0"/>
              <a:t>Responsive interactions</a:t>
            </a:r>
          </a:p>
          <a:p>
            <a:r>
              <a:rPr lang="en-US" dirty="0"/>
              <a:t>Able to isolate components</a:t>
            </a:r>
          </a:p>
          <a:p>
            <a:r>
              <a:rPr lang="en-US" dirty="0"/>
              <a:t>Easy updating and extending</a:t>
            </a:r>
          </a:p>
          <a:p>
            <a:r>
              <a:rPr lang="en-US" b="1" dirty="0"/>
              <a:t>Documentation and annotation tools</a:t>
            </a:r>
          </a:p>
        </p:txBody>
      </p:sp>
      <p:pic>
        <p:nvPicPr>
          <p:cNvPr id="1026" name="Picture 2" descr="Image result for thinking emoji transparent">
            <a:extLst>
              <a:ext uri="{FF2B5EF4-FFF2-40B4-BE49-F238E27FC236}">
                <a16:creationId xmlns:a16="http://schemas.microsoft.com/office/drawing/2014/main" id="{A8911D2D-89F1-C54A-86B1-F8B36689B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02" y="217115"/>
            <a:ext cx="1215025" cy="12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2333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AF6FDA-DE30-6B42-AF4D-A38993F9C4E6}"/>
              </a:ext>
            </a:extLst>
          </p:cNvPr>
          <p:cNvPicPr>
            <a:picLocks noChangeAspect="1"/>
          </p:cNvPicPr>
          <p:nvPr/>
        </p:nvPicPr>
        <p:blipFill>
          <a:blip r:embed="rId2"/>
          <a:stretch>
            <a:fillRect/>
          </a:stretch>
        </p:blipFill>
        <p:spPr>
          <a:xfrm>
            <a:off x="7722086" y="180757"/>
            <a:ext cx="1269999" cy="1269999"/>
          </a:xfrm>
          <a:prstGeom prst="rect">
            <a:avLst/>
          </a:prstGeom>
        </p:spPr>
      </p:pic>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30</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Proposed Improvements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67481" cy="3443775"/>
          </a:xfrm>
        </p:spPr>
        <p:txBody>
          <a:bodyPr/>
          <a:lstStyle/>
          <a:p>
            <a:pPr marL="0" indent="0">
              <a:buNone/>
            </a:pPr>
            <a:r>
              <a:rPr lang="en-US" sz="2800" dirty="0">
                <a:latin typeface="+mj-lt"/>
              </a:rPr>
              <a:t>We’re Striving to Make Things Better!</a:t>
            </a:r>
          </a:p>
          <a:p>
            <a:r>
              <a:rPr lang="en-US" dirty="0"/>
              <a:t>Better code documentation</a:t>
            </a:r>
          </a:p>
          <a:p>
            <a:r>
              <a:rPr lang="en-US" dirty="0"/>
              <a:t>Mobile tables and tabbed data</a:t>
            </a:r>
          </a:p>
          <a:p>
            <a:r>
              <a:rPr lang="en-US" dirty="0"/>
              <a:t>Documentation on incorporating with Drupal CMS</a:t>
            </a:r>
          </a:p>
          <a:p>
            <a:r>
              <a:rPr lang="en-US" dirty="0"/>
              <a:t>New, and improved, patterns</a:t>
            </a:r>
          </a:p>
          <a:p>
            <a:r>
              <a:rPr lang="en-US" dirty="0"/>
              <a:t>More advance automations</a:t>
            </a:r>
          </a:p>
        </p:txBody>
      </p:sp>
    </p:spTree>
    <p:extLst>
      <p:ext uri="{BB962C8B-B14F-4D97-AF65-F5344CB8AC3E}">
        <p14:creationId xmlns:p14="http://schemas.microsoft.com/office/powerpoint/2010/main" val="15146063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31</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Get the Code</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pPr marL="0" indent="0">
              <a:buNone/>
            </a:pPr>
            <a:r>
              <a:rPr lang="en-US" sz="2800" dirty="0">
                <a:latin typeface="+mj-lt"/>
              </a:rPr>
              <a:t>UCSF Pattern Library</a:t>
            </a:r>
          </a:p>
          <a:p>
            <a:r>
              <a:rPr lang="en-US" dirty="0">
                <a:hlinkClick r:id="rId2"/>
              </a:rPr>
              <a:t>github.com/ucsf-web-services/ucsf_pattern_library</a:t>
            </a:r>
            <a:endParaRPr lang="en-US" dirty="0"/>
          </a:p>
          <a:p>
            <a:pPr marL="0" indent="0">
              <a:buNone/>
            </a:pPr>
            <a:endParaRPr lang="en-US" sz="2400" dirty="0"/>
          </a:p>
          <a:p>
            <a:pPr marL="0" indent="0">
              <a:buNone/>
            </a:pPr>
            <a:r>
              <a:rPr lang="en-US" sz="2800" dirty="0">
                <a:latin typeface="+mj-lt"/>
              </a:rPr>
              <a:t>UCD Pattern Library</a:t>
            </a:r>
          </a:p>
          <a:p>
            <a:r>
              <a:rPr lang="en-US" dirty="0" err="1">
                <a:hlinkClick r:id="rId3"/>
              </a:rPr>
              <a:t>bitbucket.org</a:t>
            </a:r>
            <a:r>
              <a:rPr lang="en-US" dirty="0">
                <a:hlinkClick r:id="rId3"/>
              </a:rPr>
              <a:t>/</a:t>
            </a:r>
            <a:r>
              <a:rPr lang="en-US" dirty="0" err="1">
                <a:hlinkClick r:id="rId3"/>
              </a:rPr>
              <a:t>ietwebdev</a:t>
            </a:r>
            <a:r>
              <a:rPr lang="en-US" dirty="0">
                <a:hlinkClick r:id="rId3"/>
              </a:rPr>
              <a:t>/</a:t>
            </a:r>
            <a:r>
              <a:rPr lang="en-US" dirty="0" err="1">
                <a:hlinkClick r:id="rId3"/>
              </a:rPr>
              <a:t>sitefarm</a:t>
            </a:r>
            <a:r>
              <a:rPr lang="en-US" dirty="0">
                <a:hlinkClick r:id="rId3"/>
              </a:rPr>
              <a:t>-pattern-lab-one</a:t>
            </a:r>
            <a:endParaRPr lang="en-US" dirty="0"/>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4"/>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21802893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32</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Using the Code</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pPr marL="0" indent="0">
              <a:buNone/>
            </a:pPr>
            <a:r>
              <a:rPr lang="en-US" sz="2800" dirty="0">
                <a:latin typeface="+mj-lt"/>
              </a:rPr>
              <a:t>The Library is Open!</a:t>
            </a:r>
          </a:p>
          <a:p>
            <a:pPr marL="0" indent="0">
              <a:buNone/>
            </a:pPr>
            <a:r>
              <a:rPr lang="en-US" dirty="0"/>
              <a:t>Online demo of patterns with code and documentation:</a:t>
            </a:r>
          </a:p>
          <a:p>
            <a:r>
              <a:rPr lang="en-US" dirty="0"/>
              <a:t>UCSF’s Pattern Library Website (</a:t>
            </a:r>
            <a:r>
              <a:rPr lang="en-US" dirty="0">
                <a:hlinkClick r:id="rId2"/>
              </a:rPr>
              <a:t>webpatterns.ucsf.edu</a:t>
            </a:r>
            <a:r>
              <a:rPr lang="en-US" dirty="0"/>
              <a:t>)</a:t>
            </a:r>
          </a:p>
          <a:p>
            <a:r>
              <a:rPr lang="en-US" dirty="0"/>
              <a:t>UCD’s Pattern Library Website (</a:t>
            </a:r>
            <a:r>
              <a:rPr lang="en-US" dirty="0">
                <a:solidFill>
                  <a:srgbClr val="178CCB"/>
                </a:solidFill>
                <a:hlinkClick r:id="rId3">
                  <a:extLst>
                    <a:ext uri="{A12FA001-AC4F-418D-AE19-62706E023703}">
                      <ahyp:hlinkClr xmlns:ahyp="http://schemas.microsoft.com/office/drawing/2018/hyperlinkcolor" val="tx"/>
                    </a:ext>
                  </a:extLst>
                </a:hlinkClick>
              </a:rPr>
              <a:t>ucd-one-patternlab.s3-website-us-west-1.amazonaws.com</a:t>
            </a:r>
            <a:r>
              <a:rPr lang="en-US" dirty="0"/>
              <a:t>)</a:t>
            </a:r>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4"/>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13751305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33</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Other Documentation &amp; Support</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r>
              <a:rPr lang="en-US" dirty="0"/>
              <a:t>Pattern Lab (</a:t>
            </a:r>
            <a:r>
              <a:rPr lang="en-US" dirty="0">
                <a:hlinkClick r:id="rId2"/>
              </a:rPr>
              <a:t>patternlab.io</a:t>
            </a:r>
            <a:r>
              <a:rPr lang="en-US" dirty="0"/>
              <a:t>)</a:t>
            </a:r>
          </a:p>
          <a:p>
            <a:r>
              <a:rPr lang="en-US" dirty="0"/>
              <a:t>UC Tech Slack, #pattern-library (</a:t>
            </a:r>
            <a:r>
              <a:rPr lang="en-US" dirty="0">
                <a:hlinkClick r:id="rId3"/>
              </a:rPr>
              <a:t>uctech.slack.com</a:t>
            </a:r>
            <a:r>
              <a:rPr lang="en-US" dirty="0"/>
              <a:t>)</a:t>
            </a:r>
          </a:p>
        </p:txBody>
      </p:sp>
      <p:pic>
        <p:nvPicPr>
          <p:cNvPr id="7" name="Picture 6">
            <a:extLst>
              <a:ext uri="{FF2B5EF4-FFF2-40B4-BE49-F238E27FC236}">
                <a16:creationId xmlns:a16="http://schemas.microsoft.com/office/drawing/2014/main" id="{7F0BCE4E-100A-2D4B-A98C-B3DF2663B584}"/>
              </a:ext>
            </a:extLst>
          </p:cNvPr>
          <p:cNvPicPr>
            <a:picLocks noChangeAspect="1"/>
          </p:cNvPicPr>
          <p:nvPr/>
        </p:nvPicPr>
        <p:blipFill>
          <a:blip r:embed="rId4"/>
          <a:stretch>
            <a:fillRect/>
          </a:stretch>
        </p:blipFill>
        <p:spPr>
          <a:xfrm>
            <a:off x="7772400" y="206013"/>
            <a:ext cx="1226127" cy="1226127"/>
          </a:xfrm>
          <a:prstGeom prst="rect">
            <a:avLst/>
          </a:prstGeom>
        </p:spPr>
      </p:pic>
    </p:spTree>
    <p:extLst>
      <p:ext uri="{BB962C8B-B14F-4D97-AF65-F5344CB8AC3E}">
        <p14:creationId xmlns:p14="http://schemas.microsoft.com/office/powerpoint/2010/main" val="21901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A1BCFF-8AE7-CD4B-9850-6CF709D75A79}"/>
              </a:ext>
            </a:extLst>
          </p:cNvPr>
          <p:cNvPicPr>
            <a:picLocks noChangeAspect="1"/>
          </p:cNvPicPr>
          <p:nvPr/>
        </p:nvPicPr>
        <p:blipFill>
          <a:blip r:embed="rId3"/>
          <a:stretch>
            <a:fillRect/>
          </a:stretch>
        </p:blipFill>
        <p:spPr>
          <a:xfrm>
            <a:off x="7618273" y="169664"/>
            <a:ext cx="1344617" cy="1344617"/>
          </a:xfrm>
          <a:prstGeom prst="rect">
            <a:avLst/>
          </a:prstGeom>
        </p:spPr>
      </p:pic>
      <p:sp>
        <p:nvSpPr>
          <p:cNvPr id="2" name="Footer Placeholder 1">
            <a:extLst>
              <a:ext uri="{FF2B5EF4-FFF2-40B4-BE49-F238E27FC236}">
                <a16:creationId xmlns:a16="http://schemas.microsoft.com/office/drawing/2014/main" id="{C4CBBFEF-A8AC-F147-93D6-49343409742B}"/>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B2465237-35B2-EC45-822E-048DF70EC2EE}"/>
              </a:ext>
            </a:extLst>
          </p:cNvPr>
          <p:cNvSpPr>
            <a:spLocks noGrp="1"/>
          </p:cNvSpPr>
          <p:nvPr>
            <p:ph type="sldNum" sz="quarter" idx="13"/>
          </p:nvPr>
        </p:nvSpPr>
        <p:spPr/>
        <p:txBody>
          <a:bodyPr/>
          <a:lstStyle/>
          <a:p>
            <a:fld id="{7BCC8D0D-EAEC-449D-9161-023DFF90F2E2}" type="slidenum">
              <a:rPr lang="en-US" smtClean="0"/>
              <a:pPr/>
              <a:t>34</a:t>
            </a:fld>
            <a:endParaRPr lang="en-US" dirty="0"/>
          </a:p>
        </p:txBody>
      </p:sp>
      <p:sp>
        <p:nvSpPr>
          <p:cNvPr id="4" name="Title 3">
            <a:extLst>
              <a:ext uri="{FF2B5EF4-FFF2-40B4-BE49-F238E27FC236}">
                <a16:creationId xmlns:a16="http://schemas.microsoft.com/office/drawing/2014/main" id="{A93908F7-E255-244F-B05E-B9153392924E}"/>
              </a:ext>
            </a:extLst>
          </p:cNvPr>
          <p:cNvSpPr>
            <a:spLocks noGrp="1"/>
          </p:cNvSpPr>
          <p:nvPr>
            <p:ph type="title"/>
          </p:nvPr>
        </p:nvSpPr>
        <p:spPr/>
        <p:txBody>
          <a:bodyPr/>
          <a:lstStyle/>
          <a:p>
            <a:r>
              <a:rPr lang="en-US" dirty="0">
                <a:solidFill>
                  <a:schemeClr val="tx1"/>
                </a:solidFill>
              </a:rPr>
              <a:t>Q&amp;A, Slack channel: #pattern-library</a:t>
            </a:r>
          </a:p>
        </p:txBody>
      </p:sp>
      <p:sp>
        <p:nvSpPr>
          <p:cNvPr id="6" name="Content Placeholder 5">
            <a:extLst>
              <a:ext uri="{FF2B5EF4-FFF2-40B4-BE49-F238E27FC236}">
                <a16:creationId xmlns:a16="http://schemas.microsoft.com/office/drawing/2014/main" id="{ADB9C1DF-A317-2C49-8D5E-739EAB000097}"/>
              </a:ext>
            </a:extLst>
          </p:cNvPr>
          <p:cNvSpPr>
            <a:spLocks noGrp="1"/>
          </p:cNvSpPr>
          <p:nvPr>
            <p:ph sz="quarter" idx="18"/>
          </p:nvPr>
        </p:nvSpPr>
        <p:spPr>
          <a:xfrm>
            <a:off x="466864" y="2499735"/>
            <a:ext cx="3826840" cy="1852809"/>
          </a:xfrm>
        </p:spPr>
        <p:txBody>
          <a:bodyPr/>
          <a:lstStyle/>
          <a:p>
            <a:pPr marL="0" indent="0">
              <a:buNone/>
            </a:pPr>
            <a:r>
              <a:rPr lang="en-US" dirty="0"/>
              <a:t>Jayson Jaynes</a:t>
            </a:r>
          </a:p>
          <a:p>
            <a:pPr marL="0" indent="0">
              <a:buNone/>
            </a:pPr>
            <a:r>
              <a:rPr lang="en-US" sz="1600" dirty="0"/>
              <a:t>Web Developer</a:t>
            </a:r>
            <a:endParaRPr lang="en-US" sz="1600" dirty="0">
              <a:solidFill>
                <a:schemeClr val="bg2">
                  <a:lumMod val="75000"/>
                </a:schemeClr>
              </a:solidFill>
            </a:endParaRPr>
          </a:p>
          <a:p>
            <a:pPr marL="0" indent="0">
              <a:buNone/>
            </a:pPr>
            <a:r>
              <a:rPr lang="en-US" sz="1600" dirty="0"/>
              <a:t>ITS Web Services</a:t>
            </a:r>
          </a:p>
          <a:p>
            <a:pPr marL="0" indent="0">
              <a:buNone/>
            </a:pPr>
            <a:r>
              <a:rPr lang="en-US" sz="1600" dirty="0"/>
              <a:t>Contact: </a:t>
            </a:r>
            <a:r>
              <a:rPr lang="en-US" sz="1600" dirty="0">
                <a:hlinkClick r:id="rId4">
                  <a:extLst>
                    <a:ext uri="{A12FA001-AC4F-418D-AE19-62706E023703}">
                      <ahyp:hlinkClr xmlns:ahyp="http://schemas.microsoft.com/office/drawing/2018/hyperlinkcolor" val="tx"/>
                    </a:ext>
                  </a:extLst>
                </a:hlinkClick>
              </a:rPr>
              <a:t>Jason.Jaynes@UCSF.edu</a:t>
            </a:r>
            <a:endParaRPr lang="en-US" sz="1600" dirty="0"/>
          </a:p>
          <a:p>
            <a:pPr marL="0" indent="0">
              <a:buNone/>
            </a:pPr>
            <a:r>
              <a:rPr lang="en-US" sz="1600" dirty="0"/>
              <a:t>Slack: @</a:t>
            </a:r>
            <a:r>
              <a:rPr lang="en-US" sz="1600" dirty="0" err="1"/>
              <a:t>jaysonjaynes-ucsf</a:t>
            </a:r>
            <a:endParaRPr lang="en-US" sz="1600" dirty="0"/>
          </a:p>
          <a:p>
            <a:pPr marL="0" indent="0">
              <a:buNone/>
            </a:pPr>
            <a:endParaRPr lang="en-US" dirty="0"/>
          </a:p>
        </p:txBody>
      </p:sp>
      <p:sp>
        <p:nvSpPr>
          <p:cNvPr id="7" name="Content Placeholder 6">
            <a:extLst>
              <a:ext uri="{FF2B5EF4-FFF2-40B4-BE49-F238E27FC236}">
                <a16:creationId xmlns:a16="http://schemas.microsoft.com/office/drawing/2014/main" id="{4F8E0E3E-3B81-8646-98FB-5D8060E5640A}"/>
              </a:ext>
            </a:extLst>
          </p:cNvPr>
          <p:cNvSpPr>
            <a:spLocks noGrp="1"/>
          </p:cNvSpPr>
          <p:nvPr>
            <p:ph sz="quarter" idx="19"/>
          </p:nvPr>
        </p:nvSpPr>
        <p:spPr>
          <a:xfrm>
            <a:off x="4800325" y="2499735"/>
            <a:ext cx="3826840" cy="1852809"/>
          </a:xfrm>
        </p:spPr>
        <p:txBody>
          <a:bodyPr/>
          <a:lstStyle/>
          <a:p>
            <a:pPr marL="0" indent="0">
              <a:buNone/>
            </a:pPr>
            <a:r>
              <a:rPr lang="en-US" dirty="0"/>
              <a:t>Mark Miller</a:t>
            </a:r>
          </a:p>
          <a:p>
            <a:pPr marL="0" indent="0">
              <a:buNone/>
            </a:pPr>
            <a:r>
              <a:rPr lang="en-US" sz="1600" dirty="0"/>
              <a:t>Web Developer</a:t>
            </a:r>
          </a:p>
          <a:p>
            <a:pPr marL="0" indent="0">
              <a:buNone/>
            </a:pPr>
            <a:r>
              <a:rPr lang="en-US" sz="1600" dirty="0"/>
              <a:t>IET Professional Services</a:t>
            </a:r>
          </a:p>
          <a:p>
            <a:pPr marL="0" indent="0">
              <a:buNone/>
            </a:pPr>
            <a:r>
              <a:rPr lang="en-US" sz="1600" dirty="0"/>
              <a:t>Contact: </a:t>
            </a:r>
            <a:r>
              <a:rPr lang="en-US" sz="1600" dirty="0">
                <a:hlinkClick r:id="rId5">
                  <a:extLst>
                    <a:ext uri="{A12FA001-AC4F-418D-AE19-62706E023703}">
                      <ahyp:hlinkClr xmlns:ahyp="http://schemas.microsoft.com/office/drawing/2018/hyperlinkcolor" val="tx"/>
                    </a:ext>
                  </a:extLst>
                </a:hlinkClick>
              </a:rPr>
              <a:t>MrkMiller@UCDavis.edu</a:t>
            </a:r>
            <a:endParaRPr lang="en-US" sz="1600" dirty="0"/>
          </a:p>
          <a:p>
            <a:pPr marL="0" indent="0">
              <a:buNone/>
            </a:pPr>
            <a:r>
              <a:rPr lang="en-US" sz="1600" dirty="0"/>
              <a:t>Slack: @</a:t>
            </a:r>
            <a:r>
              <a:rPr lang="en-US" sz="1600" dirty="0" err="1"/>
              <a:t>markmill</a:t>
            </a:r>
            <a:endParaRPr lang="en-US" sz="1600" dirty="0"/>
          </a:p>
        </p:txBody>
      </p:sp>
      <p:pic>
        <p:nvPicPr>
          <p:cNvPr id="11" name="Picture 10">
            <a:extLst>
              <a:ext uri="{FF2B5EF4-FFF2-40B4-BE49-F238E27FC236}">
                <a16:creationId xmlns:a16="http://schemas.microsoft.com/office/drawing/2014/main" id="{8B281BBF-BA71-4C47-B29B-2D1B9FBD2D2A}"/>
              </a:ext>
            </a:extLst>
          </p:cNvPr>
          <p:cNvPicPr>
            <a:picLocks noChangeAspect="1"/>
          </p:cNvPicPr>
          <p:nvPr/>
        </p:nvPicPr>
        <p:blipFill>
          <a:blip r:embed="rId6"/>
          <a:stretch>
            <a:fillRect/>
          </a:stretch>
        </p:blipFill>
        <p:spPr>
          <a:xfrm>
            <a:off x="4889041" y="920788"/>
            <a:ext cx="1397254" cy="1454619"/>
          </a:xfrm>
          <a:prstGeom prst="rect">
            <a:avLst/>
          </a:prstGeom>
        </p:spPr>
      </p:pic>
      <p:pic>
        <p:nvPicPr>
          <p:cNvPr id="13" name="Picture 12">
            <a:extLst>
              <a:ext uri="{FF2B5EF4-FFF2-40B4-BE49-F238E27FC236}">
                <a16:creationId xmlns:a16="http://schemas.microsoft.com/office/drawing/2014/main" id="{3393CA95-EBBA-8A4D-AEA2-5CEFEB37E5DA}"/>
              </a:ext>
            </a:extLst>
          </p:cNvPr>
          <p:cNvPicPr>
            <a:picLocks noChangeAspect="1"/>
          </p:cNvPicPr>
          <p:nvPr/>
        </p:nvPicPr>
        <p:blipFill>
          <a:blip r:embed="rId7"/>
          <a:stretch>
            <a:fillRect/>
          </a:stretch>
        </p:blipFill>
        <p:spPr>
          <a:xfrm>
            <a:off x="548150" y="920787"/>
            <a:ext cx="1433101" cy="1454619"/>
          </a:xfrm>
          <a:prstGeom prst="rect">
            <a:avLst/>
          </a:prstGeom>
        </p:spPr>
      </p:pic>
    </p:spTree>
    <p:extLst>
      <p:ext uri="{BB962C8B-B14F-4D97-AF65-F5344CB8AC3E}">
        <p14:creationId xmlns:p14="http://schemas.microsoft.com/office/powerpoint/2010/main" val="234730311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miley emoji transparent">
            <a:extLst>
              <a:ext uri="{FF2B5EF4-FFF2-40B4-BE49-F238E27FC236}">
                <a16:creationId xmlns:a16="http://schemas.microsoft.com/office/drawing/2014/main" id="{31A66B83-02BD-FD44-9BA0-DC889E768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35" y="0"/>
            <a:ext cx="1574358" cy="15743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F49B45B-C117-3D4C-B25A-8CD383274EDB}"/>
              </a:ext>
            </a:extLst>
          </p:cNvPr>
          <p:cNvSpPr>
            <a:spLocks noGrp="1"/>
          </p:cNvSpPr>
          <p:nvPr>
            <p:ph type="ftr" sz="quarter" idx="11"/>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202ACE9D-4962-9048-A463-D4B6A836BFCD}"/>
              </a:ext>
            </a:extLst>
          </p:cNvPr>
          <p:cNvSpPr>
            <a:spLocks noGrp="1"/>
          </p:cNvSpPr>
          <p:nvPr>
            <p:ph type="sldNum" sz="quarter" idx="12"/>
          </p:nvPr>
        </p:nvSpPr>
        <p:spPr/>
        <p:txBody>
          <a:bodyPr/>
          <a:lstStyle/>
          <a:p>
            <a:fld id="{7BCC8D0D-EAEC-449D-9161-023DFF90F2E2}" type="slidenum">
              <a:rPr lang="en-US" smtClean="0"/>
              <a:pPr/>
              <a:t>35</a:t>
            </a:fld>
            <a:endParaRPr lang="en-US" dirty="0"/>
          </a:p>
        </p:txBody>
      </p:sp>
      <p:sp>
        <p:nvSpPr>
          <p:cNvPr id="4" name="Title 3">
            <a:extLst>
              <a:ext uri="{FF2B5EF4-FFF2-40B4-BE49-F238E27FC236}">
                <a16:creationId xmlns:a16="http://schemas.microsoft.com/office/drawing/2014/main" id="{B3EAE74D-DF5F-7545-B233-598D4D75C9E4}"/>
              </a:ext>
            </a:extLst>
          </p:cNvPr>
          <p:cNvSpPr>
            <a:spLocks noGrp="1"/>
          </p:cNvSpPr>
          <p:nvPr>
            <p:ph type="title"/>
          </p:nvPr>
        </p:nvSpPr>
        <p:spPr/>
        <p:txBody>
          <a:bodyPr/>
          <a:lstStyle/>
          <a:p>
            <a:r>
              <a:rPr lang="en-US" sz="4000" dirty="0"/>
              <a:t>Thank you!</a:t>
            </a:r>
          </a:p>
        </p:txBody>
      </p:sp>
    </p:spTree>
    <p:extLst>
      <p:ext uri="{BB962C8B-B14F-4D97-AF65-F5344CB8AC3E}">
        <p14:creationId xmlns:p14="http://schemas.microsoft.com/office/powerpoint/2010/main" val="4703593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We Need All the Changes for Everyone</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600584" cy="3443775"/>
          </a:xfrm>
        </p:spPr>
        <p:txBody>
          <a:bodyPr/>
          <a:lstStyle/>
          <a:p>
            <a:r>
              <a:rPr lang="en-US" dirty="0"/>
              <a:t>Leadership wanted to see an inventory of components before we built</a:t>
            </a:r>
            <a:endParaRPr lang="en-US" b="1" dirty="0"/>
          </a:p>
          <a:p>
            <a:r>
              <a:rPr lang="en-US" dirty="0"/>
              <a:t>Wanted quick turnaround on design updates</a:t>
            </a:r>
          </a:p>
          <a:p>
            <a:r>
              <a:rPr lang="en-US" dirty="0"/>
              <a:t>Concerned about mobile and tablet</a:t>
            </a:r>
          </a:p>
          <a:p>
            <a:r>
              <a:rPr lang="en-US" dirty="0"/>
              <a:t>Needed a working example to show partners and stakeholders</a:t>
            </a:r>
          </a:p>
          <a:p>
            <a:r>
              <a:rPr lang="en-US" dirty="0"/>
              <a:t>Wanted documentation on design changes and decisions</a:t>
            </a:r>
          </a:p>
          <a:p>
            <a:r>
              <a:rPr lang="en-US" dirty="0"/>
              <a:t>Must be compliant and pass accessibility</a:t>
            </a:r>
          </a:p>
          <a:p>
            <a:r>
              <a:rPr lang="en-US" dirty="0"/>
              <a:t>Need to share final design with partners’ developers</a:t>
            </a:r>
          </a:p>
          <a:p>
            <a:endParaRPr lang="en-US" dirty="0"/>
          </a:p>
        </p:txBody>
      </p:sp>
      <p:pic>
        <p:nvPicPr>
          <p:cNvPr id="1026" name="Picture 2" descr="Image result for thinking emoji transparent">
            <a:extLst>
              <a:ext uri="{FF2B5EF4-FFF2-40B4-BE49-F238E27FC236}">
                <a16:creationId xmlns:a16="http://schemas.microsoft.com/office/drawing/2014/main" id="{A8911D2D-89F1-C54A-86B1-F8B36689B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502" y="217115"/>
            <a:ext cx="1215025" cy="12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257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Three-Week Design Challenge</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8137665" cy="3443775"/>
          </a:xfrm>
        </p:spPr>
        <p:txBody>
          <a:bodyPr/>
          <a:lstStyle/>
          <a:p>
            <a:r>
              <a:rPr lang="en-US" dirty="0"/>
              <a:t>Redesigning the </a:t>
            </a:r>
            <a:r>
              <a:rPr lang="en-US" dirty="0">
                <a:hlinkClick r:id="rId2"/>
              </a:rPr>
              <a:t>www.ucdavis.edu</a:t>
            </a:r>
            <a:r>
              <a:rPr lang="en-US" dirty="0"/>
              <a:t> website</a:t>
            </a:r>
          </a:p>
          <a:p>
            <a:r>
              <a:rPr lang="en-US" dirty="0"/>
              <a:t>Allowed 3 weeks to present a functional site</a:t>
            </a:r>
          </a:p>
          <a:p>
            <a:pPr lvl="1"/>
            <a:r>
              <a:rPr lang="en-US" dirty="0"/>
              <a:t>…but it doesn’t work that way!</a:t>
            </a:r>
          </a:p>
          <a:p>
            <a:pPr lvl="1"/>
            <a:r>
              <a:rPr lang="en-US" dirty="0"/>
              <a:t>Especially in a complex CMS like Drupal</a:t>
            </a:r>
          </a:p>
          <a:p>
            <a:r>
              <a:rPr lang="en-US" dirty="0"/>
              <a:t>We didn’t want to take 3 weeks making HTML mockups only to throw that work away later</a:t>
            </a:r>
          </a:p>
          <a:p>
            <a:r>
              <a:rPr lang="en-US" dirty="0"/>
              <a:t>We also knew that we would need to brand other sites with the same design</a:t>
            </a:r>
          </a:p>
        </p:txBody>
      </p:sp>
      <p:pic>
        <p:nvPicPr>
          <p:cNvPr id="1026" name="Picture 2" descr="Image result for thinking emoji transparent">
            <a:extLst>
              <a:ext uri="{FF2B5EF4-FFF2-40B4-BE49-F238E27FC236}">
                <a16:creationId xmlns:a16="http://schemas.microsoft.com/office/drawing/2014/main" id="{A8911D2D-89F1-C54A-86B1-F8B36689B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02" y="217115"/>
            <a:ext cx="1215025" cy="12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141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dirty="0"/>
              <a:t>Pattern Libraries</a:t>
            </a:r>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t>Our Universal Pattern Library Goal</a:t>
            </a:r>
            <a:endParaRPr lang="en-US" dirty="0">
              <a:solidFill>
                <a:srgbClr val="178CCB"/>
              </a:solidFill>
            </a:endParaRP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7408251" cy="3443775"/>
          </a:xfrm>
        </p:spPr>
        <p:txBody>
          <a:bodyPr/>
          <a:lstStyle/>
          <a:p>
            <a:pPr marL="0" indent="0">
              <a:buNone/>
            </a:pPr>
            <a:r>
              <a:rPr lang="en-US" dirty="0"/>
              <a:t>If you're looking to build a fully customized website or application, our easy-to-use Pattern Library will allow you to build a unique look and feel without designing common elements from scratch. Developers across our university can borrow and contribute patterns, making it easier to forge functional, beautiful websites and applications with less effort.</a:t>
            </a:r>
          </a:p>
          <a:p>
            <a:pPr marL="0" indent="0">
              <a:buNone/>
            </a:pPr>
            <a:endParaRPr lang="en-US" b="1" dirty="0"/>
          </a:p>
        </p:txBody>
      </p:sp>
      <p:pic>
        <p:nvPicPr>
          <p:cNvPr id="1026" name="Picture 2" descr="Image result for the one ring transparent background">
            <a:extLst>
              <a:ext uri="{FF2B5EF4-FFF2-40B4-BE49-F238E27FC236}">
                <a16:creationId xmlns:a16="http://schemas.microsoft.com/office/drawing/2014/main" id="{F6606BFA-6475-3345-9852-38122A2A4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20" y="279997"/>
            <a:ext cx="1220970" cy="105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572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Enter Pattern Lab!</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3" y="889686"/>
            <a:ext cx="7284887" cy="3443775"/>
          </a:xfrm>
        </p:spPr>
        <p:txBody>
          <a:bodyPr/>
          <a:lstStyle/>
          <a:p>
            <a:pPr marL="0" indent="0">
              <a:buNone/>
            </a:pPr>
            <a:r>
              <a:rPr lang="en-US" dirty="0"/>
              <a:t>An atomic framework that helps us build thoughtful, pattern-driven user interfaces using atomic design principles.</a:t>
            </a:r>
          </a:p>
          <a:p>
            <a:r>
              <a:rPr lang="en-US" dirty="0"/>
              <a:t>Produces final Pattern Library site</a:t>
            </a:r>
          </a:p>
          <a:p>
            <a:r>
              <a:rPr lang="en-US" dirty="0"/>
              <a:t>Creates navigation of components</a:t>
            </a:r>
          </a:p>
          <a:p>
            <a:r>
              <a:rPr lang="en-US" dirty="0"/>
              <a:t>Utilizes a built-in viewport resizer</a:t>
            </a:r>
          </a:p>
          <a:p>
            <a:r>
              <a:rPr lang="en-US" dirty="0"/>
              <a:t>Develops comprehensive documentation</a:t>
            </a:r>
          </a:p>
        </p:txBody>
      </p:sp>
      <p:pic>
        <p:nvPicPr>
          <p:cNvPr id="7" name="Picture 6">
            <a:extLst>
              <a:ext uri="{FF2B5EF4-FFF2-40B4-BE49-F238E27FC236}">
                <a16:creationId xmlns:a16="http://schemas.microsoft.com/office/drawing/2014/main" id="{96220872-9577-2A41-9935-C947A3ABC885}"/>
              </a:ext>
            </a:extLst>
          </p:cNvPr>
          <p:cNvPicPr>
            <a:picLocks noChangeAspect="1"/>
          </p:cNvPicPr>
          <p:nvPr/>
        </p:nvPicPr>
        <p:blipFill>
          <a:blip r:embed="rId2"/>
          <a:stretch>
            <a:fillRect/>
          </a:stretch>
        </p:blipFill>
        <p:spPr>
          <a:xfrm>
            <a:off x="7657970" y="166975"/>
            <a:ext cx="1304920" cy="1304920"/>
          </a:xfrm>
          <a:prstGeom prst="rect">
            <a:avLst/>
          </a:prstGeom>
        </p:spPr>
      </p:pic>
    </p:spTree>
    <p:extLst>
      <p:ext uri="{BB962C8B-B14F-4D97-AF65-F5344CB8AC3E}">
        <p14:creationId xmlns:p14="http://schemas.microsoft.com/office/powerpoint/2010/main" val="40065367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Atomic Design Principles</a:t>
            </a:r>
          </a:p>
        </p:txBody>
      </p:sp>
      <p:pic>
        <p:nvPicPr>
          <p:cNvPr id="8" name="atomic-design.mp4">
            <a:hlinkClick r:id="" action="ppaction://media"/>
            <a:extLst>
              <a:ext uri="{FF2B5EF4-FFF2-40B4-BE49-F238E27FC236}">
                <a16:creationId xmlns:a16="http://schemas.microsoft.com/office/drawing/2014/main" id="{F29D9C57-FF0F-F147-BD78-2260709262C1}"/>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a:stretch/>
        </p:blipFill>
        <p:spPr>
          <a:xfrm>
            <a:off x="934344" y="937975"/>
            <a:ext cx="6098877" cy="3430958"/>
          </a:xfrm>
        </p:spPr>
      </p:pic>
      <p:pic>
        <p:nvPicPr>
          <p:cNvPr id="9" name="Picture 8">
            <a:extLst>
              <a:ext uri="{FF2B5EF4-FFF2-40B4-BE49-F238E27FC236}">
                <a16:creationId xmlns:a16="http://schemas.microsoft.com/office/drawing/2014/main" id="{818F347A-E5EC-A445-91C0-1076578E8AC2}"/>
              </a:ext>
            </a:extLst>
          </p:cNvPr>
          <p:cNvPicPr>
            <a:picLocks noChangeAspect="1"/>
          </p:cNvPicPr>
          <p:nvPr/>
        </p:nvPicPr>
        <p:blipFill>
          <a:blip r:embed="rId5"/>
          <a:stretch>
            <a:fillRect/>
          </a:stretch>
        </p:blipFill>
        <p:spPr>
          <a:xfrm>
            <a:off x="7657970" y="166975"/>
            <a:ext cx="1304920" cy="1304920"/>
          </a:xfrm>
          <a:prstGeom prst="rect">
            <a:avLst/>
          </a:prstGeom>
        </p:spPr>
      </p:pic>
    </p:spTree>
    <p:extLst>
      <p:ext uri="{BB962C8B-B14F-4D97-AF65-F5344CB8AC3E}">
        <p14:creationId xmlns:p14="http://schemas.microsoft.com/office/powerpoint/2010/main" val="2530923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87195-8EFB-E24A-BF16-98D3AA120D7C}"/>
              </a:ext>
            </a:extLst>
          </p:cNvPr>
          <p:cNvSpPr>
            <a:spLocks noGrp="1"/>
          </p:cNvSpPr>
          <p:nvPr>
            <p:ph type="ftr" sz="quarter" idx="12"/>
          </p:nvPr>
        </p:nvSpPr>
        <p:spPr/>
        <p:txBody>
          <a:bodyPr/>
          <a:lstStyle/>
          <a:p>
            <a:r>
              <a:rPr lang="en-US"/>
              <a:t>Pattern Libraries</a:t>
            </a:r>
            <a:endParaRPr lang="en-US" dirty="0"/>
          </a:p>
        </p:txBody>
      </p:sp>
      <p:sp>
        <p:nvSpPr>
          <p:cNvPr id="3" name="Slide Number Placeholder 2">
            <a:extLst>
              <a:ext uri="{FF2B5EF4-FFF2-40B4-BE49-F238E27FC236}">
                <a16:creationId xmlns:a16="http://schemas.microsoft.com/office/drawing/2014/main" id="{99152BF9-C664-8649-BED5-B23BAB756B04}"/>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23FB6FCA-FCFF-3E44-97D0-996C3C763FA8}"/>
              </a:ext>
            </a:extLst>
          </p:cNvPr>
          <p:cNvSpPr>
            <a:spLocks noGrp="1"/>
          </p:cNvSpPr>
          <p:nvPr>
            <p:ph type="title"/>
          </p:nvPr>
        </p:nvSpPr>
        <p:spPr/>
        <p:txBody>
          <a:bodyPr/>
          <a:lstStyle/>
          <a:p>
            <a:r>
              <a:rPr lang="en-US" dirty="0">
                <a:solidFill>
                  <a:srgbClr val="178CCB"/>
                </a:solidFill>
              </a:rPr>
              <a:t>Atoms</a:t>
            </a:r>
          </a:p>
        </p:txBody>
      </p:sp>
      <p:sp>
        <p:nvSpPr>
          <p:cNvPr id="6" name="Content Placeholder 5">
            <a:extLst>
              <a:ext uri="{FF2B5EF4-FFF2-40B4-BE49-F238E27FC236}">
                <a16:creationId xmlns:a16="http://schemas.microsoft.com/office/drawing/2014/main" id="{F062CF48-D9B5-F447-8666-1897D1361E46}"/>
              </a:ext>
            </a:extLst>
          </p:cNvPr>
          <p:cNvSpPr>
            <a:spLocks noGrp="1"/>
          </p:cNvSpPr>
          <p:nvPr>
            <p:ph idx="1"/>
          </p:nvPr>
        </p:nvSpPr>
        <p:spPr>
          <a:xfrm>
            <a:off x="459684" y="889686"/>
            <a:ext cx="7310564" cy="3443775"/>
          </a:xfrm>
        </p:spPr>
        <p:txBody>
          <a:bodyPr/>
          <a:lstStyle/>
          <a:p>
            <a:pPr marL="0" indent="0">
              <a:buNone/>
            </a:pPr>
            <a:r>
              <a:rPr lang="en-US" sz="2800" dirty="0">
                <a:latin typeface="+mj-lt"/>
              </a:rPr>
              <a:t>Base Components</a:t>
            </a:r>
          </a:p>
          <a:p>
            <a:r>
              <a:rPr lang="en-US" dirty="0"/>
              <a:t>Smallest a component can be broken down</a:t>
            </a:r>
          </a:p>
          <a:p>
            <a:pPr lvl="1"/>
            <a:r>
              <a:rPr lang="en-US" dirty="0"/>
              <a:t>Fonts, colors</a:t>
            </a:r>
          </a:p>
          <a:p>
            <a:pPr lvl="1"/>
            <a:r>
              <a:rPr lang="en-US" dirty="0"/>
              <a:t>Inputs, buttons</a:t>
            </a:r>
          </a:p>
          <a:p>
            <a:pPr lvl="1"/>
            <a:r>
              <a:rPr lang="en-US" dirty="0"/>
              <a:t>Paragraphs, section headers, lists</a:t>
            </a:r>
          </a:p>
        </p:txBody>
      </p:sp>
      <p:pic>
        <p:nvPicPr>
          <p:cNvPr id="7" name="Picture 2" descr="An icon for Atoms that shows an electron orbiting a nucleus" title="Atoms Icon">
            <a:extLst>
              <a:ext uri="{FF2B5EF4-FFF2-40B4-BE49-F238E27FC236}">
                <a16:creationId xmlns:a16="http://schemas.microsoft.com/office/drawing/2014/main" id="{7A44A398-5187-554E-80E3-D51CCC033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247" y="123675"/>
            <a:ext cx="1243475" cy="118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7783"/>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5116</TotalTime>
  <Words>1028</Words>
  <Application>Microsoft Macintosh PowerPoint</Application>
  <PresentationFormat>On-screen Show (16:9)</PresentationFormat>
  <Paragraphs>293</Paragraphs>
  <Slides>35</Slides>
  <Notes>8</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.AppleSystemUIFont</vt:lpstr>
      <vt:lpstr>Arial</vt:lpstr>
      <vt:lpstr>Garamond</vt:lpstr>
      <vt:lpstr>Wingdings</vt:lpstr>
      <vt:lpstr>UCSF Classic</vt:lpstr>
      <vt:lpstr>UCSF Contemporary</vt:lpstr>
      <vt:lpstr>Pattern Libraries</vt:lpstr>
      <vt:lpstr>PowerPoint Presentation</vt:lpstr>
      <vt:lpstr>Why a Pattern Library? </vt:lpstr>
      <vt:lpstr>We Need All the Changes for Everyone</vt:lpstr>
      <vt:lpstr>Three-Week Design Challenge</vt:lpstr>
      <vt:lpstr>Our Universal Pattern Library Goal</vt:lpstr>
      <vt:lpstr>Enter Pattern Lab!</vt:lpstr>
      <vt:lpstr>Atomic Design Principles</vt:lpstr>
      <vt:lpstr>Atoms</vt:lpstr>
      <vt:lpstr>Atoms</vt:lpstr>
      <vt:lpstr>Molecules</vt:lpstr>
      <vt:lpstr>Molecules</vt:lpstr>
      <vt:lpstr>Organisms</vt:lpstr>
      <vt:lpstr>Organisms</vt:lpstr>
      <vt:lpstr>Organisms</vt:lpstr>
      <vt:lpstr>Templates</vt:lpstr>
      <vt:lpstr>Templates</vt:lpstr>
      <vt:lpstr>Templates</vt:lpstr>
      <vt:lpstr>Pages</vt:lpstr>
      <vt:lpstr>Pages</vt:lpstr>
      <vt:lpstr>Pages</vt:lpstr>
      <vt:lpstr>Documentation Tool</vt:lpstr>
      <vt:lpstr>Documentation Tool</vt:lpstr>
      <vt:lpstr>Documentation Tool</vt:lpstr>
      <vt:lpstr>Flavors of Pattern Lab</vt:lpstr>
      <vt:lpstr>Technology Requirements</vt:lpstr>
      <vt:lpstr>Incorporating Into My Project</vt:lpstr>
      <vt:lpstr>Syncing Into My External Website</vt:lpstr>
      <vt:lpstr>How Can This Help All of UC?</vt:lpstr>
      <vt:lpstr>Proposed Improvements</vt:lpstr>
      <vt:lpstr>Get the Code</vt:lpstr>
      <vt:lpstr>Using the Code</vt:lpstr>
      <vt:lpstr>Other Documentation &amp; Support</vt:lpstr>
      <vt:lpstr>Q&amp;A, Slack channel: #pattern-library</vt:lpstr>
      <vt:lpstr>Thank you!</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Jaynes, Jason</cp:lastModifiedBy>
  <cp:revision>183</cp:revision>
  <cp:lastPrinted>2018-08-15T15:39:48Z</cp:lastPrinted>
  <dcterms:created xsi:type="dcterms:W3CDTF">2017-04-18T17:07:44Z</dcterms:created>
  <dcterms:modified xsi:type="dcterms:W3CDTF">2018-08-15T16:32:27Z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