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77" autoAdjust="0"/>
  </p:normalViewPr>
  <p:slideViewPr>
    <p:cSldViewPr snapToGrid="0" snapToObjects="1">
      <p:cViewPr varScale="1">
        <p:scale>
          <a:sx n="104" d="100"/>
          <a:sy n="104" d="100"/>
        </p:scale>
        <p:origin x="-17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672569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8228a6f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0" name="Google Shape;90;g18228a6f6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e510c1d44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3e510c1d44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5" name="Google Shape;155;g3e510c1d44_0_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8228a6f62_0_5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18228a6f62_0_5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So </a:t>
            </a:r>
            <a:r>
              <a:rPr lang="en" sz="1200" dirty="0">
                <a:solidFill>
                  <a:schemeClr val="dk1"/>
                </a:solidFill>
                <a:latin typeface="Calibri"/>
                <a:ea typeface="Calibri"/>
                <a:cs typeface="Calibri"/>
                <a:sym typeface="Calibri"/>
              </a:rPr>
              <a:t>what happened after all of these hard-working volunteer efforts? Inquisitive emoji with a monocle.</a:t>
            </a:r>
            <a:endParaRPr sz="1200" b="0" i="0" u="none" strike="noStrike" cap="none" dirty="0">
              <a:solidFill>
                <a:schemeClr val="dk1"/>
              </a:solidFill>
              <a:latin typeface="Calibri"/>
              <a:ea typeface="Calibri"/>
              <a:cs typeface="Calibri"/>
              <a:sym typeface="Calibri"/>
            </a:endParaRPr>
          </a:p>
        </p:txBody>
      </p:sp>
      <p:sp>
        <p:nvSpPr>
          <p:cNvPr id="162" name="Google Shape;162;g18228a6f62_0_5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8228a6f62_0_2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8228a6f62_0_2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1200"/>
              <a:buFont typeface="Calibri"/>
              <a:buChar char="-"/>
            </a:pPr>
            <a:endParaRPr lang="en-US" sz="1200" dirty="0" smtClean="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smtClean="0">
                <a:solidFill>
                  <a:schemeClr val="dk1"/>
                </a:solidFill>
                <a:latin typeface="Calibri"/>
                <a:ea typeface="Calibri"/>
                <a:cs typeface="Calibri"/>
                <a:sym typeface="Calibri"/>
              </a:rPr>
              <a:t>After </a:t>
            </a:r>
            <a:r>
              <a:rPr lang="en" sz="1200" dirty="0">
                <a:solidFill>
                  <a:schemeClr val="dk1"/>
                </a:solidFill>
                <a:latin typeface="Calibri"/>
                <a:ea typeface="Calibri"/>
                <a:cs typeface="Calibri"/>
                <a:sym typeface="Calibri"/>
              </a:rPr>
              <a:t>the policy became official, everything changed.</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There was a period of time where there wasn’t any sort of organized effort at our campus, either volunteer or otherwise, in regards to web accessibility, and our IT leadership recognized a need for a central team</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And Web Access became official. And this was the point at which I joined the team.</a:t>
            </a:r>
            <a:endParaRPr sz="1200" dirty="0">
              <a:solidFill>
                <a:schemeClr val="dk1"/>
              </a:solidFill>
              <a:latin typeface="Calibri"/>
              <a:ea typeface="Calibri"/>
              <a:cs typeface="Calibri"/>
              <a:sym typeface="Calibri"/>
            </a:endParaRPr>
          </a:p>
        </p:txBody>
      </p:sp>
      <p:sp>
        <p:nvSpPr>
          <p:cNvPr id="170" name="Google Shape;170;g18228a6f62_0_2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e57282a5f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3e57282a5f_1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So </a:t>
            </a:r>
            <a:r>
              <a:rPr lang="en" sz="1200" dirty="0">
                <a:solidFill>
                  <a:schemeClr val="dk1"/>
                </a:solidFill>
                <a:latin typeface="Calibri"/>
                <a:ea typeface="Calibri"/>
                <a:cs typeface="Calibri"/>
                <a:sym typeface="Calibri"/>
              </a:rPr>
              <a:t>what came with an “official” centralized team?</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Standardized Web Access clinics</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Resources</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Consulting</a:t>
            </a:r>
            <a:endParaRPr sz="1200" dirty="0">
              <a:solidFill>
                <a:schemeClr val="dk1"/>
              </a:solidFill>
              <a:latin typeface="Calibri"/>
              <a:ea typeface="Calibri"/>
              <a:cs typeface="Calibri"/>
              <a:sym typeface="Calibri"/>
            </a:endParaRPr>
          </a:p>
        </p:txBody>
      </p:sp>
      <p:sp>
        <p:nvSpPr>
          <p:cNvPr id="177" name="Google Shape;177;g3e57282a5f_1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e634f99f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3e634f99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held a clinic a couple of months ago for a third-party product that included a woman in an IT leadership role, and she was blown away by the fact that this was an available service and how much she learned. She kept saying how unusual it was for either a department or a third-party vendor to get this sort of in-depth user testing, for free. </a:t>
            </a:r>
            <a:endParaRPr sz="1200" dirty="0">
              <a:solidFill>
                <a:schemeClr val="dk1"/>
              </a:solidFill>
              <a:latin typeface="Calibri"/>
              <a:ea typeface="Calibri"/>
              <a:cs typeface="Calibri"/>
              <a:sym typeface="Calibri"/>
            </a:endParaRPr>
          </a:p>
        </p:txBody>
      </p:sp>
      <p:sp>
        <p:nvSpPr>
          <p:cNvPr id="184" name="Google Shape;184;g3e634f99f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e634f99f3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3e634f99f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So</a:t>
            </a:r>
            <a:r>
              <a:rPr lang="en" sz="1200" dirty="0">
                <a:solidFill>
                  <a:schemeClr val="dk1"/>
                </a:solidFill>
                <a:latin typeface="Calibri"/>
                <a:ea typeface="Calibri"/>
                <a:cs typeface="Calibri"/>
                <a:sym typeface="Calibri"/>
              </a:rPr>
              <a:t>, on that note, what do people learn at a Web Access clinic? And this can vary, obviously, depending on how technical the clinic attendees are, and how much experience that they may or may not already have with the concept of web accessibility. We meet with some folks who are advanced web developers and are already quite familiar with many of the processes, and other folks are a little less technical, and maybe they just make simple updates to an existing website and are new to web accessibility altogether. And everybody learns something. </a:t>
            </a:r>
            <a:endParaRPr sz="1200" dirty="0">
              <a:solidFill>
                <a:schemeClr val="dk1"/>
              </a:solidFill>
              <a:latin typeface="Calibri"/>
              <a:ea typeface="Calibri"/>
              <a:cs typeface="Calibri"/>
              <a:sym typeface="Calibri"/>
            </a:endParaRPr>
          </a:p>
        </p:txBody>
      </p:sp>
      <p:sp>
        <p:nvSpPr>
          <p:cNvPr id="191" name="Google Shape;191;g3e634f99f3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e57282a5f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3e57282a5f_1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Another </a:t>
            </a:r>
            <a:r>
              <a:rPr lang="en" sz="1200" dirty="0">
                <a:solidFill>
                  <a:schemeClr val="dk1"/>
                </a:solidFill>
                <a:latin typeface="Calibri"/>
                <a:ea typeface="Calibri"/>
                <a:cs typeface="Calibri"/>
                <a:sym typeface="Calibri"/>
              </a:rPr>
              <a:t>project that developed with the onset of our official service was a partnership with our Supply Chain department, the procurement side of things. So, Lucy and our coworker Caroline, as mentioned, did a whole presentation at last year’s UCCSC about this exact topic, so I’m not going to go into much detail, but here are the basics. Essentially, this is an attempt at a pragmatic approach to addressing the concept of web accessibility before third-party vendors and products can get “through the door” at the UC. </a:t>
            </a:r>
            <a:endParaRPr sz="1200" dirty="0">
              <a:solidFill>
                <a:schemeClr val="dk1"/>
              </a:solidFill>
              <a:latin typeface="Calibri"/>
              <a:ea typeface="Calibri"/>
              <a:cs typeface="Calibri"/>
              <a:sym typeface="Calibri"/>
            </a:endParaRPr>
          </a:p>
        </p:txBody>
      </p:sp>
      <p:sp>
        <p:nvSpPr>
          <p:cNvPr id="198" name="Google Shape;198;g3e57282a5f_1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e57282a5f_1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3e57282a5f_1_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We’ve </a:t>
            </a:r>
            <a:r>
              <a:rPr lang="en" sz="1200" dirty="0">
                <a:solidFill>
                  <a:schemeClr val="dk1"/>
                </a:solidFill>
                <a:latin typeface="Calibri"/>
                <a:ea typeface="Calibri"/>
                <a:cs typeface="Calibri"/>
                <a:sym typeface="Calibri"/>
              </a:rPr>
              <a:t>also made some really key partnerships in the past few years, all of which have a solid impact on the rest of the campus. We could not do what we do without our valued partners. </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The Office of Communications &amp; Public Affairs is the unit responsible for the main UC Berkeley gateway site and other high-profile website projects, like the News site. They are also the stewards of the Berkeley Brand, the look and feel of both website and print materials. We meet with them regularly to test their websites and their templates, which can help ensure that the wide audience of folks visiting their websites can benefit, and other campus department are adapting accessible materials as a result.</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Research, Teaching, and Learning, is a relatively new conglomerate of units and departments. ETS, within RTL,  is a huge departmenti in and of itself, and is responsible for the technical services for faculty, students, etc. They obviously are responsible for a lot of websites and web-based products, including our campus LMS, so partnering with them to ensure that web accessibility is a part of their processes is essential.</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And the Berkeley Resource Center for Online Education (BRCOE) is a part of RTL as well, and they caught the accessibility bug early on. They are responsible for lots and lots of online curriculum, so as you can imagine, web accessibility plays a very important part in the equation, and thankfully, they consider accessibility to be a top priority, and they come and work with us often and do their own accessibility trainings well. </a:t>
            </a:r>
            <a:endParaRPr sz="1200" dirty="0">
              <a:solidFill>
                <a:schemeClr val="dk1"/>
              </a:solidFill>
              <a:latin typeface="Calibri"/>
              <a:ea typeface="Calibri"/>
              <a:cs typeface="Calibri"/>
              <a:sym typeface="Calibri"/>
            </a:endParaRPr>
          </a:p>
        </p:txBody>
      </p:sp>
      <p:sp>
        <p:nvSpPr>
          <p:cNvPr id="205" name="Google Shape;205;g3e57282a5f_1_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e57282a5f_1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3e57282a5f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So</a:t>
            </a:r>
            <a:r>
              <a:rPr lang="en" sz="1200" dirty="0">
                <a:solidFill>
                  <a:schemeClr val="dk1"/>
                </a:solidFill>
                <a:latin typeface="Calibri"/>
                <a:ea typeface="Calibri"/>
                <a:cs typeface="Calibri"/>
                <a:sym typeface="Calibri"/>
              </a:rPr>
              <a:t>, that’s what the Web Access team focuses on in particular. Another big part of our Web Platform Services team is the Open Berkeley platform, which is a website platform for the campus that we manage, and that keeps us quite busy. So, I’ll go more into detail now as to why this platform is important in regards to promoting web accessibility at our campus.</a:t>
            </a:r>
            <a:endParaRPr sz="1200" dirty="0">
              <a:solidFill>
                <a:schemeClr val="dk1"/>
              </a:solidFill>
              <a:latin typeface="Calibri"/>
              <a:ea typeface="Calibri"/>
              <a:cs typeface="Calibri"/>
              <a:sym typeface="Calibri"/>
            </a:endParaRPr>
          </a:p>
        </p:txBody>
      </p:sp>
      <p:sp>
        <p:nvSpPr>
          <p:cNvPr id="212" name="Google Shape;212;g3e57282a5f_1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e57282a5f_1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3e57282a5f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Some </a:t>
            </a:r>
            <a:r>
              <a:rPr lang="en" sz="1200" dirty="0">
                <a:solidFill>
                  <a:schemeClr val="dk1"/>
                </a:solidFill>
                <a:latin typeface="Calibri"/>
                <a:ea typeface="Calibri"/>
                <a:cs typeface="Calibri"/>
                <a:sym typeface="Calibri"/>
              </a:rPr>
              <a:t>additional information on Open Berkeley:</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It’s a turnkey solution, meaning we provide the platform itself, and site owners are just responsible for their content and site structure, and we take care of security, accessibility, and maintenance</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We’ve taken care of all the “heavy lifting” in regards to accessibility, meaning we’ve taken great care to make sure the code base and functionality are accessible</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We cover accessibility best practices in training, documentation, etc. And it’s little things, like when we have Site Builders write to us and ask, “hey, can I have all of my website’s links open automatically in a new tab,” we write back and explain why we don’t allow that by default.</a:t>
            </a:r>
            <a:endParaRPr sz="1200" dirty="0">
              <a:solidFill>
                <a:schemeClr val="dk1"/>
              </a:solidFill>
              <a:latin typeface="Calibri"/>
              <a:ea typeface="Calibri"/>
              <a:cs typeface="Calibri"/>
              <a:sym typeface="Calibri"/>
            </a:endParaRPr>
          </a:p>
        </p:txBody>
      </p:sp>
      <p:sp>
        <p:nvSpPr>
          <p:cNvPr id="219" name="Google Shape;219;g3e57282a5f_1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8228a6f62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18228a6f62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Image</a:t>
            </a:r>
            <a:r>
              <a:rPr lang="en" sz="1200" dirty="0">
                <a:solidFill>
                  <a:schemeClr val="dk1"/>
                </a:solidFill>
                <a:latin typeface="Calibri"/>
                <a:ea typeface="Calibri"/>
                <a:cs typeface="Calibri"/>
                <a:sym typeface="Calibri"/>
              </a:rPr>
              <a:t>: A team of sled dogs working together.</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a:solidFill>
                  <a:schemeClr val="dk1"/>
                </a:solidFill>
                <a:latin typeface="Calibri"/>
                <a:ea typeface="Calibri"/>
                <a:cs typeface="Calibri"/>
                <a:sym typeface="Calibri"/>
              </a:rPr>
              <a:t>We are just as happy and productive as this jubilant team of sled dogs working together!</a:t>
            </a:r>
            <a:endParaRPr sz="1200" dirty="0">
              <a:solidFill>
                <a:schemeClr val="dk1"/>
              </a:solidFill>
              <a:latin typeface="Calibri"/>
              <a:ea typeface="Calibri"/>
              <a:cs typeface="Calibri"/>
              <a:sym typeface="Calibri"/>
            </a:endParaRPr>
          </a:p>
        </p:txBody>
      </p:sp>
      <p:sp>
        <p:nvSpPr>
          <p:cNvPr id="100" name="Google Shape;100;g18228a6f62_0_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e57282a5f_1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e57282a5f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smtClean="0"/>
          </a:p>
          <a:p>
            <a:pPr marL="0" lvl="0" indent="0">
              <a:spcBef>
                <a:spcPts val="0"/>
              </a:spcBef>
              <a:spcAft>
                <a:spcPts val="0"/>
              </a:spcAft>
              <a:buNone/>
            </a:pPr>
            <a:r>
              <a:rPr lang="en" dirty="0" smtClean="0"/>
              <a:t>Rather </a:t>
            </a:r>
            <a:r>
              <a:rPr lang="en" dirty="0"/>
              <a:t>than collect accessibility best practices in regards to creating content, which is easy to forget or gloss over, we’ve included these best practices and guidelines within the actual context of how to use the website functionality. So, when someone is consulting our pages on either how to Add a Heading or how to Add a Table to their websites, they’re presented with the information on how to add these elements in an accessible way within the same context.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e57282a5f_1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3e57282a5f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rtl="0">
              <a:spcBef>
                <a:spcPts val="0"/>
              </a:spcBef>
              <a:spcAft>
                <a:spcPts val="0"/>
              </a:spcAft>
              <a:buClr>
                <a:schemeClr val="dk1"/>
              </a:buClr>
              <a:buSzPts val="1200"/>
              <a:buFont typeface="Calibri"/>
              <a:buChar char="-"/>
            </a:pPr>
            <a:endParaRPr lang="en-US" sz="1200" dirty="0" smtClean="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test the entire platform regularly, and any new feature or functionality in the platform is vetted for accessibility before deploying. </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In regards to automated testing: Continuous integration testing can help prevent regressions. As a bonus, it also performs low-rent accessibility testing! Our tests step through real site functions, such as editing a page, using real browsers with Javascript enabled. Our test setup doesn’t emulate any mouse behaviors, so if it can’t be operated with the keyboard, it can’t be tested. Keyboard accessibility is a good proxy for accessibility overall, because many assistive technologies rely on keyboard emulation.</a:t>
            </a:r>
            <a:endParaRPr sz="1200" dirty="0">
              <a:solidFill>
                <a:schemeClr val="dk1"/>
              </a:solidFill>
              <a:latin typeface="Calibri"/>
              <a:ea typeface="Calibri"/>
              <a:cs typeface="Calibri"/>
              <a:sym typeface="Calibri"/>
            </a:endParaRPr>
          </a:p>
        </p:txBody>
      </p:sp>
      <p:sp>
        <p:nvSpPr>
          <p:cNvPr id="233" name="Google Shape;233;g3e57282a5f_1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8228a6f62_0_6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18228a6f62_0_6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So</a:t>
            </a:r>
            <a:r>
              <a:rPr lang="en" sz="1200" dirty="0">
                <a:solidFill>
                  <a:schemeClr val="dk1"/>
                </a:solidFill>
                <a:latin typeface="Calibri"/>
                <a:ea typeface="Calibri"/>
                <a:cs typeface="Calibri"/>
                <a:sym typeface="Calibri"/>
              </a:rPr>
              <a:t>, moving on - we also now have Siteimprove, which is opening up all sorts of new opportunities!</a:t>
            </a:r>
            <a:endParaRPr sz="1200" dirty="0">
              <a:solidFill>
                <a:schemeClr val="dk1"/>
              </a:solidFill>
              <a:latin typeface="Calibri"/>
              <a:ea typeface="Calibri"/>
              <a:cs typeface="Calibri"/>
              <a:sym typeface="Calibri"/>
            </a:endParaRPr>
          </a:p>
        </p:txBody>
      </p:sp>
      <p:sp>
        <p:nvSpPr>
          <p:cNvPr id="240" name="Google Shape;240;g18228a6f62_0_6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e57282a5f_1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e57282a5f_1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endParaRPr lang="en-US" sz="1200" dirty="0" smtClean="0">
              <a:solidFill>
                <a:schemeClr val="dk1"/>
              </a:solidFill>
              <a:latin typeface="Calibri"/>
              <a:ea typeface="Calibri"/>
              <a:cs typeface="Calibri"/>
              <a:sym typeface="Calibri"/>
            </a:endParaRPr>
          </a:p>
          <a:p>
            <a:pPr marL="0" lvl="0" indent="0" rtl="0">
              <a:spcBef>
                <a:spcPts val="0"/>
              </a:spcBef>
              <a:spcAft>
                <a:spcPts val="0"/>
              </a:spcAft>
              <a:buNone/>
            </a:pPr>
            <a:r>
              <a:rPr lang="en" sz="1200" dirty="0" smtClean="0">
                <a:solidFill>
                  <a:schemeClr val="dk1"/>
                </a:solidFill>
                <a:latin typeface="Calibri"/>
                <a:ea typeface="Calibri"/>
                <a:cs typeface="Calibri"/>
                <a:sym typeface="Calibri"/>
              </a:rPr>
              <a:t>So</a:t>
            </a:r>
            <a:r>
              <a:rPr lang="en" sz="1200" dirty="0">
                <a:solidFill>
                  <a:schemeClr val="dk1"/>
                </a:solidFill>
                <a:latin typeface="Calibri"/>
                <a:ea typeface="Calibri"/>
                <a:cs typeface="Calibri"/>
                <a:sym typeface="Calibri"/>
              </a:rPr>
              <a:t>, as mentioned, there were additional presentations on how to use Siteimprove at this conference. And there’s lots of how-to documentation on how to use the tool, and overall, I would say that the UC having access to this tool is really going to help in regards to encouraging more web accessibility across the board. </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But, we want to note that just because your site scores high on Siteimprove does not mean that it’s fully accessible, it just means that it passes at an automated level. </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So, for instance, Siteimprove actually can’t test for basic keyboard accessibility. So, maybe the site will check a lot of the boxes in terms of what Siteimprove can check for, but someone who, say, has limited mobility in their hands and can’t use a keyboard, may still not be able to navigate your website. </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So, we still encourage real user testing - testing your site with just a keyboard, and actually testing with a screen reader user or something along those lines. </a:t>
            </a:r>
            <a:endParaRPr sz="1200" dirty="0">
              <a:solidFill>
                <a:schemeClr val="dk1"/>
              </a:solidFill>
              <a:latin typeface="Calibri"/>
              <a:ea typeface="Calibri"/>
              <a:cs typeface="Calibri"/>
              <a:sym typeface="Calibri"/>
            </a:endParaRPr>
          </a:p>
        </p:txBody>
      </p:sp>
      <p:sp>
        <p:nvSpPr>
          <p:cNvPr id="247" name="Google Shape;247;g3e57282a5f_1_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e57282a5f_1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3e57282a5f_1_1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4" name="Google Shape;254;g3e57282a5f_1_1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e57282a5f_1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3e57282a5f_1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endParaRPr lang="en-US" sz="1200" dirty="0" smtClean="0">
              <a:solidFill>
                <a:schemeClr val="dk1"/>
              </a:solidFill>
              <a:latin typeface="Calibri"/>
              <a:ea typeface="Calibri"/>
              <a:cs typeface="Calibri"/>
              <a:sym typeface="Calibri"/>
            </a:endParaRPr>
          </a:p>
          <a:p>
            <a:pPr marL="0" lvl="0" indent="0" rtl="0">
              <a:spcBef>
                <a:spcPts val="0"/>
              </a:spcBef>
              <a:spcAft>
                <a:spcPts val="0"/>
              </a:spcAft>
              <a:buNone/>
            </a:pPr>
            <a:r>
              <a:rPr lang="en" sz="1200" dirty="0" smtClean="0">
                <a:solidFill>
                  <a:schemeClr val="dk1"/>
                </a:solidFill>
                <a:latin typeface="Calibri"/>
                <a:ea typeface="Calibri"/>
                <a:cs typeface="Calibri"/>
                <a:sym typeface="Calibri"/>
              </a:rPr>
              <a:t>I </a:t>
            </a:r>
            <a:r>
              <a:rPr lang="en" sz="1200" dirty="0">
                <a:solidFill>
                  <a:schemeClr val="dk1"/>
                </a:solidFill>
                <a:latin typeface="Calibri"/>
                <a:ea typeface="Calibri"/>
                <a:cs typeface="Calibri"/>
                <a:sym typeface="Calibri"/>
              </a:rPr>
              <a:t>just outlined all these great things, right? Well, it’s far from perfect, and here are the challenges that we’re running into. </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We have these great “open” clinics, but it’s quite rare for any folks aside from the people directly involved with the website actually attend the clinic, so our clinic model might not be having this beautiful, wide impact that we originally envisioned.</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We encounter the same issues in clinics, over and over again. It’s a bit like a broken record. Abuse of ARIA, like using ARIA instead of the native HTML element that does the exact same thing, misuse of headings, ignoring basic keyboard functionality, etc. So it starts to feel like we’re reciting from a script after awhile. Which is not necessarily a bad thing, but we do wonder if there’s a better way to do this.</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The procurement system is far from perfect. Plenty of vendors fill out the questionnaire and just say “yes” to everything, when they actually don’t really know what anything means. Or, the department purchasing the product pushes back on the questionnaire and says that it’s not applicable to them when it actually is (one department tried to claim that their product was an “application that ran through a browser,” and therefore the requirements didn’t apply to them; so, just think about that one for a second).</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While the Open Berkeley platform itself is accessible, the website builders, the ones who are the actual content creators, despite all of our training and documentation, still sometimes do things like misuse headings, use “click here” (non-distinctive) links, put the entire content of a page in an image and don’t use any alt text  . . . that sort of thing. We do what we can to point these out to Builders when we encounter them. </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The Open Berkeley platform uses the Berkeley Brand for the look and feel, and some departments want to use their own branding, for example. We can’t force them to use the platform, but if they don’t, they might end up building a website that doesn’t incorporate web accessibility during the development process.</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And, I’m sure this sounds familiar - we still have limited resources and time at the end of the day, we’re a small team, and the list of tasks continues to grow, so juggling all these priorities continues to be a challenge.</a:t>
            </a:r>
            <a:endParaRPr sz="1200" dirty="0">
              <a:solidFill>
                <a:schemeClr val="dk1"/>
              </a:solidFill>
              <a:latin typeface="Calibri"/>
              <a:ea typeface="Calibri"/>
              <a:cs typeface="Calibri"/>
              <a:sym typeface="Calibri"/>
            </a:endParaRPr>
          </a:p>
        </p:txBody>
      </p:sp>
      <p:sp>
        <p:nvSpPr>
          <p:cNvPr id="262" name="Google Shape;262;g3e57282a5f_1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e57282a5f_1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3e57282a5f_1_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rtl="0">
              <a:spcBef>
                <a:spcPts val="0"/>
              </a:spcBef>
              <a:spcAft>
                <a:spcPts val="0"/>
              </a:spcAft>
              <a:buClr>
                <a:schemeClr val="dk1"/>
              </a:buClr>
              <a:buSzPts val="1200"/>
              <a:buFont typeface="Calibri"/>
              <a:buChar char="-"/>
            </a:pPr>
            <a:endParaRPr lang="en-US" sz="1200" dirty="0" smtClean="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DIY Accessibility Checklists (I’ll cover this in more detail in subsequent slides): We hope that these checklists with help with the issue of us seeing the exact same problems over and over again. The idea with the checklists is that we will ask departments to consult the checklist and address all of the applicable items (for example, use the native HTML elements when possible, do keyboard testing, etc.), and then come and see us for a clinic.</a:t>
            </a:r>
            <a:endParaRPr sz="1200" dirty="0">
              <a:solidFill>
                <a:schemeClr val="dk1"/>
              </a:solidFill>
              <a:latin typeface="Calibri"/>
              <a:ea typeface="Calibri"/>
              <a:cs typeface="Calibri"/>
              <a:sym typeface="Calibri"/>
            </a:endParaRPr>
          </a:p>
          <a:p>
            <a:pPr marL="457200" lvl="0" indent="-304800"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Regarding the clinic model: We might think about, you know, how to get the word out more about the benefits of attending more clinics, or maybe we need to look at a different day and time, that sort of thing.</a:t>
            </a:r>
            <a:endParaRPr sz="1200" dirty="0">
              <a:solidFill>
                <a:schemeClr val="dk1"/>
              </a:solidFill>
              <a:latin typeface="Calibri"/>
              <a:ea typeface="Calibri"/>
              <a:cs typeface="Calibri"/>
              <a:sym typeface="Calibri"/>
            </a:endParaRPr>
          </a:p>
        </p:txBody>
      </p:sp>
      <p:sp>
        <p:nvSpPr>
          <p:cNvPr id="269" name="Google Shape;269;g3e57282a5f_1_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f9cc75f3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3f9cc75f3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endParaRPr sz="1200">
              <a:solidFill>
                <a:schemeClr val="dk1"/>
              </a:solidFill>
              <a:latin typeface="Calibri"/>
              <a:ea typeface="Calibri"/>
              <a:cs typeface="Calibri"/>
              <a:sym typeface="Calibri"/>
            </a:endParaRPr>
          </a:p>
        </p:txBody>
      </p:sp>
      <p:sp>
        <p:nvSpPr>
          <p:cNvPr id="276" name="Google Shape;276;g3f9cc75f3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f9cc75f31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f9cc75f3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lang="en-US" dirty="0" smtClean="0"/>
          </a:p>
          <a:p>
            <a:pPr marL="0" lvl="0" indent="0" rtl="0">
              <a:spcBef>
                <a:spcPts val="0"/>
              </a:spcBef>
              <a:spcAft>
                <a:spcPts val="0"/>
              </a:spcAft>
              <a:buNone/>
            </a:pPr>
            <a:r>
              <a:rPr lang="en" dirty="0" smtClean="0"/>
              <a:t>This </a:t>
            </a:r>
            <a:r>
              <a:rPr lang="en" dirty="0"/>
              <a:t>isn’t the whole page, just a piece of it. It provides some up-front information and then points folks to the individual checklists within the spreadsheet, and then more information about each checklist.</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f9cc75f31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f9cc75f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lang="en-US" dirty="0" smtClean="0"/>
          </a:p>
          <a:p>
            <a:pPr marL="0" lvl="0" indent="0" rtl="0">
              <a:spcBef>
                <a:spcPts val="0"/>
              </a:spcBef>
              <a:spcAft>
                <a:spcPts val="0"/>
              </a:spcAft>
              <a:buNone/>
            </a:pPr>
            <a:r>
              <a:rPr lang="en" dirty="0" smtClean="0"/>
              <a:t>This </a:t>
            </a:r>
            <a:r>
              <a:rPr lang="en" dirty="0"/>
              <a:t>is of the “Overview” page, which will populate accordingly as the developer goes through and uses each of the individual checklists. So, the “in progress” column will populate as the developer marks an item as “in progress,” same with “does not pass,” etc.</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8228a6f62_0_3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18228a6f62_0_3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Image: Frances the guide dog in Lucy’s office.</a:t>
            </a:r>
            <a:endParaRPr sz="1200" b="0" i="0" u="none" strike="noStrike" cap="none">
              <a:solidFill>
                <a:schemeClr val="dk1"/>
              </a:solidFill>
              <a:latin typeface="Calibri"/>
              <a:ea typeface="Calibri"/>
              <a:cs typeface="Calibri"/>
              <a:sym typeface="Calibri"/>
            </a:endParaRPr>
          </a:p>
        </p:txBody>
      </p:sp>
      <p:sp>
        <p:nvSpPr>
          <p:cNvPr id="107" name="Google Shape;107;g18228a6f62_0_3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f9cc75f31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f9cc75f3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endParaRPr lang="en-US" dirty="0" smtClean="0"/>
          </a:p>
          <a:p>
            <a:pPr marL="457200" lvl="0" indent="-317500" rtl="0">
              <a:spcBef>
                <a:spcPts val="0"/>
              </a:spcBef>
              <a:spcAft>
                <a:spcPts val="0"/>
              </a:spcAft>
              <a:buSzPts val="1400"/>
              <a:buChar char="-"/>
            </a:pPr>
            <a:r>
              <a:rPr lang="en" dirty="0" smtClean="0"/>
              <a:t>And </a:t>
            </a:r>
            <a:r>
              <a:rPr lang="en" dirty="0"/>
              <a:t>then this is a screenshot of the “Developer Code Review,” one of the checklists. As you can see, there are the “action items,” then the “status column” (the status column items are collected back in that “Overview” page that I showed just before this), then a column to add your own developer notes, and then our own notes and tips from our team. </a:t>
            </a:r>
            <a:endParaRPr dirty="0"/>
          </a:p>
          <a:p>
            <a:pPr marL="457200" lvl="0" indent="-317500" rtl="0">
              <a:spcBef>
                <a:spcPts val="0"/>
              </a:spcBef>
              <a:spcAft>
                <a:spcPts val="0"/>
              </a:spcAft>
              <a:buSzPts val="1400"/>
              <a:buChar char="-"/>
            </a:pPr>
            <a:r>
              <a:rPr lang="en" dirty="0"/>
              <a:t>So, the overall status of these checklists is that we’re planning on getting some additional feedback first, because this was just our own first pass at what we think is important, but we would like to make sure that we haven’t missed anything that should be included.</a:t>
            </a:r>
            <a:endParaRPr dirty="0"/>
          </a:p>
          <a:p>
            <a:pPr marL="457200" lvl="0" indent="-317500" rtl="0">
              <a:spcBef>
                <a:spcPts val="0"/>
              </a:spcBef>
              <a:spcAft>
                <a:spcPts val="0"/>
              </a:spcAft>
              <a:buSzPts val="1400"/>
              <a:buChar char="-"/>
            </a:pPr>
            <a:r>
              <a:rPr lang="en" dirty="0"/>
              <a:t>But when these are ready, we can certainly post them in the UC Tech Slack accessibility channel</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e57282a5f_1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3e57282a5f_1_1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1" name="Google Shape;301;g3e57282a5f_1_1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e57282a5f_1_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3e57282a5f_1_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endParaRPr lang="en-US" sz="1200" dirty="0" smtClean="0">
              <a:solidFill>
                <a:schemeClr val="dk1"/>
              </a:solidFill>
              <a:latin typeface="Calibri"/>
              <a:ea typeface="Calibri"/>
              <a:cs typeface="Calibri"/>
              <a:sym typeface="Calibri"/>
            </a:endParaRPr>
          </a:p>
          <a:p>
            <a:pPr marL="0" lvl="0" indent="0" rtl="0">
              <a:spcBef>
                <a:spcPts val="0"/>
              </a:spcBef>
              <a:spcAft>
                <a:spcPts val="0"/>
              </a:spcAft>
              <a:buNone/>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conclusion I want to leave you all with is that, you know, we all know there’s a policy, we’re all working to uphold it, or we all want to, and there are probably lots of efforts to do so across our campuses. But, are we reaching as far as we can go? What else can we do? Which leads to essentially, our call to action, which is:</a:t>
            </a:r>
            <a:endParaRPr sz="1200" dirty="0">
              <a:solidFill>
                <a:schemeClr val="dk1"/>
              </a:solidFill>
              <a:latin typeface="Calibri"/>
              <a:ea typeface="Calibri"/>
              <a:cs typeface="Calibri"/>
              <a:sym typeface="Calibri"/>
            </a:endParaRPr>
          </a:p>
        </p:txBody>
      </p:sp>
      <p:sp>
        <p:nvSpPr>
          <p:cNvPr id="308" name="Google Shape;308;g3e57282a5f_1_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8228a6f62_0_8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18228a6f62_0_8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This </a:t>
            </a:r>
            <a:r>
              <a:rPr lang="en" sz="1200" dirty="0">
                <a:solidFill>
                  <a:schemeClr val="dk1"/>
                </a:solidFill>
                <a:latin typeface="Calibri"/>
                <a:ea typeface="Calibri"/>
                <a:cs typeface="Calibri"/>
                <a:sym typeface="Calibri"/>
              </a:rPr>
              <a:t>is a photo of Lucy and I back in 2015. We were scheduled to present about how to implement an accessibility at an institution at Educause, and this photo was from our dry run at a Bay Area accessibility Meetup group event. I like this photo a lot, for a number of reasons:</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Lucy is the main speaker, the main focus</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When we’ve presented at conferences together where we talk about web accessibility on a higher level, I’m there to help out on a few points, but Lucy’s story and experience is at the forefront</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Frances is with her</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The slide in the shot is all about why accessibility is important, because it affects real people, and Lucy is telling her own personal story</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More than likely, the next slide in the presentation is Lucy moving on to do her screen reader demo</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Which leads into arguably the most important slide . . . </a:t>
            </a:r>
            <a:endParaRPr sz="1200" dirty="0">
              <a:solidFill>
                <a:schemeClr val="dk1"/>
              </a:solidFill>
              <a:latin typeface="Calibri"/>
              <a:ea typeface="Calibri"/>
              <a:cs typeface="Calibri"/>
              <a:sym typeface="Calibri"/>
            </a:endParaRPr>
          </a:p>
        </p:txBody>
      </p:sp>
      <p:sp>
        <p:nvSpPr>
          <p:cNvPr id="315" name="Google Shape;315;g18228a6f62_0_8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85690342b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185690342b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1200"/>
              <a:buFont typeface="Calibri"/>
              <a:buChar char="-"/>
            </a:pPr>
            <a:endParaRPr lang="en-US" sz="1200" dirty="0" smtClean="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smtClean="0">
                <a:solidFill>
                  <a:schemeClr val="dk1"/>
                </a:solidFill>
                <a:latin typeface="Calibri"/>
                <a:ea typeface="Calibri"/>
                <a:cs typeface="Calibri"/>
                <a:sym typeface="Calibri"/>
              </a:rPr>
              <a:t>I </a:t>
            </a:r>
            <a:r>
              <a:rPr lang="en" sz="1200" dirty="0">
                <a:solidFill>
                  <a:schemeClr val="dk1"/>
                </a:solidFill>
                <a:latin typeface="Calibri"/>
                <a:ea typeface="Calibri"/>
                <a:cs typeface="Calibri"/>
                <a:sym typeface="Calibri"/>
              </a:rPr>
              <a:t>don’t personally identify as someone with a disability, and that’s my choice to disclose that information, and I would argue that I probably don’t necessarily look or sound like someone with a disability. I obviously think it’s important to advocate for people with disabilities, and to help as much as I can. </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If I’m going to go to present to a campus department or group and try to impart to them why web accessibility is important, people might listen, they might nod along and think, “wow, that’s interesting,” but, at the end of the day, are they truly going to remember what was discussed after the fact? Is this information going to stick with them when they go back to their desk and resume with juggling all of their competing priorities? Probably not . . .</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But when Lucy presents to that same department or group, with or without me, it is significantly more impactful. Her screen reader demo, her explanation of her own experiences, this sticks with people, it truly has an impact. When I came in to interview with Lucy and the rest of our team for the job I have now, I went into that interview remembering when I attended one of Lucy’s screen reader demos from years earlier. </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That’s what I mean by “be impactful,” and is what I mean by emphasizing the importance of working with people with disabilities. So, make it happen. </a:t>
            </a:r>
            <a:endParaRPr sz="1200" dirty="0">
              <a:solidFill>
                <a:schemeClr val="dk1"/>
              </a:solidFill>
              <a:latin typeface="Calibri"/>
              <a:ea typeface="Calibri"/>
              <a:cs typeface="Calibri"/>
              <a:sym typeface="Calibri"/>
            </a:endParaRPr>
          </a:p>
        </p:txBody>
      </p:sp>
      <p:sp>
        <p:nvSpPr>
          <p:cNvPr id="322" name="Google Shape;322;g185690342b_0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8228a6f62_0_1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28" name="Google Shape;328;g18228a6f62_0_1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e510c1d44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3e510c1d44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Image</a:t>
            </a:r>
            <a:r>
              <a:rPr lang="en" sz="1200" dirty="0">
                <a:solidFill>
                  <a:schemeClr val="dk1"/>
                </a:solidFill>
                <a:latin typeface="Calibri"/>
                <a:ea typeface="Calibri"/>
                <a:cs typeface="Calibri"/>
                <a:sym typeface="Calibri"/>
              </a:rPr>
              <a:t>: Screenshot of the Web Platform Services website home page.</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a:solidFill>
                  <a:schemeClr val="dk1"/>
                </a:solidFill>
                <a:latin typeface="Calibri"/>
                <a:ea typeface="Calibri"/>
                <a:cs typeface="Calibri"/>
                <a:sym typeface="Calibri"/>
              </a:rPr>
              <a:t>UC Berkeley Web Platform Services: https://web.berkeley.edu</a:t>
            </a:r>
            <a:endParaRPr sz="1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Essential, cost-effective solutions for your web presence at UC Berkeley, including:</a:t>
            </a:r>
            <a:endParaRPr sz="1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Managed web publishing platform (Open Berkeley)</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Coordination of web hosting services for Do-It-Yourself Drupal and Wordpress websites (Pantheon – the campus partner for DIY sites)</a:t>
            </a:r>
            <a:endParaRPr sz="1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Web accessibility consulting and review services (the Web Access team)</a:t>
            </a:r>
            <a:endParaRPr sz="1200" dirty="0">
              <a:solidFill>
                <a:schemeClr val="dk1"/>
              </a:solidFill>
              <a:latin typeface="Calibri"/>
              <a:ea typeface="Calibri"/>
              <a:cs typeface="Calibri"/>
              <a:sym typeface="Calibri"/>
            </a:endParaRPr>
          </a:p>
        </p:txBody>
      </p:sp>
      <p:sp>
        <p:nvSpPr>
          <p:cNvPr id="114" name="Google Shape;114;g3e510c1d44_0_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e4f79843c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3e4f79843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1200"/>
              <a:buFont typeface="Calibri"/>
              <a:buChar char="-"/>
            </a:pPr>
            <a:endParaRPr lang="en-US" sz="1200" dirty="0" smtClean="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smtClean="0">
                <a:solidFill>
                  <a:schemeClr val="dk1"/>
                </a:solidFill>
                <a:latin typeface="Calibri"/>
                <a:ea typeface="Calibri"/>
                <a:cs typeface="Calibri"/>
                <a:sym typeface="Calibri"/>
              </a:rPr>
              <a:t>If </a:t>
            </a:r>
            <a:r>
              <a:rPr lang="en" sz="1200" dirty="0">
                <a:solidFill>
                  <a:schemeClr val="dk1"/>
                </a:solidFill>
                <a:latin typeface="Calibri"/>
                <a:ea typeface="Calibri"/>
                <a:cs typeface="Calibri"/>
                <a:sym typeface="Calibri"/>
              </a:rPr>
              <a:t>you’re here, you’re probably aware that the UC has an accessibility. But does everyone else know?</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We’ll talk about our team at Berkeley and what we do, what we’ve done in the past, and what we want to do moving forward</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And I’d love to also hear from others as to what they do at other UC campuses, so maybe we can all learn from one another</a:t>
            </a:r>
            <a:endParaRPr sz="1200" dirty="0">
              <a:solidFill>
                <a:schemeClr val="dk1"/>
              </a:solidFill>
              <a:latin typeface="Calibri"/>
              <a:ea typeface="Calibri"/>
              <a:cs typeface="Calibri"/>
              <a:sym typeface="Calibri"/>
            </a:endParaRPr>
          </a:p>
        </p:txBody>
      </p:sp>
      <p:sp>
        <p:nvSpPr>
          <p:cNvPr id="120" name="Google Shape;120;g3e4f79843c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e4f79843c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3e4f79843c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7" name="Google Shape;127;g3e4f79843c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e510c1d4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3e510c1d4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4" name="Google Shape;134;g3e510c1d4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e510c1d44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3e510c1d44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1200"/>
              <a:buFont typeface="Calibri"/>
              <a:buChar char="-"/>
            </a:pPr>
            <a:endParaRPr lang="en-US" sz="1200" dirty="0" smtClean="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smtClean="0">
                <a:solidFill>
                  <a:schemeClr val="dk1"/>
                </a:solidFill>
                <a:latin typeface="Calibri"/>
                <a:ea typeface="Calibri"/>
                <a:cs typeface="Calibri"/>
                <a:sym typeface="Calibri"/>
              </a:rPr>
              <a:t>Obviously</a:t>
            </a:r>
            <a:r>
              <a:rPr lang="en" sz="1200" dirty="0">
                <a:solidFill>
                  <a:schemeClr val="dk1"/>
                </a:solidFill>
                <a:latin typeface="Calibri"/>
                <a:ea typeface="Calibri"/>
                <a:cs typeface="Calibri"/>
                <a:sym typeface="Calibri"/>
              </a:rPr>
              <a:t>, the entire UC population is quite large, and quite varied. Students/faculty/staff/etc. </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Even with our current efforts, how many people are we truly reaching? How many people are potentially being left out?</a:t>
            </a:r>
            <a:endParaRPr sz="1200" dirty="0">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So, in general, what can we all do to best promote web accessibility at our campuses, to ultimately uphold the policy, and make our websites better for everyone?</a:t>
            </a:r>
            <a:endParaRPr sz="1200" dirty="0">
              <a:solidFill>
                <a:schemeClr val="dk1"/>
              </a:solidFill>
              <a:latin typeface="Calibri"/>
              <a:ea typeface="Calibri"/>
              <a:cs typeface="Calibri"/>
              <a:sym typeface="Calibri"/>
            </a:endParaRPr>
          </a:p>
        </p:txBody>
      </p:sp>
      <p:sp>
        <p:nvSpPr>
          <p:cNvPr id="141" name="Google Shape;141;g3e510c1d44_0_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8228a6f62_0_4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8228a6f62_0_4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US" sz="12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 sz="1200" dirty="0" smtClean="0">
                <a:solidFill>
                  <a:schemeClr val="dk1"/>
                </a:solidFill>
                <a:latin typeface="Calibri"/>
                <a:ea typeface="Calibri"/>
                <a:cs typeface="Calibri"/>
                <a:sym typeface="Calibri"/>
              </a:rPr>
              <a:t>So</a:t>
            </a:r>
            <a:r>
              <a:rPr lang="en" sz="1200" dirty="0">
                <a:solidFill>
                  <a:schemeClr val="dk1"/>
                </a:solidFill>
                <a:latin typeface="Calibri"/>
                <a:ea typeface="Calibri"/>
                <a:cs typeface="Calibri"/>
                <a:sym typeface="Calibri"/>
              </a:rPr>
              <a:t>, to provide some background, I’m going to hand the reins over the Lucy, with this slide, and then I’ll read the next slide. At UC Berkeley, it all started with a passion for accessibility, and Lucy was there from the get-go.</a:t>
            </a:r>
            <a:endParaRPr sz="1200" dirty="0">
              <a:solidFill>
                <a:schemeClr val="dk1"/>
              </a:solidFill>
              <a:latin typeface="Calibri"/>
              <a:ea typeface="Calibri"/>
              <a:cs typeface="Calibri"/>
              <a:sym typeface="Calibri"/>
            </a:endParaRPr>
          </a:p>
        </p:txBody>
      </p:sp>
      <p:sp>
        <p:nvSpPr>
          <p:cNvPr id="148" name="Google Shape;148;g18228a6f62_0_4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1041995"/>
            <a:ext cx="3008400" cy="4050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003262"/>
              </a:buClr>
              <a:buSzPts val="1400"/>
              <a:buFont typeface="Georgia"/>
              <a:buNone/>
              <a:defRPr sz="2000" b="1" i="0" u="none" strike="noStrike" cap="none">
                <a:solidFill>
                  <a:srgbClr val="003262"/>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48" name="Google Shape;48;p12"/>
          <p:cNvSpPr txBox="1">
            <a:spLocks noGrp="1"/>
          </p:cNvSpPr>
          <p:nvPr>
            <p:ph type="body" idx="1"/>
          </p:nvPr>
        </p:nvSpPr>
        <p:spPr>
          <a:xfrm>
            <a:off x="3575050" y="1041995"/>
            <a:ext cx="4537200" cy="3657000"/>
          </a:xfrm>
          <a:prstGeom prst="rect">
            <a:avLst/>
          </a:prstGeom>
          <a:noFill/>
          <a:ln>
            <a:noFill/>
          </a:ln>
        </p:spPr>
        <p:txBody>
          <a:bodyPr spcFirstLastPara="1" wrap="square" lIns="91425" tIns="91425" rIns="91425" bIns="91425" anchor="t" anchorCtr="0"/>
          <a:lstStyle>
            <a:lvl1pPr marL="457200" marR="0" lvl="0" indent="-330200" algn="l" rtl="0">
              <a:spcBef>
                <a:spcPts val="320"/>
              </a:spcBef>
              <a:spcAft>
                <a:spcPts val="0"/>
              </a:spcAft>
              <a:buClr>
                <a:srgbClr val="003262"/>
              </a:buClr>
              <a:buSzPts val="1600"/>
              <a:buFont typeface="Arial"/>
              <a:buChar char="•"/>
              <a:defRPr sz="1600" b="0" i="0" u="none" strike="noStrike" cap="none">
                <a:solidFill>
                  <a:srgbClr val="003262"/>
                </a:solidFill>
                <a:latin typeface="Merriweather Sans"/>
                <a:ea typeface="Merriweather Sans"/>
                <a:cs typeface="Merriweather Sans"/>
                <a:sym typeface="Merriweather Sans"/>
              </a:defRPr>
            </a:lvl1pPr>
            <a:lvl2pPr marL="914400" marR="0" lvl="1"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2pPr>
            <a:lvl3pPr marL="1371600" marR="0" lvl="2"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3pPr>
            <a:lvl4pPr marL="1828800" marR="0" lvl="3"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4pPr>
            <a:lvl5pPr marL="2286000" marR="0" lvl="4"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12"/>
          <p:cNvSpPr txBox="1">
            <a:spLocks noGrp="1"/>
          </p:cNvSpPr>
          <p:nvPr>
            <p:ph type="body" idx="2"/>
          </p:nvPr>
        </p:nvSpPr>
        <p:spPr>
          <a:xfrm>
            <a:off x="457200" y="1531651"/>
            <a:ext cx="3008400" cy="3167400"/>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rgbClr val="003262"/>
              </a:buClr>
              <a:buSzPts val="2200"/>
              <a:buFont typeface="Arial"/>
              <a:buNone/>
              <a:defRPr sz="1600" b="0" i="0" u="none" strike="noStrike" cap="none">
                <a:solidFill>
                  <a:srgbClr val="003262"/>
                </a:solidFill>
                <a:latin typeface="Merriweather Sans"/>
                <a:ea typeface="Merriweather Sans"/>
                <a:cs typeface="Merriweather Sans"/>
                <a:sym typeface="Merriweather Sans"/>
              </a:defRPr>
            </a:lvl1pPr>
            <a:lvl2pPr marL="914400" marR="0" lvl="1" indent="-228600" algn="l" rtl="0">
              <a:spcBef>
                <a:spcPts val="240"/>
              </a:spcBef>
              <a:spcAft>
                <a:spcPts val="0"/>
              </a:spcAft>
              <a:buClr>
                <a:srgbClr val="003262"/>
              </a:buClr>
              <a:buSzPts val="2000"/>
              <a:buFont typeface="Arial"/>
              <a:buNone/>
              <a:defRPr sz="1200" b="0" i="0" u="none" strike="noStrike" cap="none">
                <a:solidFill>
                  <a:srgbClr val="003262"/>
                </a:solidFill>
                <a:latin typeface="Merriweather Sans"/>
                <a:ea typeface="Merriweather Sans"/>
                <a:cs typeface="Merriweather Sans"/>
                <a:sym typeface="Merriweather Sans"/>
              </a:defRPr>
            </a:lvl2pPr>
            <a:lvl3pPr marL="1371600" marR="0" lvl="2" indent="-228600" algn="l" rtl="0">
              <a:spcBef>
                <a:spcPts val="200"/>
              </a:spcBef>
              <a:spcAft>
                <a:spcPts val="0"/>
              </a:spcAft>
              <a:buClr>
                <a:srgbClr val="003262"/>
              </a:buClr>
              <a:buSzPts val="1800"/>
              <a:buFont typeface="Arial"/>
              <a:buNone/>
              <a:defRPr sz="1000" b="0" i="0" u="none" strike="noStrike" cap="none">
                <a:solidFill>
                  <a:srgbClr val="003262"/>
                </a:solidFill>
                <a:latin typeface="Merriweather Sans"/>
                <a:ea typeface="Merriweather Sans"/>
                <a:cs typeface="Merriweather Sans"/>
                <a:sym typeface="Merriweather Sans"/>
              </a:defRPr>
            </a:lvl3pPr>
            <a:lvl4pPr marL="1828800" marR="0" lvl="3" indent="-228600" algn="l" rtl="0">
              <a:spcBef>
                <a:spcPts val="180"/>
              </a:spcBef>
              <a:spcAft>
                <a:spcPts val="0"/>
              </a:spcAft>
              <a:buClr>
                <a:srgbClr val="003262"/>
              </a:buClr>
              <a:buSzPts val="1600"/>
              <a:buFont typeface="Arial"/>
              <a:buNone/>
              <a:defRPr sz="900" b="0" i="0" u="none" strike="noStrike" cap="none">
                <a:solidFill>
                  <a:srgbClr val="003262"/>
                </a:solidFill>
                <a:latin typeface="Merriweather Sans"/>
                <a:ea typeface="Merriweather Sans"/>
                <a:cs typeface="Merriweather Sans"/>
                <a:sym typeface="Merriweather Sans"/>
              </a:defRPr>
            </a:lvl4pPr>
            <a:lvl5pPr marL="2286000" marR="0" lvl="4" indent="-228600" algn="l" rtl="0">
              <a:spcBef>
                <a:spcPts val="180"/>
              </a:spcBef>
              <a:spcAft>
                <a:spcPts val="0"/>
              </a:spcAft>
              <a:buClr>
                <a:srgbClr val="003262"/>
              </a:buClr>
              <a:buSzPts val="1400"/>
              <a:buFont typeface="Arial"/>
              <a:buNone/>
              <a:defRPr sz="900" b="0" i="0" u="none" strike="noStrike" cap="none">
                <a:solidFill>
                  <a:srgbClr val="003262"/>
                </a:solidFill>
                <a:latin typeface="Merriweather Sans"/>
                <a:ea typeface="Merriweather Sans"/>
                <a:cs typeface="Merriweather Sans"/>
                <a:sym typeface="Merriweather Sans"/>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50"/>
        <p:cNvGrpSpPr/>
        <p:nvPr/>
      </p:nvGrpSpPr>
      <p:grpSpPr>
        <a:xfrm>
          <a:off x="0" y="0"/>
          <a:ext cx="0" cy="0"/>
          <a:chOff x="0" y="0"/>
          <a:chExt cx="0" cy="0"/>
        </a:xfrm>
      </p:grpSpPr>
      <p:sp>
        <p:nvSpPr>
          <p:cNvPr id="51" name="Google Shape;51;p13"/>
          <p:cNvSpPr/>
          <p:nvPr/>
        </p:nvSpPr>
        <p:spPr>
          <a:xfrm>
            <a:off x="0" y="0"/>
            <a:ext cx="9144000" cy="6858000"/>
          </a:xfrm>
          <a:prstGeom prst="rect">
            <a:avLst/>
          </a:prstGeom>
          <a:solidFill>
            <a:srgbClr val="D9661F"/>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13"/>
          <p:cNvSpPr txBox="1">
            <a:spLocks noGrp="1"/>
          </p:cNvSpPr>
          <p:nvPr>
            <p:ph type="title"/>
          </p:nvPr>
        </p:nvSpPr>
        <p:spPr>
          <a:xfrm>
            <a:off x="568324" y="1562368"/>
            <a:ext cx="7864500" cy="3733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FFFFFF"/>
              </a:buClr>
              <a:buSzPts val="1400"/>
              <a:buFont typeface="Georgia"/>
              <a:buNone/>
              <a:defRPr sz="5000" b="1" i="0" u="none" strike="noStrike" cap="none">
                <a:solidFill>
                  <a:srgbClr val="FFFFFF"/>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3"/>
        <p:cNvGrpSpPr/>
        <p:nvPr/>
      </p:nvGrpSpPr>
      <p:grpSpPr>
        <a:xfrm>
          <a:off x="0" y="0"/>
          <a:ext cx="0" cy="0"/>
          <a:chOff x="0" y="0"/>
          <a:chExt cx="0" cy="0"/>
        </a:xfrm>
      </p:grpSpPr>
      <p:sp>
        <p:nvSpPr>
          <p:cNvPr id="54" name="Google Shape;54;p14"/>
          <p:cNvSpPr/>
          <p:nvPr/>
        </p:nvSpPr>
        <p:spPr>
          <a:xfrm>
            <a:off x="0" y="0"/>
            <a:ext cx="9144000" cy="6858000"/>
          </a:xfrm>
          <a:prstGeom prst="rect">
            <a:avLst/>
          </a:prstGeom>
          <a:solidFill>
            <a:srgbClr val="C28220"/>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14"/>
          <p:cNvSpPr txBox="1">
            <a:spLocks noGrp="1"/>
          </p:cNvSpPr>
          <p:nvPr>
            <p:ph type="title"/>
          </p:nvPr>
        </p:nvSpPr>
        <p:spPr>
          <a:xfrm>
            <a:off x="568324" y="2017295"/>
            <a:ext cx="7905600" cy="2221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FFFFFF"/>
              </a:buClr>
              <a:buSzPts val="1400"/>
              <a:buFont typeface="Georgia"/>
              <a:buNone/>
              <a:defRPr sz="5000" b="1" i="0" u="none" strike="noStrike" cap="none">
                <a:solidFill>
                  <a:srgbClr val="FFFFFF"/>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56" name="Google Shape;56;p14"/>
          <p:cNvPicPr preferRelativeResize="0"/>
          <p:nvPr/>
        </p:nvPicPr>
        <p:blipFill rotWithShape="1">
          <a:blip r:embed="rId2">
            <a:alphaModFix/>
          </a:blip>
          <a:srcRect/>
          <a:stretch/>
        </p:blipFill>
        <p:spPr>
          <a:xfrm>
            <a:off x="650874" y="1487170"/>
            <a:ext cx="5445000" cy="499500"/>
          </a:xfrm>
          <a:prstGeom prst="rect">
            <a:avLst/>
          </a:prstGeom>
          <a:noFill/>
          <a:ln>
            <a:noFill/>
          </a:ln>
        </p:spPr>
      </p:pic>
      <p:sp>
        <p:nvSpPr>
          <p:cNvPr id="57" name="Google Shape;57;p14"/>
          <p:cNvSpPr txBox="1">
            <a:spLocks noGrp="1"/>
          </p:cNvSpPr>
          <p:nvPr>
            <p:ph type="body" idx="1"/>
          </p:nvPr>
        </p:nvSpPr>
        <p:spPr>
          <a:xfrm>
            <a:off x="701674" y="1283501"/>
            <a:ext cx="7772400" cy="646800"/>
          </a:xfrm>
          <a:prstGeom prst="rect">
            <a:avLst/>
          </a:prstGeom>
          <a:noFill/>
          <a:ln>
            <a:noFill/>
          </a:ln>
        </p:spPr>
        <p:txBody>
          <a:bodyPr spcFirstLastPara="1" wrap="square" lIns="91425" tIns="91425" rIns="91425" bIns="91425" anchor="b" anchorCtr="0"/>
          <a:lstStyle>
            <a:lvl1pPr marL="457200" marR="0" lvl="0" indent="-228600" algn="l" rtl="0">
              <a:spcBef>
                <a:spcPts val="440"/>
              </a:spcBef>
              <a:spcAft>
                <a:spcPts val="0"/>
              </a:spcAft>
              <a:buClr>
                <a:srgbClr val="FFFFFF"/>
              </a:buClr>
              <a:buSzPts val="2200"/>
              <a:buFont typeface="Arial"/>
              <a:buNone/>
              <a:defRPr sz="2200" b="0" i="0" u="none" strike="noStrike" cap="none">
                <a:solidFill>
                  <a:srgbClr val="FFFFFF"/>
                </a:solidFill>
                <a:latin typeface="Georgia"/>
                <a:ea typeface="Georgia"/>
                <a:cs typeface="Georgia"/>
                <a:sym typeface="Georgia"/>
              </a:defRPr>
            </a:lvl1pPr>
            <a:lvl2pPr marL="914400" marR="0" lvl="1" indent="-228600" algn="l" rtl="0">
              <a:spcBef>
                <a:spcPts val="360"/>
              </a:spcBef>
              <a:spcAft>
                <a:spcPts val="0"/>
              </a:spcAft>
              <a:buClr>
                <a:srgbClr val="888888"/>
              </a:buClr>
              <a:buSzPts val="2000"/>
              <a:buFont typeface="Arial"/>
              <a:buNone/>
              <a:defRPr sz="1800" b="0" i="0" u="none" strike="noStrike" cap="none">
                <a:solidFill>
                  <a:srgbClr val="888888"/>
                </a:solidFill>
                <a:latin typeface="Merriweather Sans"/>
                <a:ea typeface="Merriweather Sans"/>
                <a:cs typeface="Merriweather Sans"/>
                <a:sym typeface="Merriweather Sans"/>
              </a:defRPr>
            </a:lvl2pPr>
            <a:lvl3pPr marL="1371600" marR="0" lvl="2" indent="-228600" algn="l" rtl="0">
              <a:spcBef>
                <a:spcPts val="320"/>
              </a:spcBef>
              <a:spcAft>
                <a:spcPts val="0"/>
              </a:spcAft>
              <a:buClr>
                <a:srgbClr val="888888"/>
              </a:buClr>
              <a:buSzPts val="1800"/>
              <a:buFont typeface="Arial"/>
              <a:buNone/>
              <a:defRPr sz="1600" b="0" i="0" u="none" strike="noStrike" cap="none">
                <a:solidFill>
                  <a:srgbClr val="888888"/>
                </a:solidFill>
                <a:latin typeface="Merriweather Sans"/>
                <a:ea typeface="Merriweather Sans"/>
                <a:cs typeface="Merriweather Sans"/>
                <a:sym typeface="Merriweather Sans"/>
              </a:defRPr>
            </a:lvl3pPr>
            <a:lvl4pPr marL="1828800" marR="0" lvl="3" indent="-228600" algn="l" rtl="0">
              <a:spcBef>
                <a:spcPts val="280"/>
              </a:spcBef>
              <a:spcAft>
                <a:spcPts val="0"/>
              </a:spcAft>
              <a:buClr>
                <a:srgbClr val="888888"/>
              </a:buClr>
              <a:buSzPts val="1600"/>
              <a:buFont typeface="Arial"/>
              <a:buNone/>
              <a:defRPr sz="1400" b="0" i="0" u="none" strike="noStrike" cap="none">
                <a:solidFill>
                  <a:srgbClr val="888888"/>
                </a:solidFill>
                <a:latin typeface="Merriweather Sans"/>
                <a:ea typeface="Merriweather Sans"/>
                <a:cs typeface="Merriweather Sans"/>
                <a:sym typeface="Merriweather Sans"/>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Merriweather Sans"/>
                <a:ea typeface="Merriweather Sans"/>
                <a:cs typeface="Merriweather Sans"/>
                <a:sym typeface="Merriweather Sans"/>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15"/>
          <p:cNvSpPr>
            <a:spLocks noGrp="1"/>
          </p:cNvSpPr>
          <p:nvPr>
            <p:ph type="pic" idx="2"/>
          </p:nvPr>
        </p:nvSpPr>
        <p:spPr>
          <a:xfrm>
            <a:off x="0" y="0"/>
            <a:ext cx="9144000" cy="53022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rgbClr val="003262"/>
              </a:buClr>
              <a:buSzPts val="1400"/>
              <a:buFont typeface="Arial"/>
              <a:buNone/>
              <a:defRPr sz="3200" b="0" i="0" u="none" strike="noStrike" cap="none">
                <a:solidFill>
                  <a:srgbClr val="003262"/>
                </a:solidFill>
                <a:latin typeface="Merriweather Sans"/>
                <a:ea typeface="Merriweather Sans"/>
                <a:cs typeface="Merriweather Sans"/>
                <a:sym typeface="Merriweather Sans"/>
              </a:defRPr>
            </a:lvl1pPr>
            <a:lvl2pPr marL="457200" marR="0" lvl="1" indent="0" algn="l" rtl="0">
              <a:spcBef>
                <a:spcPts val="560"/>
              </a:spcBef>
              <a:spcAft>
                <a:spcPts val="0"/>
              </a:spcAft>
              <a:buClr>
                <a:srgbClr val="003262"/>
              </a:buClr>
              <a:buSzPts val="1400"/>
              <a:buFont typeface="Arial"/>
              <a:buNone/>
              <a:defRPr sz="2800" b="0" i="0" u="none" strike="noStrike" cap="none">
                <a:solidFill>
                  <a:srgbClr val="003262"/>
                </a:solidFill>
                <a:latin typeface="Merriweather Sans"/>
                <a:ea typeface="Merriweather Sans"/>
                <a:cs typeface="Merriweather Sans"/>
                <a:sym typeface="Merriweather Sans"/>
              </a:defRPr>
            </a:lvl2pPr>
            <a:lvl3pPr marL="914400" marR="0" lvl="2" indent="0" algn="l" rtl="0">
              <a:spcBef>
                <a:spcPts val="480"/>
              </a:spcBef>
              <a:spcAft>
                <a:spcPts val="0"/>
              </a:spcAft>
              <a:buClr>
                <a:srgbClr val="003262"/>
              </a:buClr>
              <a:buSzPts val="1400"/>
              <a:buFont typeface="Arial"/>
              <a:buNone/>
              <a:defRPr sz="2400" b="0" i="0" u="none" strike="noStrike" cap="none">
                <a:solidFill>
                  <a:srgbClr val="003262"/>
                </a:solidFill>
                <a:latin typeface="Merriweather Sans"/>
                <a:ea typeface="Merriweather Sans"/>
                <a:cs typeface="Merriweather Sans"/>
                <a:sym typeface="Merriweather Sans"/>
              </a:defRPr>
            </a:lvl3pPr>
            <a:lvl4pPr marL="1371600" marR="0" lvl="3" indent="0" algn="l" rtl="0">
              <a:spcBef>
                <a:spcPts val="400"/>
              </a:spcBef>
              <a:spcAft>
                <a:spcPts val="0"/>
              </a:spcAft>
              <a:buClr>
                <a:srgbClr val="003262"/>
              </a:buClr>
              <a:buSzPts val="1400"/>
              <a:buFont typeface="Arial"/>
              <a:buNone/>
              <a:defRPr sz="2000" b="0" i="0" u="none" strike="noStrike" cap="none">
                <a:solidFill>
                  <a:srgbClr val="003262"/>
                </a:solidFill>
                <a:latin typeface="Merriweather Sans"/>
                <a:ea typeface="Merriweather Sans"/>
                <a:cs typeface="Merriweather Sans"/>
                <a:sym typeface="Merriweather Sans"/>
              </a:defRPr>
            </a:lvl4pPr>
            <a:lvl5pPr marL="1828800" marR="0" lvl="4" indent="0" algn="l" rtl="0">
              <a:spcBef>
                <a:spcPts val="400"/>
              </a:spcBef>
              <a:spcAft>
                <a:spcPts val="0"/>
              </a:spcAft>
              <a:buClr>
                <a:srgbClr val="003262"/>
              </a:buClr>
              <a:buSzPts val="1400"/>
              <a:buFont typeface="Arial"/>
              <a:buNone/>
              <a:defRPr sz="2000" b="0" i="0" u="none" strike="noStrike" cap="none">
                <a:solidFill>
                  <a:srgbClr val="003262"/>
                </a:solidFill>
                <a:latin typeface="Merriweather Sans"/>
                <a:ea typeface="Merriweather Sans"/>
                <a:cs typeface="Merriweather Sans"/>
                <a:sym typeface="Merriweather Sans"/>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5"/>
          <p:cNvSpPr txBox="1">
            <a:spLocks noGrp="1"/>
          </p:cNvSpPr>
          <p:nvPr>
            <p:ph type="title"/>
          </p:nvPr>
        </p:nvSpPr>
        <p:spPr>
          <a:xfrm>
            <a:off x="381000" y="853440"/>
            <a:ext cx="7472700" cy="19281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FFFFF"/>
              </a:buClr>
              <a:buSzPts val="1400"/>
              <a:buFont typeface="Georgia"/>
              <a:buNone/>
              <a:defRPr sz="5000" b="1" i="0" u="none" strike="noStrike" cap="none">
                <a:solidFill>
                  <a:srgbClr val="FFFFFF"/>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1" name="Google Shape;61;p15"/>
          <p:cNvSpPr txBox="1">
            <a:spLocks noGrp="1"/>
          </p:cNvSpPr>
          <p:nvPr>
            <p:ph type="body" idx="1"/>
          </p:nvPr>
        </p:nvSpPr>
        <p:spPr>
          <a:xfrm>
            <a:off x="381000" y="2883134"/>
            <a:ext cx="5486400" cy="477300"/>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Clr>
                <a:srgbClr val="FFFFFF"/>
              </a:buClr>
              <a:buSzPts val="2200"/>
              <a:buFont typeface="Arial"/>
              <a:buNone/>
              <a:defRPr sz="2400" b="0" i="0" u="none" strike="noStrike" cap="none">
                <a:solidFill>
                  <a:srgbClr val="FFFFFF"/>
                </a:solidFill>
                <a:latin typeface="Merriweather Sans"/>
                <a:ea typeface="Merriweather Sans"/>
                <a:cs typeface="Merriweather Sans"/>
                <a:sym typeface="Merriweather Sans"/>
              </a:defRPr>
            </a:lvl1pPr>
            <a:lvl2pPr marL="914400" marR="0" lvl="1" indent="-228600" algn="l" rtl="0">
              <a:spcBef>
                <a:spcPts val="240"/>
              </a:spcBef>
              <a:spcAft>
                <a:spcPts val="0"/>
              </a:spcAft>
              <a:buClr>
                <a:srgbClr val="003262"/>
              </a:buClr>
              <a:buSzPts val="2000"/>
              <a:buFont typeface="Arial"/>
              <a:buNone/>
              <a:defRPr sz="1200" b="0" i="0" u="none" strike="noStrike" cap="none">
                <a:solidFill>
                  <a:srgbClr val="003262"/>
                </a:solidFill>
                <a:latin typeface="Merriweather Sans"/>
                <a:ea typeface="Merriweather Sans"/>
                <a:cs typeface="Merriweather Sans"/>
                <a:sym typeface="Merriweather Sans"/>
              </a:defRPr>
            </a:lvl2pPr>
            <a:lvl3pPr marL="1371600" marR="0" lvl="2" indent="-228600" algn="l" rtl="0">
              <a:spcBef>
                <a:spcPts val="200"/>
              </a:spcBef>
              <a:spcAft>
                <a:spcPts val="0"/>
              </a:spcAft>
              <a:buClr>
                <a:srgbClr val="003262"/>
              </a:buClr>
              <a:buSzPts val="1800"/>
              <a:buFont typeface="Arial"/>
              <a:buNone/>
              <a:defRPr sz="1000" b="0" i="0" u="none" strike="noStrike" cap="none">
                <a:solidFill>
                  <a:srgbClr val="003262"/>
                </a:solidFill>
                <a:latin typeface="Merriweather Sans"/>
                <a:ea typeface="Merriweather Sans"/>
                <a:cs typeface="Merriweather Sans"/>
                <a:sym typeface="Merriweather Sans"/>
              </a:defRPr>
            </a:lvl3pPr>
            <a:lvl4pPr marL="1828800" marR="0" lvl="3" indent="-228600" algn="l" rtl="0">
              <a:spcBef>
                <a:spcPts val="180"/>
              </a:spcBef>
              <a:spcAft>
                <a:spcPts val="0"/>
              </a:spcAft>
              <a:buClr>
                <a:srgbClr val="003262"/>
              </a:buClr>
              <a:buSzPts val="1600"/>
              <a:buFont typeface="Arial"/>
              <a:buNone/>
              <a:defRPr sz="900" b="0" i="0" u="none" strike="noStrike" cap="none">
                <a:solidFill>
                  <a:srgbClr val="003262"/>
                </a:solidFill>
                <a:latin typeface="Merriweather Sans"/>
                <a:ea typeface="Merriweather Sans"/>
                <a:cs typeface="Merriweather Sans"/>
                <a:sym typeface="Merriweather Sans"/>
              </a:defRPr>
            </a:lvl4pPr>
            <a:lvl5pPr marL="2286000" marR="0" lvl="4" indent="-228600" algn="l" rtl="0">
              <a:spcBef>
                <a:spcPts val="180"/>
              </a:spcBef>
              <a:spcAft>
                <a:spcPts val="0"/>
              </a:spcAft>
              <a:buClr>
                <a:srgbClr val="003262"/>
              </a:buClr>
              <a:buSzPts val="1400"/>
              <a:buFont typeface="Arial"/>
              <a:buNone/>
              <a:defRPr sz="900" b="0" i="0" u="none" strike="noStrike" cap="none">
                <a:solidFill>
                  <a:srgbClr val="003262"/>
                </a:solidFill>
                <a:latin typeface="Merriweather Sans"/>
                <a:ea typeface="Merriweather Sans"/>
                <a:cs typeface="Merriweather Sans"/>
                <a:sym typeface="Merriweather Sans"/>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2"/>
        <p:cNvGrpSpPr/>
        <p:nvPr/>
      </p:nvGrpSpPr>
      <p:grpSpPr>
        <a:xfrm>
          <a:off x="0" y="0"/>
          <a:ext cx="0" cy="0"/>
          <a:chOff x="0" y="0"/>
          <a:chExt cx="0" cy="0"/>
        </a:xfrm>
      </p:grpSpPr>
      <p:sp>
        <p:nvSpPr>
          <p:cNvPr id="63" name="Google Shape;63;p16"/>
          <p:cNvSpPr txBox="1">
            <a:spLocks noGrp="1"/>
          </p:cNvSpPr>
          <p:nvPr>
            <p:ph type="ctrTitle"/>
          </p:nvPr>
        </p:nvSpPr>
        <p:spPr>
          <a:xfrm>
            <a:off x="447674" y="977216"/>
            <a:ext cx="8066400" cy="360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003262"/>
              </a:buClr>
              <a:buSzPts val="1400"/>
              <a:buFont typeface="Georgia"/>
              <a:buNone/>
              <a:defRPr sz="5000" b="1" i="0" u="none" strike="noStrike" cap="none">
                <a:solidFill>
                  <a:srgbClr val="003262"/>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64"/>
        <p:cNvGrpSpPr/>
        <p:nvPr/>
      </p:nvGrpSpPr>
      <p:grpSpPr>
        <a:xfrm>
          <a:off x="0" y="0"/>
          <a:ext cx="0" cy="0"/>
          <a:chOff x="0" y="0"/>
          <a:chExt cx="0" cy="0"/>
        </a:xfrm>
      </p:grpSpPr>
      <p:sp>
        <p:nvSpPr>
          <p:cNvPr id="65" name="Google Shape;65;p17"/>
          <p:cNvSpPr/>
          <p:nvPr/>
        </p:nvSpPr>
        <p:spPr>
          <a:xfrm>
            <a:off x="0" y="0"/>
            <a:ext cx="9144000" cy="6858000"/>
          </a:xfrm>
          <a:prstGeom prst="rect">
            <a:avLst/>
          </a:prstGeom>
          <a:solidFill>
            <a:srgbClr val="9DAD33"/>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17"/>
          <p:cNvSpPr txBox="1">
            <a:spLocks noGrp="1"/>
          </p:cNvSpPr>
          <p:nvPr>
            <p:ph type="title"/>
          </p:nvPr>
        </p:nvSpPr>
        <p:spPr>
          <a:xfrm>
            <a:off x="568324" y="2017295"/>
            <a:ext cx="7864500" cy="2221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FFFFFF"/>
              </a:buClr>
              <a:buSzPts val="1400"/>
              <a:buFont typeface="Georgia"/>
              <a:buNone/>
              <a:defRPr sz="5000" b="1" i="0" u="none" strike="noStrike" cap="none">
                <a:solidFill>
                  <a:srgbClr val="FFFFFF"/>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67" name="Google Shape;67;p17"/>
          <p:cNvPicPr preferRelativeResize="0"/>
          <p:nvPr/>
        </p:nvPicPr>
        <p:blipFill rotWithShape="1">
          <a:blip r:embed="rId2">
            <a:alphaModFix/>
          </a:blip>
          <a:srcRect/>
          <a:stretch/>
        </p:blipFill>
        <p:spPr>
          <a:xfrm>
            <a:off x="650874" y="1487170"/>
            <a:ext cx="5445000" cy="499500"/>
          </a:xfrm>
          <a:prstGeom prst="rect">
            <a:avLst/>
          </a:prstGeom>
          <a:noFill/>
          <a:ln>
            <a:noFill/>
          </a:ln>
        </p:spPr>
      </p:pic>
      <p:sp>
        <p:nvSpPr>
          <p:cNvPr id="68" name="Google Shape;68;p17"/>
          <p:cNvSpPr txBox="1">
            <a:spLocks noGrp="1"/>
          </p:cNvSpPr>
          <p:nvPr>
            <p:ph type="body" idx="1"/>
          </p:nvPr>
        </p:nvSpPr>
        <p:spPr>
          <a:xfrm>
            <a:off x="701674" y="1029501"/>
            <a:ext cx="5791800" cy="895800"/>
          </a:xfrm>
          <a:prstGeom prst="rect">
            <a:avLst/>
          </a:prstGeom>
          <a:noFill/>
          <a:ln>
            <a:noFill/>
          </a:ln>
        </p:spPr>
        <p:txBody>
          <a:bodyPr spcFirstLastPara="1" wrap="square" lIns="91425" tIns="91425" rIns="91425" bIns="91425" anchor="b" anchorCtr="0"/>
          <a:lstStyle>
            <a:lvl1pPr marL="457200" marR="0" lvl="0" indent="-228600" algn="l" rtl="0">
              <a:spcBef>
                <a:spcPts val="440"/>
              </a:spcBef>
              <a:spcAft>
                <a:spcPts val="0"/>
              </a:spcAft>
              <a:buClr>
                <a:srgbClr val="FFFFFF"/>
              </a:buClr>
              <a:buSzPts val="2200"/>
              <a:buFont typeface="Arial"/>
              <a:buNone/>
              <a:defRPr sz="2200" b="0" i="0" u="none" strike="noStrike" cap="none">
                <a:solidFill>
                  <a:srgbClr val="FFFFFF"/>
                </a:solidFill>
                <a:latin typeface="Georgia"/>
                <a:ea typeface="Georgia"/>
                <a:cs typeface="Georgia"/>
                <a:sym typeface="Georgia"/>
              </a:defRPr>
            </a:lvl1pPr>
            <a:lvl2pPr marL="914400" marR="0" lvl="1" indent="-228600" algn="l" rtl="0">
              <a:spcBef>
                <a:spcPts val="360"/>
              </a:spcBef>
              <a:spcAft>
                <a:spcPts val="0"/>
              </a:spcAft>
              <a:buClr>
                <a:srgbClr val="888888"/>
              </a:buClr>
              <a:buSzPts val="2000"/>
              <a:buFont typeface="Arial"/>
              <a:buNone/>
              <a:defRPr sz="1800" b="0" i="0" u="none" strike="noStrike" cap="none">
                <a:solidFill>
                  <a:srgbClr val="888888"/>
                </a:solidFill>
                <a:latin typeface="Merriweather Sans"/>
                <a:ea typeface="Merriweather Sans"/>
                <a:cs typeface="Merriweather Sans"/>
                <a:sym typeface="Merriweather Sans"/>
              </a:defRPr>
            </a:lvl2pPr>
            <a:lvl3pPr marL="1371600" marR="0" lvl="2" indent="-228600" algn="l" rtl="0">
              <a:spcBef>
                <a:spcPts val="320"/>
              </a:spcBef>
              <a:spcAft>
                <a:spcPts val="0"/>
              </a:spcAft>
              <a:buClr>
                <a:srgbClr val="888888"/>
              </a:buClr>
              <a:buSzPts val="1800"/>
              <a:buFont typeface="Arial"/>
              <a:buNone/>
              <a:defRPr sz="1600" b="0" i="0" u="none" strike="noStrike" cap="none">
                <a:solidFill>
                  <a:srgbClr val="888888"/>
                </a:solidFill>
                <a:latin typeface="Merriweather Sans"/>
                <a:ea typeface="Merriweather Sans"/>
                <a:cs typeface="Merriweather Sans"/>
                <a:sym typeface="Merriweather Sans"/>
              </a:defRPr>
            </a:lvl3pPr>
            <a:lvl4pPr marL="1828800" marR="0" lvl="3" indent="-228600" algn="l" rtl="0">
              <a:spcBef>
                <a:spcPts val="280"/>
              </a:spcBef>
              <a:spcAft>
                <a:spcPts val="0"/>
              </a:spcAft>
              <a:buClr>
                <a:srgbClr val="888888"/>
              </a:buClr>
              <a:buSzPts val="1600"/>
              <a:buFont typeface="Arial"/>
              <a:buNone/>
              <a:defRPr sz="1400" b="0" i="0" u="none" strike="noStrike" cap="none">
                <a:solidFill>
                  <a:srgbClr val="888888"/>
                </a:solidFill>
                <a:latin typeface="Merriweather Sans"/>
                <a:ea typeface="Merriweather Sans"/>
                <a:cs typeface="Merriweather Sans"/>
                <a:sym typeface="Merriweather Sans"/>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Merriweather Sans"/>
                <a:ea typeface="Merriweather Sans"/>
                <a:cs typeface="Merriweather Sans"/>
                <a:sym typeface="Merriweather Sans"/>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69"/>
        <p:cNvGrpSpPr/>
        <p:nvPr/>
      </p:nvGrpSpPr>
      <p:grpSpPr>
        <a:xfrm>
          <a:off x="0" y="0"/>
          <a:ext cx="0" cy="0"/>
          <a:chOff x="0" y="0"/>
          <a:chExt cx="0" cy="0"/>
        </a:xfrm>
      </p:grpSpPr>
      <p:sp>
        <p:nvSpPr>
          <p:cNvPr id="70" name="Google Shape;70;p18"/>
          <p:cNvSpPr/>
          <p:nvPr/>
        </p:nvSpPr>
        <p:spPr>
          <a:xfrm>
            <a:off x="0" y="0"/>
            <a:ext cx="9144000" cy="6858000"/>
          </a:xfrm>
          <a:prstGeom prst="rect">
            <a:avLst/>
          </a:prstGeom>
          <a:solidFill>
            <a:srgbClr val="D9661F"/>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8"/>
          <p:cNvSpPr txBox="1">
            <a:spLocks noGrp="1"/>
          </p:cNvSpPr>
          <p:nvPr>
            <p:ph type="title"/>
          </p:nvPr>
        </p:nvSpPr>
        <p:spPr>
          <a:xfrm>
            <a:off x="568324" y="2017295"/>
            <a:ext cx="7864500" cy="2221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FFFFFF"/>
              </a:buClr>
              <a:buSzPts val="1400"/>
              <a:buFont typeface="Georgia"/>
              <a:buNone/>
              <a:defRPr sz="5000" b="1" i="0" u="none" strike="noStrike" cap="none">
                <a:solidFill>
                  <a:srgbClr val="FFFFFF"/>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72" name="Google Shape;72;p18"/>
          <p:cNvPicPr preferRelativeResize="0"/>
          <p:nvPr/>
        </p:nvPicPr>
        <p:blipFill rotWithShape="1">
          <a:blip r:embed="rId2">
            <a:alphaModFix/>
          </a:blip>
          <a:srcRect/>
          <a:stretch/>
        </p:blipFill>
        <p:spPr>
          <a:xfrm>
            <a:off x="650874" y="1487170"/>
            <a:ext cx="5445000" cy="499500"/>
          </a:xfrm>
          <a:prstGeom prst="rect">
            <a:avLst/>
          </a:prstGeom>
          <a:noFill/>
          <a:ln>
            <a:noFill/>
          </a:ln>
        </p:spPr>
      </p:pic>
      <p:sp>
        <p:nvSpPr>
          <p:cNvPr id="73" name="Google Shape;73;p18"/>
          <p:cNvSpPr txBox="1">
            <a:spLocks noGrp="1"/>
          </p:cNvSpPr>
          <p:nvPr>
            <p:ph type="body" idx="1"/>
          </p:nvPr>
        </p:nvSpPr>
        <p:spPr>
          <a:xfrm>
            <a:off x="701674" y="1029501"/>
            <a:ext cx="5791800" cy="895800"/>
          </a:xfrm>
          <a:prstGeom prst="rect">
            <a:avLst/>
          </a:prstGeom>
          <a:noFill/>
          <a:ln>
            <a:noFill/>
          </a:ln>
        </p:spPr>
        <p:txBody>
          <a:bodyPr spcFirstLastPara="1" wrap="square" lIns="91425" tIns="91425" rIns="91425" bIns="91425" anchor="b" anchorCtr="0"/>
          <a:lstStyle>
            <a:lvl1pPr marL="457200" marR="0" lvl="0" indent="-228600" algn="l" rtl="0">
              <a:spcBef>
                <a:spcPts val="440"/>
              </a:spcBef>
              <a:spcAft>
                <a:spcPts val="0"/>
              </a:spcAft>
              <a:buClr>
                <a:srgbClr val="FFFFFF"/>
              </a:buClr>
              <a:buSzPts val="2200"/>
              <a:buFont typeface="Arial"/>
              <a:buNone/>
              <a:defRPr sz="2200" b="0" i="0" u="none" strike="noStrike" cap="none">
                <a:solidFill>
                  <a:srgbClr val="FFFFFF"/>
                </a:solidFill>
                <a:latin typeface="Georgia"/>
                <a:ea typeface="Georgia"/>
                <a:cs typeface="Georgia"/>
                <a:sym typeface="Georgia"/>
              </a:defRPr>
            </a:lvl1pPr>
            <a:lvl2pPr marL="914400" marR="0" lvl="1" indent="-228600" algn="l" rtl="0">
              <a:spcBef>
                <a:spcPts val="360"/>
              </a:spcBef>
              <a:spcAft>
                <a:spcPts val="0"/>
              </a:spcAft>
              <a:buClr>
                <a:srgbClr val="888888"/>
              </a:buClr>
              <a:buSzPts val="2000"/>
              <a:buFont typeface="Arial"/>
              <a:buNone/>
              <a:defRPr sz="1800" b="0" i="0" u="none" strike="noStrike" cap="none">
                <a:solidFill>
                  <a:srgbClr val="888888"/>
                </a:solidFill>
                <a:latin typeface="Merriweather Sans"/>
                <a:ea typeface="Merriweather Sans"/>
                <a:cs typeface="Merriweather Sans"/>
                <a:sym typeface="Merriweather Sans"/>
              </a:defRPr>
            </a:lvl2pPr>
            <a:lvl3pPr marL="1371600" marR="0" lvl="2" indent="-228600" algn="l" rtl="0">
              <a:spcBef>
                <a:spcPts val="320"/>
              </a:spcBef>
              <a:spcAft>
                <a:spcPts val="0"/>
              </a:spcAft>
              <a:buClr>
                <a:srgbClr val="888888"/>
              </a:buClr>
              <a:buSzPts val="1800"/>
              <a:buFont typeface="Arial"/>
              <a:buNone/>
              <a:defRPr sz="1600" b="0" i="0" u="none" strike="noStrike" cap="none">
                <a:solidFill>
                  <a:srgbClr val="888888"/>
                </a:solidFill>
                <a:latin typeface="Merriweather Sans"/>
                <a:ea typeface="Merriweather Sans"/>
                <a:cs typeface="Merriweather Sans"/>
                <a:sym typeface="Merriweather Sans"/>
              </a:defRPr>
            </a:lvl3pPr>
            <a:lvl4pPr marL="1828800" marR="0" lvl="3" indent="-228600" algn="l" rtl="0">
              <a:spcBef>
                <a:spcPts val="280"/>
              </a:spcBef>
              <a:spcAft>
                <a:spcPts val="0"/>
              </a:spcAft>
              <a:buClr>
                <a:srgbClr val="888888"/>
              </a:buClr>
              <a:buSzPts val="1600"/>
              <a:buFont typeface="Arial"/>
              <a:buNone/>
              <a:defRPr sz="1400" b="0" i="0" u="none" strike="noStrike" cap="none">
                <a:solidFill>
                  <a:srgbClr val="888888"/>
                </a:solidFill>
                <a:latin typeface="Merriweather Sans"/>
                <a:ea typeface="Merriweather Sans"/>
                <a:cs typeface="Merriweather Sans"/>
                <a:sym typeface="Merriweather Sans"/>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Merriweather Sans"/>
                <a:ea typeface="Merriweather Sans"/>
                <a:cs typeface="Merriweather Sans"/>
                <a:sym typeface="Merriweather Sans"/>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74"/>
        <p:cNvGrpSpPr/>
        <p:nvPr/>
      </p:nvGrpSpPr>
      <p:grpSpPr>
        <a:xfrm>
          <a:off x="0" y="0"/>
          <a:ext cx="0" cy="0"/>
          <a:chOff x="0" y="0"/>
          <a:chExt cx="0" cy="0"/>
        </a:xfrm>
      </p:grpSpPr>
      <p:sp>
        <p:nvSpPr>
          <p:cNvPr id="75" name="Google Shape;75;p19"/>
          <p:cNvSpPr/>
          <p:nvPr/>
        </p:nvSpPr>
        <p:spPr>
          <a:xfrm>
            <a:off x="0" y="0"/>
            <a:ext cx="9144000" cy="6858000"/>
          </a:xfrm>
          <a:prstGeom prst="rect">
            <a:avLst/>
          </a:prstGeom>
          <a:solidFill>
            <a:srgbClr val="2D637F"/>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19"/>
          <p:cNvSpPr txBox="1">
            <a:spLocks noGrp="1"/>
          </p:cNvSpPr>
          <p:nvPr>
            <p:ph type="title"/>
          </p:nvPr>
        </p:nvSpPr>
        <p:spPr>
          <a:xfrm>
            <a:off x="568324" y="2017295"/>
            <a:ext cx="7864500" cy="22212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FFFFFF"/>
              </a:buClr>
              <a:buSzPts val="1400"/>
              <a:buFont typeface="Georgia"/>
              <a:buNone/>
              <a:defRPr sz="5000" b="1" i="0" u="none" strike="noStrike" cap="none">
                <a:solidFill>
                  <a:srgbClr val="FFFFFF"/>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701674" y="1029501"/>
            <a:ext cx="5791800" cy="895800"/>
          </a:xfrm>
          <a:prstGeom prst="rect">
            <a:avLst/>
          </a:prstGeom>
          <a:noFill/>
          <a:ln>
            <a:noFill/>
          </a:ln>
        </p:spPr>
        <p:txBody>
          <a:bodyPr spcFirstLastPara="1" wrap="square" lIns="91425" tIns="91425" rIns="91425" bIns="91425" anchor="b" anchorCtr="0"/>
          <a:lstStyle>
            <a:lvl1pPr marL="457200" marR="0" lvl="0" indent="-228600" algn="l" rtl="0">
              <a:spcBef>
                <a:spcPts val="440"/>
              </a:spcBef>
              <a:spcAft>
                <a:spcPts val="0"/>
              </a:spcAft>
              <a:buClr>
                <a:srgbClr val="FFFFFF"/>
              </a:buClr>
              <a:buSzPts val="2200"/>
              <a:buFont typeface="Arial"/>
              <a:buNone/>
              <a:defRPr sz="2200" b="0" i="0" u="none" strike="noStrike" cap="none">
                <a:solidFill>
                  <a:srgbClr val="FFFFFF"/>
                </a:solidFill>
                <a:latin typeface="Georgia"/>
                <a:ea typeface="Georgia"/>
                <a:cs typeface="Georgia"/>
                <a:sym typeface="Georgia"/>
              </a:defRPr>
            </a:lvl1pPr>
            <a:lvl2pPr marL="914400" marR="0" lvl="1" indent="-228600" algn="l" rtl="0">
              <a:spcBef>
                <a:spcPts val="360"/>
              </a:spcBef>
              <a:spcAft>
                <a:spcPts val="0"/>
              </a:spcAft>
              <a:buClr>
                <a:srgbClr val="888888"/>
              </a:buClr>
              <a:buSzPts val="2000"/>
              <a:buFont typeface="Arial"/>
              <a:buNone/>
              <a:defRPr sz="1800" b="0" i="0" u="none" strike="noStrike" cap="none">
                <a:solidFill>
                  <a:srgbClr val="888888"/>
                </a:solidFill>
                <a:latin typeface="Merriweather Sans"/>
                <a:ea typeface="Merriweather Sans"/>
                <a:cs typeface="Merriweather Sans"/>
                <a:sym typeface="Merriweather Sans"/>
              </a:defRPr>
            </a:lvl2pPr>
            <a:lvl3pPr marL="1371600" marR="0" lvl="2" indent="-228600" algn="l" rtl="0">
              <a:spcBef>
                <a:spcPts val="320"/>
              </a:spcBef>
              <a:spcAft>
                <a:spcPts val="0"/>
              </a:spcAft>
              <a:buClr>
                <a:srgbClr val="888888"/>
              </a:buClr>
              <a:buSzPts val="1800"/>
              <a:buFont typeface="Arial"/>
              <a:buNone/>
              <a:defRPr sz="1600" b="0" i="0" u="none" strike="noStrike" cap="none">
                <a:solidFill>
                  <a:srgbClr val="888888"/>
                </a:solidFill>
                <a:latin typeface="Merriweather Sans"/>
                <a:ea typeface="Merriweather Sans"/>
                <a:cs typeface="Merriweather Sans"/>
                <a:sym typeface="Merriweather Sans"/>
              </a:defRPr>
            </a:lvl3pPr>
            <a:lvl4pPr marL="1828800" marR="0" lvl="3" indent="-228600" algn="l" rtl="0">
              <a:spcBef>
                <a:spcPts val="280"/>
              </a:spcBef>
              <a:spcAft>
                <a:spcPts val="0"/>
              </a:spcAft>
              <a:buClr>
                <a:srgbClr val="888888"/>
              </a:buClr>
              <a:buSzPts val="1600"/>
              <a:buFont typeface="Arial"/>
              <a:buNone/>
              <a:defRPr sz="1400" b="0" i="0" u="none" strike="noStrike" cap="none">
                <a:solidFill>
                  <a:srgbClr val="888888"/>
                </a:solidFill>
                <a:latin typeface="Merriweather Sans"/>
                <a:ea typeface="Merriweather Sans"/>
                <a:cs typeface="Merriweather Sans"/>
                <a:sym typeface="Merriweather Sans"/>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Merriweather Sans"/>
                <a:ea typeface="Merriweather Sans"/>
                <a:cs typeface="Merriweather Sans"/>
                <a:sym typeface="Merriweather Sans"/>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447675" y="1029873"/>
            <a:ext cx="5727600" cy="1907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003262"/>
              </a:buClr>
              <a:buSzPts val="1400"/>
              <a:buFont typeface="Georgia"/>
              <a:buNone/>
              <a:defRPr sz="5000" b="1" i="0" u="none" strike="noStrike" cap="none">
                <a:solidFill>
                  <a:srgbClr val="003262"/>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0" name="Google Shape;80;p20"/>
          <p:cNvSpPr txBox="1">
            <a:spLocks noGrp="1"/>
          </p:cNvSpPr>
          <p:nvPr>
            <p:ph type="subTitle" idx="1"/>
          </p:nvPr>
        </p:nvSpPr>
        <p:spPr>
          <a:xfrm>
            <a:off x="447675" y="2970966"/>
            <a:ext cx="6400800" cy="1113600"/>
          </a:xfrm>
          <a:prstGeom prst="rect">
            <a:avLst/>
          </a:prstGeom>
          <a:noFill/>
          <a:ln>
            <a:noFill/>
          </a:ln>
        </p:spPr>
        <p:txBody>
          <a:bodyPr spcFirstLastPara="1" wrap="square" lIns="91425" tIns="91425" rIns="91425" bIns="91425" anchor="t" anchorCtr="0"/>
          <a:lstStyle>
            <a:lvl1pPr marL="0" marR="0" lvl="0" indent="0" algn="l" rtl="0">
              <a:spcBef>
                <a:spcPts val="400"/>
              </a:spcBef>
              <a:spcAft>
                <a:spcPts val="0"/>
              </a:spcAft>
              <a:buClr>
                <a:srgbClr val="003262"/>
              </a:buClr>
              <a:buSzPts val="2200"/>
              <a:buFont typeface="Arial"/>
              <a:buNone/>
              <a:defRPr sz="2000" b="0" i="0" u="none" strike="noStrike" cap="none">
                <a:solidFill>
                  <a:srgbClr val="003262"/>
                </a:solidFill>
                <a:latin typeface="Merriweather Sans"/>
                <a:ea typeface="Merriweather Sans"/>
                <a:cs typeface="Merriweather Sans"/>
                <a:sym typeface="Merriweather Sans"/>
              </a:defRPr>
            </a:lvl1pPr>
            <a:lvl2pPr marL="457200" marR="0" lvl="1" indent="0" algn="ctr" rtl="0">
              <a:spcBef>
                <a:spcPts val="400"/>
              </a:spcBef>
              <a:spcAft>
                <a:spcPts val="0"/>
              </a:spcAft>
              <a:buClr>
                <a:srgbClr val="888888"/>
              </a:buClr>
              <a:buSzPts val="2000"/>
              <a:buFont typeface="Arial"/>
              <a:buNone/>
              <a:defRPr sz="2000" b="0" i="0" u="none" strike="noStrike" cap="none">
                <a:solidFill>
                  <a:srgbClr val="888888"/>
                </a:solidFill>
                <a:latin typeface="Merriweather Sans"/>
                <a:ea typeface="Merriweather Sans"/>
                <a:cs typeface="Merriweather Sans"/>
                <a:sym typeface="Merriweather Sans"/>
              </a:defRPr>
            </a:lvl2pPr>
            <a:lvl3pPr marL="914400" marR="0" lvl="2" indent="0" algn="ctr" rtl="0">
              <a:spcBef>
                <a:spcPts val="360"/>
              </a:spcBef>
              <a:spcAft>
                <a:spcPts val="0"/>
              </a:spcAft>
              <a:buClr>
                <a:srgbClr val="888888"/>
              </a:buClr>
              <a:buSzPts val="1800"/>
              <a:buFont typeface="Arial"/>
              <a:buNone/>
              <a:defRPr sz="1800" b="0" i="0" u="none" strike="noStrike" cap="none">
                <a:solidFill>
                  <a:srgbClr val="888888"/>
                </a:solidFill>
                <a:latin typeface="Merriweather Sans"/>
                <a:ea typeface="Merriweather Sans"/>
                <a:cs typeface="Merriweather Sans"/>
                <a:sym typeface="Merriweather Sans"/>
              </a:defRPr>
            </a:lvl3pPr>
            <a:lvl4pPr marL="1371600" marR="0" lvl="3" indent="0" algn="ctr" rtl="0">
              <a:spcBef>
                <a:spcPts val="320"/>
              </a:spcBef>
              <a:spcAft>
                <a:spcPts val="0"/>
              </a:spcAft>
              <a:buClr>
                <a:srgbClr val="888888"/>
              </a:buClr>
              <a:buSzPts val="1600"/>
              <a:buFont typeface="Arial"/>
              <a:buNone/>
              <a:defRPr sz="1600" b="0" i="0" u="none" strike="noStrike" cap="none">
                <a:solidFill>
                  <a:srgbClr val="888888"/>
                </a:solidFill>
                <a:latin typeface="Merriweather Sans"/>
                <a:ea typeface="Merriweather Sans"/>
                <a:cs typeface="Merriweather Sans"/>
                <a:sym typeface="Merriweather Sans"/>
              </a:defRPr>
            </a:lvl4pPr>
            <a:lvl5pPr marL="1828800" marR="0" lvl="4" indent="0" algn="ctr" rtl="0">
              <a:spcBef>
                <a:spcPts val="280"/>
              </a:spcBef>
              <a:spcAft>
                <a:spcPts val="0"/>
              </a:spcAft>
              <a:buClr>
                <a:srgbClr val="888888"/>
              </a:buClr>
              <a:buSzPts val="1400"/>
              <a:buFont typeface="Arial"/>
              <a:buNone/>
              <a:defRPr sz="1400" b="0" i="0" u="none" strike="noStrike" cap="none">
                <a:solidFill>
                  <a:srgbClr val="888888"/>
                </a:solidFill>
                <a:latin typeface="Merriweather Sans"/>
                <a:ea typeface="Merriweather Sans"/>
                <a:cs typeface="Merriweather Sans"/>
                <a:sym typeface="Merriweather Sans"/>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7200" y="674855"/>
            <a:ext cx="7766100" cy="11505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003262"/>
              </a:buClr>
              <a:buSzPts val="1400"/>
              <a:buFont typeface="Georgia"/>
              <a:buNone/>
              <a:defRPr sz="4000" b="1" i="0" u="none" strike="noStrike" cap="none">
                <a:solidFill>
                  <a:srgbClr val="003262"/>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3" name="Google Shape;83;p21"/>
          <p:cNvSpPr txBox="1">
            <a:spLocks noGrp="1"/>
          </p:cNvSpPr>
          <p:nvPr>
            <p:ph type="body" idx="1"/>
          </p:nvPr>
        </p:nvSpPr>
        <p:spPr>
          <a:xfrm>
            <a:off x="482600" y="2074447"/>
            <a:ext cx="7740600" cy="2064600"/>
          </a:xfrm>
          <a:prstGeom prst="rect">
            <a:avLst/>
          </a:prstGeom>
          <a:noFill/>
          <a:ln>
            <a:noFill/>
          </a:ln>
        </p:spPr>
        <p:txBody>
          <a:bodyPr spcFirstLastPara="1" wrap="square" lIns="91425" tIns="91425" rIns="91425" bIns="91425" anchor="t" anchorCtr="0"/>
          <a:lstStyle>
            <a:lvl1pPr marL="457200" marR="0" lvl="0" indent="-330200" algn="l" rtl="0">
              <a:spcBef>
                <a:spcPts val="320"/>
              </a:spcBef>
              <a:spcAft>
                <a:spcPts val="0"/>
              </a:spcAft>
              <a:buClr>
                <a:srgbClr val="003262"/>
              </a:buClr>
              <a:buSzPts val="1600"/>
              <a:buFont typeface="Arial"/>
              <a:buChar char="•"/>
              <a:defRPr sz="1600" b="0" i="0" u="none" strike="noStrike" cap="none">
                <a:solidFill>
                  <a:srgbClr val="003262"/>
                </a:solidFill>
                <a:latin typeface="Merriweather Sans"/>
                <a:ea typeface="Merriweather Sans"/>
                <a:cs typeface="Merriweather Sans"/>
                <a:sym typeface="Merriweather Sans"/>
              </a:defRPr>
            </a:lvl1pPr>
            <a:lvl2pPr marL="914400" marR="0" lvl="1"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2pPr>
            <a:lvl3pPr marL="1371600" marR="0" lvl="2"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3pPr>
            <a:lvl4pPr marL="1828800" marR="0" lvl="3"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4pPr>
            <a:lvl5pPr marL="2286000" marR="0" lvl="4"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457200" y="543426"/>
            <a:ext cx="74643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003262"/>
              </a:buClr>
              <a:buSzPts val="1400"/>
              <a:buFont typeface="Georgia"/>
              <a:buNone/>
              <a:defRPr sz="4000" b="1" i="0" u="none" strike="noStrike" cap="none">
                <a:solidFill>
                  <a:srgbClr val="003262"/>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6" name="Google Shape;86;p22"/>
          <p:cNvSpPr txBox="1">
            <a:spLocks noGrp="1"/>
          </p:cNvSpPr>
          <p:nvPr>
            <p:ph type="body" idx="1"/>
          </p:nvPr>
        </p:nvSpPr>
        <p:spPr>
          <a:xfrm>
            <a:off x="457200" y="1669130"/>
            <a:ext cx="3717900" cy="2823600"/>
          </a:xfrm>
          <a:prstGeom prst="rect">
            <a:avLst/>
          </a:prstGeom>
          <a:noFill/>
          <a:ln>
            <a:noFill/>
          </a:ln>
        </p:spPr>
        <p:txBody>
          <a:bodyPr spcFirstLastPara="1" wrap="square" lIns="91425" tIns="91425" rIns="91425" bIns="91425" anchor="t" anchorCtr="0"/>
          <a:lstStyle>
            <a:lvl1pPr marL="457200" marR="0" lvl="0" indent="-330200" algn="l" rtl="0">
              <a:spcBef>
                <a:spcPts val="320"/>
              </a:spcBef>
              <a:spcAft>
                <a:spcPts val="0"/>
              </a:spcAft>
              <a:buClr>
                <a:srgbClr val="003262"/>
              </a:buClr>
              <a:buSzPts val="1600"/>
              <a:buFont typeface="Arial"/>
              <a:buChar char="•"/>
              <a:defRPr sz="1600" b="0" i="0" u="none" strike="noStrike" cap="none">
                <a:solidFill>
                  <a:srgbClr val="003262"/>
                </a:solidFill>
                <a:latin typeface="Merriweather Sans"/>
                <a:ea typeface="Merriweather Sans"/>
                <a:cs typeface="Merriweather Sans"/>
                <a:sym typeface="Merriweather Sans"/>
              </a:defRPr>
            </a:lvl1pPr>
            <a:lvl2pPr marL="914400" marR="0" lvl="1"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2pPr>
            <a:lvl3pPr marL="1371600" marR="0" lvl="2"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3pPr>
            <a:lvl4pPr marL="1828800" marR="0" lvl="3"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4pPr>
            <a:lvl5pPr marL="2286000" marR="0" lvl="4"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2"/>
          <p:cNvSpPr txBox="1">
            <a:spLocks noGrp="1"/>
          </p:cNvSpPr>
          <p:nvPr>
            <p:ph type="body" idx="2"/>
          </p:nvPr>
        </p:nvSpPr>
        <p:spPr>
          <a:xfrm>
            <a:off x="4175125" y="1669129"/>
            <a:ext cx="3746400" cy="2823600"/>
          </a:xfrm>
          <a:prstGeom prst="rect">
            <a:avLst/>
          </a:prstGeom>
          <a:noFill/>
          <a:ln>
            <a:noFill/>
          </a:ln>
        </p:spPr>
        <p:txBody>
          <a:bodyPr spcFirstLastPara="1" wrap="square" lIns="91425" tIns="91425" rIns="91425" bIns="91425" anchor="t" anchorCtr="0"/>
          <a:lstStyle>
            <a:lvl1pPr marL="457200" marR="0" lvl="0" indent="-330200" algn="l" rtl="0">
              <a:spcBef>
                <a:spcPts val="320"/>
              </a:spcBef>
              <a:spcAft>
                <a:spcPts val="0"/>
              </a:spcAft>
              <a:buClr>
                <a:srgbClr val="003262"/>
              </a:buClr>
              <a:buSzPts val="1600"/>
              <a:buFont typeface="Arial"/>
              <a:buChar char="•"/>
              <a:defRPr sz="1600" b="0" i="0" u="none" strike="noStrike" cap="none">
                <a:solidFill>
                  <a:srgbClr val="003262"/>
                </a:solidFill>
                <a:latin typeface="Merriweather Sans"/>
                <a:ea typeface="Merriweather Sans"/>
                <a:cs typeface="Merriweather Sans"/>
                <a:sym typeface="Merriweather Sans"/>
              </a:defRPr>
            </a:lvl1pPr>
            <a:lvl2pPr marL="914400" marR="0" lvl="1"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2pPr>
            <a:lvl3pPr marL="1371600" marR="0" lvl="2"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3pPr>
            <a:lvl4pPr marL="1828800" marR="0" lvl="3"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4pPr>
            <a:lvl5pPr marL="2286000" marR="0" lvl="4"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457200" y="1600200"/>
            <a:ext cx="3994500" cy="4967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0" name="Google Shape;20;p4"/>
          <p:cNvSpPr txBox="1">
            <a:spLocks noGrp="1"/>
          </p:cNvSpPr>
          <p:nvPr>
            <p:ph type="body" idx="2"/>
          </p:nvPr>
        </p:nvSpPr>
        <p:spPr>
          <a:xfrm>
            <a:off x="4692274" y="1600200"/>
            <a:ext cx="3994500" cy="4967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1" name="Google Shape;21;p4"/>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7"/>
        <p:cNvGrpSpPr/>
        <p:nvPr/>
      </p:nvGrpSpPr>
      <p:grpSpPr>
        <a:xfrm>
          <a:off x="0" y="0"/>
          <a:ext cx="0" cy="0"/>
          <a:chOff x="0" y="0"/>
          <a:chExt cx="0" cy="0"/>
        </a:xfrm>
      </p:grpSpPr>
      <p:sp>
        <p:nvSpPr>
          <p:cNvPr id="38" name="Google Shape;38;p9"/>
          <p:cNvSpPr/>
          <p:nvPr/>
        </p:nvSpPr>
        <p:spPr>
          <a:xfrm>
            <a:off x="0" y="0"/>
            <a:ext cx="9144000" cy="6858000"/>
          </a:xfrm>
          <a:prstGeom prst="rect">
            <a:avLst/>
          </a:prstGeom>
          <a:solidFill>
            <a:srgbClr val="2D637F"/>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9"/>
          <p:cNvSpPr txBox="1">
            <a:spLocks noGrp="1"/>
          </p:cNvSpPr>
          <p:nvPr>
            <p:ph type="title"/>
          </p:nvPr>
        </p:nvSpPr>
        <p:spPr>
          <a:xfrm>
            <a:off x="568324" y="1582688"/>
            <a:ext cx="7864500" cy="36927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FFFFFF"/>
              </a:buClr>
              <a:buSzPts val="1400"/>
              <a:buFont typeface="Georgia"/>
              <a:buNone/>
              <a:defRPr sz="5000" b="1" i="0" u="none" strike="noStrike" cap="none">
                <a:solidFill>
                  <a:srgbClr val="FFFFFF"/>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40"/>
        <p:cNvGrpSpPr/>
        <p:nvPr/>
      </p:nvGrpSpPr>
      <p:grpSpPr>
        <a:xfrm>
          <a:off x="0" y="0"/>
          <a:ext cx="0" cy="0"/>
          <a:chOff x="0" y="0"/>
          <a:chExt cx="0" cy="0"/>
        </a:xfrm>
      </p:grpSpPr>
      <p:sp>
        <p:nvSpPr>
          <p:cNvPr id="41" name="Google Shape;41;p10"/>
          <p:cNvSpPr/>
          <p:nvPr/>
        </p:nvSpPr>
        <p:spPr>
          <a:xfrm>
            <a:off x="0" y="0"/>
            <a:ext cx="9144000" cy="6858000"/>
          </a:xfrm>
          <a:prstGeom prst="rect">
            <a:avLst/>
          </a:prstGeom>
          <a:solidFill>
            <a:srgbClr val="C28220"/>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10"/>
          <p:cNvSpPr txBox="1">
            <a:spLocks noGrp="1"/>
          </p:cNvSpPr>
          <p:nvPr>
            <p:ph type="title"/>
          </p:nvPr>
        </p:nvSpPr>
        <p:spPr>
          <a:xfrm>
            <a:off x="568324" y="1379488"/>
            <a:ext cx="7905600" cy="40989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FFFFFF"/>
              </a:buClr>
              <a:buSzPts val="1400"/>
              <a:buFont typeface="Georgia"/>
              <a:buNone/>
              <a:defRPr sz="5000" b="1" i="0" u="none" strike="noStrike" cap="none">
                <a:solidFill>
                  <a:srgbClr val="FFFFFF"/>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43"/>
        <p:cNvGrpSpPr/>
        <p:nvPr/>
      </p:nvGrpSpPr>
      <p:grpSpPr>
        <a:xfrm>
          <a:off x="0" y="0"/>
          <a:ext cx="0" cy="0"/>
          <a:chOff x="0" y="0"/>
          <a:chExt cx="0" cy="0"/>
        </a:xfrm>
      </p:grpSpPr>
      <p:sp>
        <p:nvSpPr>
          <p:cNvPr id="44" name="Google Shape;44;p11"/>
          <p:cNvSpPr/>
          <p:nvPr/>
        </p:nvSpPr>
        <p:spPr>
          <a:xfrm>
            <a:off x="0" y="0"/>
            <a:ext cx="9144000" cy="6858000"/>
          </a:xfrm>
          <a:prstGeom prst="rect">
            <a:avLst/>
          </a:prstGeom>
          <a:solidFill>
            <a:srgbClr val="9DAD33"/>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11"/>
          <p:cNvSpPr txBox="1">
            <a:spLocks noGrp="1"/>
          </p:cNvSpPr>
          <p:nvPr>
            <p:ph type="title"/>
          </p:nvPr>
        </p:nvSpPr>
        <p:spPr>
          <a:xfrm>
            <a:off x="568324" y="1603008"/>
            <a:ext cx="7864500" cy="36519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FFFFFF"/>
              </a:buClr>
              <a:buSzPts val="1400"/>
              <a:buFont typeface="Georgia"/>
              <a:buNone/>
              <a:defRPr sz="5000" b="1" i="0" u="none" strike="noStrike" cap="none">
                <a:solidFill>
                  <a:srgbClr val="FFFFFF"/>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theme" Target="../theme/theme2.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6333134"/>
            <a:ext cx="548700" cy="5247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8"/>
          <p:cNvSpPr txBox="1"/>
          <p:nvPr/>
        </p:nvSpPr>
        <p:spPr>
          <a:xfrm>
            <a:off x="267368" y="5307263"/>
            <a:ext cx="184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8"/>
          <p:cNvSpPr txBox="1">
            <a:spLocks noGrp="1"/>
          </p:cNvSpPr>
          <p:nvPr>
            <p:ph type="title"/>
          </p:nvPr>
        </p:nvSpPr>
        <p:spPr>
          <a:xfrm>
            <a:off x="457200" y="525956"/>
            <a:ext cx="8229600" cy="114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003262"/>
              </a:buClr>
              <a:buSzPts val="1400"/>
              <a:buFont typeface="Georgia"/>
              <a:buNone/>
              <a:defRPr sz="5000" b="1" i="0" u="none" strike="noStrike" cap="none">
                <a:solidFill>
                  <a:srgbClr val="003262"/>
                </a:solidFill>
                <a:latin typeface="Georgia"/>
                <a:ea typeface="Georgia"/>
                <a:cs typeface="Georgia"/>
                <a:sym typeface="Georg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3" name="Google Shape;33;p8"/>
          <p:cNvSpPr txBox="1">
            <a:spLocks noGrp="1"/>
          </p:cNvSpPr>
          <p:nvPr>
            <p:ph type="body" idx="1"/>
          </p:nvPr>
        </p:nvSpPr>
        <p:spPr>
          <a:xfrm>
            <a:off x="457200" y="1808079"/>
            <a:ext cx="8229600" cy="2526300"/>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rgbClr val="003262"/>
              </a:buClr>
              <a:buSzPts val="2200"/>
              <a:buFont typeface="Arial"/>
              <a:buChar char="•"/>
              <a:defRPr sz="2200" b="0" i="0" u="none" strike="noStrike" cap="none">
                <a:solidFill>
                  <a:srgbClr val="003262"/>
                </a:solidFill>
                <a:latin typeface="Merriweather Sans"/>
                <a:ea typeface="Merriweather Sans"/>
                <a:cs typeface="Merriweather Sans"/>
                <a:sym typeface="Merriweather Sans"/>
              </a:defRPr>
            </a:lvl1pPr>
            <a:lvl2pPr marL="914400" marR="0" lvl="1" indent="-355600" algn="l" rtl="0">
              <a:spcBef>
                <a:spcPts val="400"/>
              </a:spcBef>
              <a:spcAft>
                <a:spcPts val="0"/>
              </a:spcAft>
              <a:buClr>
                <a:srgbClr val="003262"/>
              </a:buClr>
              <a:buSzPts val="2000"/>
              <a:buFont typeface="Arial"/>
              <a:buChar char="–"/>
              <a:defRPr sz="2000" b="0" i="0" u="none" strike="noStrike" cap="none">
                <a:solidFill>
                  <a:srgbClr val="003262"/>
                </a:solidFill>
                <a:latin typeface="Merriweather Sans"/>
                <a:ea typeface="Merriweather Sans"/>
                <a:cs typeface="Merriweather Sans"/>
                <a:sym typeface="Merriweather Sans"/>
              </a:defRPr>
            </a:lvl2pPr>
            <a:lvl3pPr marL="1371600" marR="0" lvl="2" indent="-342900" algn="l" rtl="0">
              <a:spcBef>
                <a:spcPts val="360"/>
              </a:spcBef>
              <a:spcAft>
                <a:spcPts val="0"/>
              </a:spcAft>
              <a:buClr>
                <a:srgbClr val="003262"/>
              </a:buClr>
              <a:buSzPts val="1800"/>
              <a:buFont typeface="Arial"/>
              <a:buChar char="•"/>
              <a:defRPr sz="1800" b="0" i="0" u="none" strike="noStrike" cap="none">
                <a:solidFill>
                  <a:srgbClr val="003262"/>
                </a:solidFill>
                <a:latin typeface="Merriweather Sans"/>
                <a:ea typeface="Merriweather Sans"/>
                <a:cs typeface="Merriweather Sans"/>
                <a:sym typeface="Merriweather Sans"/>
              </a:defRPr>
            </a:lvl3pPr>
            <a:lvl4pPr marL="1828800" marR="0" lvl="3" indent="-330200" algn="l" rtl="0">
              <a:spcBef>
                <a:spcPts val="320"/>
              </a:spcBef>
              <a:spcAft>
                <a:spcPts val="0"/>
              </a:spcAft>
              <a:buClr>
                <a:srgbClr val="003262"/>
              </a:buClr>
              <a:buSzPts val="1600"/>
              <a:buFont typeface="Arial"/>
              <a:buChar char="–"/>
              <a:defRPr sz="1600" b="0" i="0" u="none" strike="noStrike" cap="none">
                <a:solidFill>
                  <a:srgbClr val="003262"/>
                </a:solidFill>
                <a:latin typeface="Merriweather Sans"/>
                <a:ea typeface="Merriweather Sans"/>
                <a:cs typeface="Merriweather Sans"/>
                <a:sym typeface="Merriweather Sans"/>
              </a:defRPr>
            </a:lvl4pPr>
            <a:lvl5pPr marL="2286000" marR="0" lvl="4" indent="-317500" algn="l" rtl="0">
              <a:spcBef>
                <a:spcPts val="280"/>
              </a:spcBef>
              <a:spcAft>
                <a:spcPts val="0"/>
              </a:spcAft>
              <a:buClr>
                <a:srgbClr val="003262"/>
              </a:buClr>
              <a:buSzPts val="1400"/>
              <a:buFont typeface="Arial"/>
              <a:buChar char="»"/>
              <a:defRPr sz="1400" b="0" i="0" u="none" strike="noStrike" cap="none">
                <a:solidFill>
                  <a:srgbClr val="003262"/>
                </a:solidFill>
                <a:latin typeface="Merriweather Sans"/>
                <a:ea typeface="Merriweather Sans"/>
                <a:cs typeface="Merriweather Sans"/>
                <a:sym typeface="Merriweather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4" name="Google Shape;34;p8"/>
          <p:cNvPicPr preferRelativeResize="0"/>
          <p:nvPr/>
        </p:nvPicPr>
        <p:blipFill rotWithShape="1">
          <a:blip r:embed="rId16">
            <a:alphaModFix/>
          </a:blip>
          <a:srcRect/>
          <a:stretch/>
        </p:blipFill>
        <p:spPr>
          <a:xfrm>
            <a:off x="6274508" y="0"/>
            <a:ext cx="2869500" cy="2379600"/>
          </a:xfrm>
          <a:prstGeom prst="rect">
            <a:avLst/>
          </a:prstGeom>
          <a:noFill/>
          <a:ln>
            <a:noFill/>
          </a:ln>
        </p:spPr>
      </p:pic>
      <p:sp>
        <p:nvSpPr>
          <p:cNvPr id="35" name="Google Shape;35;p8"/>
          <p:cNvSpPr/>
          <p:nvPr/>
        </p:nvSpPr>
        <p:spPr>
          <a:xfrm>
            <a:off x="498475" y="5120640"/>
            <a:ext cx="8137500" cy="1331100"/>
          </a:xfrm>
          <a:prstGeom prst="rect">
            <a:avLst/>
          </a:prstGeom>
          <a:solidFill>
            <a:srgbClr val="9DAD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 name="Google Shape;36;p8" descr="UC Berkeley Primary Logo_reversed to white.eps"/>
          <p:cNvPicPr preferRelativeResize="0"/>
          <p:nvPr/>
        </p:nvPicPr>
        <p:blipFill rotWithShape="1">
          <a:blip r:embed="rId17">
            <a:alphaModFix/>
          </a:blip>
          <a:srcRect/>
          <a:stretch/>
        </p:blipFill>
        <p:spPr>
          <a:xfrm>
            <a:off x="6817991" y="5554675"/>
            <a:ext cx="1478100" cy="455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s://webaccess.berkeley.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ucop.edu/electronic-accessibility/" TargetMode="External"/><Relationship Id="rId4" Type="http://schemas.openxmlformats.org/officeDocument/2006/relationships/hyperlink" Target="https://uccsc.ucsc.edu/sessions/files/practical-web-access.pdf" TargetMode="External"/><Relationship Id="rId5" Type="http://schemas.openxmlformats.org/officeDocument/2006/relationships/hyperlink" Target="https://www.youtube.com/watch?v=crqjsACY9XQ&amp;feature=youtu.be" TargetMode="External"/><Relationship Id="rId6" Type="http://schemas.openxmlformats.org/officeDocument/2006/relationships/hyperlink" Target="https://www.youtube.com/watch?v=xkFUq5Y5Fu8&amp;feature=youtu.be" TargetMode="External"/><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568325" y="594895"/>
            <a:ext cx="7793400" cy="2221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Font typeface="Georgia"/>
              <a:buNone/>
            </a:pPr>
            <a:r>
              <a:rPr lang="en" dirty="0"/>
              <a:t>Making </a:t>
            </a:r>
            <a:endParaRPr dirty="0"/>
          </a:p>
          <a:p>
            <a:pPr marL="0" marR="0" lvl="0" indent="0" algn="ctr" rtl="0">
              <a:spcBef>
                <a:spcPts val="0"/>
              </a:spcBef>
              <a:spcAft>
                <a:spcPts val="0"/>
              </a:spcAft>
              <a:buClr>
                <a:srgbClr val="FFFFFF"/>
              </a:buClr>
              <a:buFont typeface="Georgia"/>
              <a:buNone/>
            </a:pPr>
            <a:r>
              <a:rPr lang="en" dirty="0"/>
              <a:t>Web Accessibility Work at Your Campus</a:t>
            </a:r>
            <a:endParaRPr sz="2400" b="0" i="1" dirty="0">
              <a:latin typeface="Merriweather"/>
              <a:ea typeface="Merriweather"/>
              <a:cs typeface="Merriweather"/>
              <a:sym typeface="Merriweather"/>
            </a:endParaRPr>
          </a:p>
          <a:p>
            <a:pPr marL="0" marR="0" lvl="0" indent="0" algn="ctr" rtl="0">
              <a:spcBef>
                <a:spcPts val="0"/>
              </a:spcBef>
              <a:spcAft>
                <a:spcPts val="0"/>
              </a:spcAft>
              <a:buClr>
                <a:schemeClr val="dk1"/>
              </a:buClr>
              <a:buSzPts val="1100"/>
              <a:buFont typeface="Arial"/>
              <a:buNone/>
            </a:pPr>
            <a:endParaRPr dirty="0"/>
          </a:p>
          <a:p>
            <a:pPr marL="0" marR="0" lvl="0" indent="0" algn="ctr" rtl="0">
              <a:spcBef>
                <a:spcPts val="0"/>
              </a:spcBef>
              <a:spcAft>
                <a:spcPts val="0"/>
              </a:spcAft>
              <a:buClr>
                <a:srgbClr val="FFFFFF"/>
              </a:buClr>
              <a:buFont typeface="Georgia"/>
              <a:buNone/>
            </a:pPr>
            <a:endParaRPr dirty="0"/>
          </a:p>
        </p:txBody>
      </p:sp>
      <p:sp>
        <p:nvSpPr>
          <p:cNvPr id="93" name="Google Shape;93;p23"/>
          <p:cNvSpPr/>
          <p:nvPr/>
        </p:nvSpPr>
        <p:spPr>
          <a:xfrm>
            <a:off x="498475" y="5120640"/>
            <a:ext cx="8137500" cy="1331100"/>
          </a:xfrm>
          <a:prstGeom prst="rect">
            <a:avLst/>
          </a:prstGeom>
          <a:solidFill>
            <a:srgbClr val="9DAD33">
              <a:alpha val="788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23"/>
          <p:cNvSpPr txBox="1"/>
          <p:nvPr/>
        </p:nvSpPr>
        <p:spPr>
          <a:xfrm>
            <a:off x="802640" y="5789199"/>
            <a:ext cx="2885400" cy="310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100" b="1">
                <a:solidFill>
                  <a:srgbClr val="FFFFFF"/>
                </a:solidFill>
                <a:latin typeface="Merriweather Sans"/>
                <a:ea typeface="Merriweather Sans"/>
                <a:cs typeface="Merriweather Sans"/>
                <a:sym typeface="Merriweather Sans"/>
              </a:rPr>
              <a:t>UCCSC 2018</a:t>
            </a:r>
            <a:endParaRPr sz="1100" b="1">
              <a:solidFill>
                <a:srgbClr val="FFFFFF"/>
              </a:solidFill>
              <a:latin typeface="Merriweather Sans"/>
              <a:ea typeface="Merriweather Sans"/>
              <a:cs typeface="Merriweather Sans"/>
              <a:sym typeface="Merriweather Sans"/>
            </a:endParaRPr>
          </a:p>
        </p:txBody>
      </p:sp>
      <p:pic>
        <p:nvPicPr>
          <p:cNvPr id="95" name="Google Shape;95;p23" descr="UC Berkeley Primary Logo_reversed to white.eps"/>
          <p:cNvPicPr preferRelativeResize="0"/>
          <p:nvPr/>
        </p:nvPicPr>
        <p:blipFill rotWithShape="1">
          <a:blip r:embed="rId3">
            <a:alphaModFix/>
          </a:blip>
          <a:srcRect/>
          <a:stretch/>
        </p:blipFill>
        <p:spPr>
          <a:xfrm>
            <a:off x="6817991" y="5554675"/>
            <a:ext cx="1478100" cy="455100"/>
          </a:xfrm>
          <a:prstGeom prst="rect">
            <a:avLst/>
          </a:prstGeom>
          <a:noFill/>
          <a:ln>
            <a:noFill/>
          </a:ln>
        </p:spPr>
      </p:pic>
      <p:sp>
        <p:nvSpPr>
          <p:cNvPr id="96" name="Google Shape;96;p23"/>
          <p:cNvSpPr txBox="1"/>
          <p:nvPr/>
        </p:nvSpPr>
        <p:spPr>
          <a:xfrm>
            <a:off x="1744725" y="3498500"/>
            <a:ext cx="5675700" cy="841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SzPts val="1100"/>
              <a:buNone/>
            </a:pPr>
            <a:r>
              <a:rPr lang="en" sz="2400">
                <a:solidFill>
                  <a:schemeClr val="lt1"/>
                </a:solidFill>
                <a:latin typeface="Merriweather Sans"/>
                <a:ea typeface="Merriweather Sans"/>
                <a:cs typeface="Merriweather Sans"/>
                <a:sym typeface="Merriweather Sans"/>
              </a:rPr>
              <a:t>Anna Gazdowicz and Lucy Greco</a:t>
            </a:r>
            <a:endParaRPr sz="2400">
              <a:solidFill>
                <a:schemeClr val="lt1"/>
              </a:solidFill>
              <a:latin typeface="Merriweather Sans"/>
              <a:ea typeface="Merriweather Sans"/>
              <a:cs typeface="Merriweather Sans"/>
              <a:sym typeface="Merriweather Sans"/>
            </a:endParaRPr>
          </a:p>
          <a:p>
            <a:pPr marL="0" marR="0" lvl="0" indent="0" algn="ctr" rtl="0">
              <a:spcBef>
                <a:spcPts val="0"/>
              </a:spcBef>
              <a:spcAft>
                <a:spcPts val="0"/>
              </a:spcAft>
              <a:buSzPts val="1100"/>
              <a:buNone/>
            </a:pPr>
            <a:r>
              <a:rPr lang="en" sz="2400">
                <a:solidFill>
                  <a:schemeClr val="lt1"/>
                </a:solidFill>
                <a:latin typeface="Merriweather Sans"/>
                <a:ea typeface="Merriweather Sans"/>
                <a:cs typeface="Merriweather Sans"/>
                <a:sym typeface="Merriweather Sans"/>
              </a:rPr>
              <a:t>UC Berkeley</a:t>
            </a:r>
            <a:endParaRPr sz="2400">
              <a:solidFill>
                <a:schemeClr val="lt1"/>
              </a:solidFill>
              <a:latin typeface="Merriweather Sans"/>
              <a:ea typeface="Merriweather Sans"/>
              <a:cs typeface="Merriweather Sans"/>
              <a:sym typeface="Merriweather Sans"/>
            </a:endParaRPr>
          </a:p>
          <a:p>
            <a:pPr marL="0" marR="0" lvl="0" indent="0" algn="ctr" rtl="0">
              <a:spcBef>
                <a:spcPts val="0"/>
              </a:spcBef>
              <a:spcAft>
                <a:spcPts val="0"/>
              </a:spcAft>
              <a:buSzPts val="1100"/>
              <a:buNone/>
            </a:pPr>
            <a:r>
              <a:rPr lang="en" sz="2400">
                <a:solidFill>
                  <a:schemeClr val="lt1"/>
                </a:solidFill>
                <a:latin typeface="Merriweather Sans"/>
                <a:ea typeface="Merriweather Sans"/>
                <a:cs typeface="Merriweather Sans"/>
                <a:sym typeface="Merriweather Sans"/>
              </a:rPr>
              <a:t>IST Web Platform Services</a:t>
            </a:r>
            <a:endParaRPr sz="2400">
              <a:solidFill>
                <a:schemeClr val="lt1"/>
              </a:solidFill>
              <a:latin typeface="Merriweather Sans"/>
              <a:ea typeface="Merriweather Sans"/>
              <a:cs typeface="Merriweather Sans"/>
              <a:sym typeface="Merriweather Sans"/>
            </a:endParaRPr>
          </a:p>
          <a:p>
            <a:pPr marL="0" marR="0" lvl="0" indent="0" algn="ctr" rtl="0">
              <a:spcBef>
                <a:spcPts val="0"/>
              </a:spcBef>
              <a:spcAft>
                <a:spcPts val="0"/>
              </a:spcAft>
              <a:buSzPts val="1100"/>
              <a:buNone/>
            </a:pPr>
            <a:endParaRPr sz="2400">
              <a:solidFill>
                <a:schemeClr val="lt1"/>
              </a:solidFill>
              <a:latin typeface="Merriweather Sans"/>
              <a:ea typeface="Merriweather Sans"/>
              <a:cs typeface="Merriweather Sans"/>
              <a:sym typeface="Merriweather San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2"/>
          <p:cNvSpPr txBox="1">
            <a:spLocks noGrp="1"/>
          </p:cNvSpPr>
          <p:nvPr>
            <p:ph type="title" idx="4294967295"/>
          </p:nvPr>
        </p:nvSpPr>
        <p:spPr>
          <a:xfrm>
            <a:off x="457200" y="505875"/>
            <a:ext cx="7766100" cy="55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In the Beginning</a:t>
            </a:r>
            <a:endParaRPr sz="2400"/>
          </a:p>
        </p:txBody>
      </p:sp>
      <p:sp>
        <p:nvSpPr>
          <p:cNvPr id="158" name="Google Shape;158;p32"/>
          <p:cNvSpPr txBox="1">
            <a:spLocks noGrp="1"/>
          </p:cNvSpPr>
          <p:nvPr>
            <p:ph type="body" idx="4294967295"/>
          </p:nvPr>
        </p:nvSpPr>
        <p:spPr>
          <a:xfrm>
            <a:off x="457200" y="1512634"/>
            <a:ext cx="7863900" cy="32931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360"/>
              </a:spcBef>
              <a:spcAft>
                <a:spcPts val="0"/>
              </a:spcAft>
              <a:buClr>
                <a:srgbClr val="003262"/>
              </a:buClr>
              <a:buSzPts val="1800"/>
              <a:buFont typeface="Arial"/>
              <a:buChar char="•"/>
            </a:pPr>
            <a:r>
              <a:rPr lang="en" sz="1800"/>
              <a:t>Before there was a policy, there was a Berkeley working group</a:t>
            </a:r>
            <a:endParaRPr sz="1800"/>
          </a:p>
          <a:p>
            <a:pPr marL="457200" marR="0" lvl="0" indent="-342900" algn="l" rtl="0">
              <a:lnSpc>
                <a:spcPct val="100000"/>
              </a:lnSpc>
              <a:spcBef>
                <a:spcPts val="1000"/>
              </a:spcBef>
              <a:spcAft>
                <a:spcPts val="0"/>
              </a:spcAft>
              <a:buSzPts val="1800"/>
              <a:buChar char="•"/>
            </a:pPr>
            <a:r>
              <a:rPr lang="en" sz="1800"/>
              <a:t>A community born from interest</a:t>
            </a:r>
            <a:endParaRPr sz="1800"/>
          </a:p>
          <a:p>
            <a:pPr marL="457200" marR="0" lvl="0" indent="-342900" algn="l" rtl="0">
              <a:lnSpc>
                <a:spcPct val="100000"/>
              </a:lnSpc>
              <a:spcBef>
                <a:spcPts val="1000"/>
              </a:spcBef>
              <a:spcAft>
                <a:spcPts val="0"/>
              </a:spcAft>
              <a:buClr>
                <a:srgbClr val="003262"/>
              </a:buClr>
              <a:buSzPts val="1800"/>
              <a:buFont typeface="Arial"/>
              <a:buChar char="•"/>
            </a:pPr>
            <a:r>
              <a:rPr lang="en" sz="1800"/>
              <a:t>100% volunteer effort</a:t>
            </a:r>
            <a:endParaRPr sz="1800"/>
          </a:p>
          <a:p>
            <a:pPr marL="457200" marR="0" lvl="0" indent="-342900" algn="l" rtl="0">
              <a:lnSpc>
                <a:spcPct val="100000"/>
              </a:lnSpc>
              <a:spcBef>
                <a:spcPts val="1000"/>
              </a:spcBef>
              <a:spcAft>
                <a:spcPts val="1000"/>
              </a:spcAft>
              <a:buSzPts val="1800"/>
              <a:buChar char="•"/>
            </a:pPr>
            <a:r>
              <a:rPr lang="en" sz="1800"/>
              <a:t>Weekly Web Access “clinics” (Fridays at 8:00am!)</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568325" y="1023726"/>
            <a:ext cx="7864500" cy="1786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Font typeface="Georgia"/>
              <a:buNone/>
            </a:pPr>
            <a:r>
              <a:rPr lang="en"/>
              <a:t>So What </a:t>
            </a:r>
            <a:endParaRPr/>
          </a:p>
          <a:p>
            <a:pPr marL="0" marR="0" lvl="0" indent="0" algn="ctr" rtl="0">
              <a:spcBef>
                <a:spcPts val="0"/>
              </a:spcBef>
              <a:spcAft>
                <a:spcPts val="0"/>
              </a:spcAft>
              <a:buClr>
                <a:srgbClr val="FFFFFF"/>
              </a:buClr>
              <a:buFont typeface="Georgia"/>
              <a:buNone/>
            </a:pPr>
            <a:r>
              <a:rPr lang="en"/>
              <a:t>Happened Next?</a:t>
            </a:r>
            <a:endParaRPr/>
          </a:p>
        </p:txBody>
      </p:sp>
      <p:sp>
        <p:nvSpPr>
          <p:cNvPr id="165" name="Google Shape;165;p33"/>
          <p:cNvSpPr txBox="1"/>
          <p:nvPr/>
        </p:nvSpPr>
        <p:spPr>
          <a:xfrm>
            <a:off x="568325" y="3005225"/>
            <a:ext cx="8016000" cy="2779500"/>
          </a:xfrm>
          <a:prstGeom prst="rect">
            <a:avLst/>
          </a:prstGeom>
          <a:noFill/>
          <a:ln>
            <a:noFill/>
          </a:ln>
        </p:spPr>
        <p:txBody>
          <a:bodyPr spcFirstLastPara="1" wrap="square" lIns="91425" tIns="45700" rIns="91425" bIns="45700" anchor="t" anchorCtr="0">
            <a:noAutofit/>
          </a:bodyPr>
          <a:lstStyle/>
          <a:p>
            <a:pPr marL="457200" marR="0" lvl="0" indent="0" rtl="0">
              <a:spcBef>
                <a:spcPts val="0"/>
              </a:spcBef>
              <a:spcAft>
                <a:spcPts val="0"/>
              </a:spcAft>
              <a:buNone/>
            </a:pPr>
            <a:endParaRPr sz="2400">
              <a:solidFill>
                <a:schemeClr val="lt1"/>
              </a:solidFill>
              <a:latin typeface="Merriweather Sans"/>
              <a:ea typeface="Merriweather Sans"/>
              <a:cs typeface="Merriweather Sans"/>
              <a:sym typeface="Merriweather Sans"/>
            </a:endParaRPr>
          </a:p>
        </p:txBody>
      </p:sp>
      <p:pic>
        <p:nvPicPr>
          <p:cNvPr id="166" name="Google Shape;166;p33" title="Curious emoji"/>
          <p:cNvPicPr preferRelativeResize="0"/>
          <p:nvPr/>
        </p:nvPicPr>
        <p:blipFill>
          <a:blip r:embed="rId3">
            <a:alphaModFix/>
          </a:blip>
          <a:stretch>
            <a:fillRect/>
          </a:stretch>
        </p:blipFill>
        <p:spPr>
          <a:xfrm>
            <a:off x="3245499" y="3274149"/>
            <a:ext cx="2653000" cy="265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4"/>
          <p:cNvSpPr txBox="1">
            <a:spLocks noGrp="1"/>
          </p:cNvSpPr>
          <p:nvPr>
            <p:ph type="title" idx="4294967295"/>
          </p:nvPr>
        </p:nvSpPr>
        <p:spPr>
          <a:xfrm>
            <a:off x="457200" y="708620"/>
            <a:ext cx="56694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From “Volunteer” to “Official”</a:t>
            </a:r>
            <a:endParaRPr sz="2400" b="1" i="0" u="none" strike="noStrike" cap="none">
              <a:solidFill>
                <a:srgbClr val="003262"/>
              </a:solidFill>
              <a:latin typeface="Georgia"/>
              <a:ea typeface="Georgia"/>
              <a:cs typeface="Georgia"/>
              <a:sym typeface="Georgia"/>
            </a:endParaRPr>
          </a:p>
        </p:txBody>
      </p:sp>
      <p:sp>
        <p:nvSpPr>
          <p:cNvPr id="173" name="Google Shape;173;p34"/>
          <p:cNvSpPr txBox="1">
            <a:spLocks noGrp="1"/>
          </p:cNvSpPr>
          <p:nvPr>
            <p:ph type="body" idx="4294967295"/>
          </p:nvPr>
        </p:nvSpPr>
        <p:spPr>
          <a:xfrm>
            <a:off x="457200" y="1665034"/>
            <a:ext cx="7863900" cy="3293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262"/>
              </a:buClr>
              <a:buSzPts val="1800"/>
              <a:buFont typeface="Arial"/>
              <a:buChar char="•"/>
            </a:pPr>
            <a:r>
              <a:rPr lang="en" sz="1800"/>
              <a:t>After the policy was implemented, everything changed</a:t>
            </a:r>
            <a:endParaRPr sz="1800"/>
          </a:p>
          <a:p>
            <a:pPr marL="285750" marR="0" lvl="0" indent="-285750" algn="l" rtl="0">
              <a:spcBef>
                <a:spcPts val="1000"/>
              </a:spcBef>
              <a:spcAft>
                <a:spcPts val="0"/>
              </a:spcAft>
              <a:buClr>
                <a:srgbClr val="003262"/>
              </a:buClr>
              <a:buSzPts val="1800"/>
              <a:buFont typeface="Arial"/>
              <a:buChar char="•"/>
            </a:pPr>
            <a:r>
              <a:rPr lang="en" sz="1800"/>
              <a:t>Our IT leadership recognized the need for a central team dedicated to helping campus departments adhere to the policy</a:t>
            </a:r>
            <a:endParaRPr sz="1800"/>
          </a:p>
          <a:p>
            <a:pPr marL="285750" marR="0" lvl="0" indent="-285750" algn="l" rtl="0">
              <a:spcBef>
                <a:spcPts val="1000"/>
              </a:spcBef>
              <a:spcAft>
                <a:spcPts val="0"/>
              </a:spcAft>
              <a:buClr>
                <a:srgbClr val="003262"/>
              </a:buClr>
              <a:buSzPts val="1800"/>
              <a:buFont typeface="Arial"/>
              <a:buChar char="•"/>
            </a:pPr>
            <a:r>
              <a:rPr lang="en" sz="1800"/>
              <a:t>The Web Access team (a part of Web Platform Services) became official</a:t>
            </a:r>
            <a:endParaRPr sz="1800"/>
          </a:p>
          <a:p>
            <a:pPr marL="0" marR="0" lvl="0" indent="0" algn="l" rtl="0">
              <a:spcBef>
                <a:spcPts val="1000"/>
              </a:spcBef>
              <a:spcAft>
                <a:spcPts val="0"/>
              </a:spcAft>
              <a:buClr>
                <a:srgbClr val="003262"/>
              </a:buClr>
              <a:buFont typeface="Arial"/>
              <a:buNone/>
            </a:pPr>
            <a:endParaRPr sz="1600" b="0" i="0" u="none" strike="noStrike" cap="none">
              <a:solidFill>
                <a:srgbClr val="003262"/>
              </a:solidFill>
              <a:latin typeface="Merriweather Sans"/>
              <a:ea typeface="Merriweather Sans"/>
              <a:cs typeface="Merriweather Sans"/>
              <a:sym typeface="Merriweather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title" idx="4294967295"/>
          </p:nvPr>
        </p:nvSpPr>
        <p:spPr>
          <a:xfrm>
            <a:off x="457200" y="708620"/>
            <a:ext cx="56694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Web Access Team at UC Berkeley</a:t>
            </a:r>
            <a:endParaRPr sz="2400" b="1" i="0" u="none" strike="noStrike" cap="none">
              <a:solidFill>
                <a:srgbClr val="003262"/>
              </a:solidFill>
              <a:latin typeface="Georgia"/>
              <a:ea typeface="Georgia"/>
              <a:cs typeface="Georgia"/>
              <a:sym typeface="Georgia"/>
            </a:endParaRPr>
          </a:p>
        </p:txBody>
      </p:sp>
      <p:sp>
        <p:nvSpPr>
          <p:cNvPr id="180" name="Google Shape;180;p35"/>
          <p:cNvSpPr txBox="1">
            <a:spLocks noGrp="1"/>
          </p:cNvSpPr>
          <p:nvPr>
            <p:ph type="body" idx="4294967295"/>
          </p:nvPr>
        </p:nvSpPr>
        <p:spPr>
          <a:xfrm>
            <a:off x="457200" y="1665034"/>
            <a:ext cx="7863900" cy="3293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262"/>
              </a:buClr>
              <a:buSzPts val="1800"/>
              <a:buFont typeface="Arial"/>
              <a:buChar char="•"/>
            </a:pPr>
            <a:r>
              <a:rPr lang="en" sz="1800"/>
              <a:t>Standardized Web Access clinics:</a:t>
            </a:r>
            <a:endParaRPr sz="1800"/>
          </a:p>
          <a:p>
            <a:pPr marL="742950" marR="0" lvl="1" indent="-273050" algn="l" rtl="0">
              <a:spcBef>
                <a:spcPts val="1000"/>
              </a:spcBef>
              <a:spcAft>
                <a:spcPts val="0"/>
              </a:spcAft>
              <a:buSzPts val="1800"/>
              <a:buChar char="–"/>
            </a:pPr>
            <a:r>
              <a:rPr lang="en" sz="1800"/>
              <a:t>Bi-weekly</a:t>
            </a:r>
            <a:endParaRPr sz="1800"/>
          </a:p>
          <a:p>
            <a:pPr marL="742950" marR="0" lvl="1" indent="-273050" algn="l" rtl="0">
              <a:spcBef>
                <a:spcPts val="1000"/>
              </a:spcBef>
              <a:spcAft>
                <a:spcPts val="0"/>
              </a:spcAft>
              <a:buSzPts val="1800"/>
              <a:buChar char="–"/>
            </a:pPr>
            <a:r>
              <a:rPr lang="en" sz="1800"/>
              <a:t>Anyone on campus can attend</a:t>
            </a:r>
            <a:endParaRPr sz="1800"/>
          </a:p>
          <a:p>
            <a:pPr marL="742950" marR="0" lvl="1" indent="-273050" algn="l" rtl="0">
              <a:spcBef>
                <a:spcPts val="1000"/>
              </a:spcBef>
              <a:spcAft>
                <a:spcPts val="0"/>
              </a:spcAft>
              <a:buSzPts val="1800"/>
              <a:buChar char="–"/>
            </a:pPr>
            <a:r>
              <a:rPr lang="en" sz="1800"/>
              <a:t>Post-clinic reports</a:t>
            </a:r>
            <a:endParaRPr sz="1800"/>
          </a:p>
          <a:p>
            <a:pPr marL="285750" marR="0" lvl="0" indent="-285750" algn="l" rtl="0">
              <a:spcBef>
                <a:spcPts val="1000"/>
              </a:spcBef>
              <a:spcAft>
                <a:spcPts val="0"/>
              </a:spcAft>
              <a:buClr>
                <a:srgbClr val="003262"/>
              </a:buClr>
              <a:buSzPts val="1800"/>
              <a:buFont typeface="Arial"/>
              <a:buChar char="•"/>
            </a:pPr>
            <a:r>
              <a:rPr lang="en" sz="1800"/>
              <a:t>Resources (</a:t>
            </a:r>
            <a:r>
              <a:rPr lang="en" sz="1800" u="sng">
                <a:solidFill>
                  <a:schemeClr val="hlink"/>
                </a:solidFill>
                <a:hlinkClick r:id="rId3"/>
              </a:rPr>
              <a:t>https://webaccess.berkeley.edu/</a:t>
            </a:r>
            <a:r>
              <a:rPr lang="en" sz="1800"/>
              <a:t>) </a:t>
            </a:r>
            <a:endParaRPr sz="1800"/>
          </a:p>
          <a:p>
            <a:pPr marL="285750" marR="0" lvl="0" indent="-285750" algn="l" rtl="0">
              <a:spcBef>
                <a:spcPts val="1000"/>
              </a:spcBef>
              <a:spcAft>
                <a:spcPts val="0"/>
              </a:spcAft>
              <a:buClr>
                <a:srgbClr val="003262"/>
              </a:buClr>
              <a:buSzPts val="1800"/>
              <a:buFont typeface="Arial"/>
              <a:buChar char="•"/>
            </a:pPr>
            <a:r>
              <a:rPr lang="en" sz="1800"/>
              <a:t>Consulting</a:t>
            </a:r>
            <a:endParaRPr sz="1800"/>
          </a:p>
          <a:p>
            <a:pPr marL="0" marR="0" lvl="0" indent="0" algn="l" rtl="0">
              <a:spcBef>
                <a:spcPts val="1000"/>
              </a:spcBef>
              <a:spcAft>
                <a:spcPts val="0"/>
              </a:spcAft>
              <a:buClr>
                <a:srgbClr val="003262"/>
              </a:buClr>
              <a:buFont typeface="Arial"/>
              <a:buNone/>
            </a:pPr>
            <a:endParaRPr sz="1600" b="0" i="0" u="none" strike="noStrike" cap="none">
              <a:solidFill>
                <a:srgbClr val="003262"/>
              </a:solidFill>
              <a:latin typeface="Merriweather Sans"/>
              <a:ea typeface="Merriweather Sans"/>
              <a:cs typeface="Merriweather Sans"/>
              <a:sym typeface="Merriweather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idx="4294967295"/>
          </p:nvPr>
        </p:nvSpPr>
        <p:spPr>
          <a:xfrm>
            <a:off x="457200" y="708625"/>
            <a:ext cx="70569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About Web Access clinics</a:t>
            </a:r>
            <a:endParaRPr sz="2400" b="1" i="0" u="none" strike="noStrike" cap="none">
              <a:solidFill>
                <a:srgbClr val="003262"/>
              </a:solidFill>
              <a:latin typeface="Georgia"/>
              <a:ea typeface="Georgia"/>
              <a:cs typeface="Georgia"/>
              <a:sym typeface="Georgia"/>
            </a:endParaRPr>
          </a:p>
        </p:txBody>
      </p:sp>
      <p:sp>
        <p:nvSpPr>
          <p:cNvPr id="187" name="Google Shape;187;p36"/>
          <p:cNvSpPr txBox="1">
            <a:spLocks noGrp="1"/>
          </p:cNvSpPr>
          <p:nvPr>
            <p:ph type="body" idx="4294967295"/>
          </p:nvPr>
        </p:nvSpPr>
        <p:spPr>
          <a:xfrm>
            <a:off x="457200" y="1436434"/>
            <a:ext cx="7863900" cy="3293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262"/>
              </a:buClr>
              <a:buSzPts val="1800"/>
              <a:buFont typeface="Arial"/>
              <a:buChar char="•"/>
            </a:pPr>
            <a:r>
              <a:rPr lang="en" sz="1800"/>
              <a:t>Free, common-good service</a:t>
            </a:r>
            <a:endParaRPr sz="1800"/>
          </a:p>
          <a:p>
            <a:pPr marL="285750" marR="0" lvl="0" indent="-285750" algn="l" rtl="0">
              <a:spcBef>
                <a:spcPts val="1000"/>
              </a:spcBef>
              <a:spcAft>
                <a:spcPts val="0"/>
              </a:spcAft>
              <a:buClr>
                <a:srgbClr val="003262"/>
              </a:buClr>
              <a:buSzPts val="1800"/>
              <a:buFont typeface="Arial"/>
              <a:buChar char="•"/>
            </a:pPr>
            <a:r>
              <a:rPr lang="en" sz="1800"/>
              <a:t>1.5 hour sessions with our team and the people who work on the website or application</a:t>
            </a:r>
            <a:endParaRPr sz="1800"/>
          </a:p>
          <a:p>
            <a:pPr marL="285750" marR="0" lvl="0" indent="-285750" algn="l" rtl="0">
              <a:spcBef>
                <a:spcPts val="1000"/>
              </a:spcBef>
              <a:spcAft>
                <a:spcPts val="0"/>
              </a:spcAft>
              <a:buClr>
                <a:srgbClr val="003262"/>
              </a:buClr>
              <a:buSzPts val="1800"/>
              <a:buFont typeface="Arial"/>
              <a:buChar char="•"/>
            </a:pPr>
            <a:r>
              <a:rPr lang="en" sz="1800"/>
              <a:t>We do screen reader testing and keyboard testing, and look at color contrast</a:t>
            </a:r>
            <a:endParaRPr sz="1800"/>
          </a:p>
          <a:p>
            <a:pPr marL="285750" marR="0" lvl="0" indent="-285750" algn="l" rtl="0">
              <a:spcBef>
                <a:spcPts val="1000"/>
              </a:spcBef>
              <a:spcAft>
                <a:spcPts val="0"/>
              </a:spcAft>
              <a:buClr>
                <a:srgbClr val="003262"/>
              </a:buClr>
              <a:buSzPts val="1800"/>
              <a:buFont typeface="Arial"/>
              <a:buChar char="•"/>
            </a:pPr>
            <a:r>
              <a:rPr lang="en" sz="1800"/>
              <a:t>We explain issues and provide recommendations for fixes</a:t>
            </a:r>
            <a:endParaRPr sz="1800"/>
          </a:p>
          <a:p>
            <a:pPr marL="285750" marR="0" lvl="0" indent="-285750" algn="l" rtl="0">
              <a:spcBef>
                <a:spcPts val="1000"/>
              </a:spcBef>
              <a:spcAft>
                <a:spcPts val="0"/>
              </a:spcAft>
              <a:buClr>
                <a:srgbClr val="003262"/>
              </a:buClr>
              <a:buSzPts val="1800"/>
              <a:buFont typeface="Arial"/>
              <a:buChar char="•"/>
            </a:pPr>
            <a:r>
              <a:rPr lang="en" sz="1800"/>
              <a:t>All issues, notes, and recommendations are captured in a report</a:t>
            </a:r>
            <a:endParaRPr sz="1800"/>
          </a:p>
          <a:p>
            <a:pPr marL="285750" marR="0" lvl="0" indent="-285750" algn="l" rtl="0">
              <a:spcBef>
                <a:spcPts val="1000"/>
              </a:spcBef>
              <a:spcAft>
                <a:spcPts val="0"/>
              </a:spcAft>
              <a:buClr>
                <a:srgbClr val="003262"/>
              </a:buClr>
              <a:buSzPts val="1800"/>
              <a:buFont typeface="Arial"/>
              <a:buChar char="•"/>
            </a:pPr>
            <a:r>
              <a:rPr lang="en" sz="1800"/>
              <a:t>We regularly receive very positive feedback, and have frequent repeat customers</a:t>
            </a:r>
            <a:endParaRPr sz="1800"/>
          </a:p>
          <a:p>
            <a:pPr marL="0" marR="0" lvl="0" indent="0" algn="l" rtl="0">
              <a:spcBef>
                <a:spcPts val="1000"/>
              </a:spcBef>
              <a:spcAft>
                <a:spcPts val="0"/>
              </a:spcAft>
              <a:buClr>
                <a:srgbClr val="003262"/>
              </a:buClr>
              <a:buFont typeface="Arial"/>
              <a:buNone/>
            </a:pPr>
            <a:endParaRPr sz="1600" b="0" i="0" u="none" strike="noStrike" cap="none">
              <a:solidFill>
                <a:srgbClr val="003262"/>
              </a:solidFill>
              <a:latin typeface="Merriweather Sans"/>
              <a:ea typeface="Merriweather Sans"/>
              <a:cs typeface="Merriweather Sans"/>
              <a:sym typeface="Merriweather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idx="4294967295"/>
          </p:nvPr>
        </p:nvSpPr>
        <p:spPr>
          <a:xfrm>
            <a:off x="457200" y="708625"/>
            <a:ext cx="78639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What Do People Learn at a Web Access Clinic?</a:t>
            </a:r>
            <a:endParaRPr sz="2400" b="1" i="0" u="none" strike="noStrike" cap="none">
              <a:solidFill>
                <a:srgbClr val="003262"/>
              </a:solidFill>
              <a:latin typeface="Georgia"/>
              <a:ea typeface="Georgia"/>
              <a:cs typeface="Georgia"/>
              <a:sym typeface="Georgia"/>
            </a:endParaRPr>
          </a:p>
        </p:txBody>
      </p:sp>
      <p:sp>
        <p:nvSpPr>
          <p:cNvPr id="194" name="Google Shape;194;p37"/>
          <p:cNvSpPr txBox="1">
            <a:spLocks noGrp="1"/>
          </p:cNvSpPr>
          <p:nvPr>
            <p:ph type="body" idx="4294967295"/>
          </p:nvPr>
        </p:nvSpPr>
        <p:spPr>
          <a:xfrm>
            <a:off x="457200" y="1665034"/>
            <a:ext cx="7863900" cy="3293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262"/>
              </a:buClr>
              <a:buSzPts val="1800"/>
              <a:buFont typeface="Arial"/>
              <a:buChar char="•"/>
            </a:pPr>
            <a:r>
              <a:rPr lang="en" sz="1800"/>
              <a:t>An introduction to web accessibility and why it’s important</a:t>
            </a:r>
            <a:endParaRPr sz="1800"/>
          </a:p>
          <a:p>
            <a:pPr marL="285750" marR="0" lvl="0" indent="-285750" algn="l" rtl="0">
              <a:spcBef>
                <a:spcPts val="1000"/>
              </a:spcBef>
              <a:spcAft>
                <a:spcPts val="0"/>
              </a:spcAft>
              <a:buClr>
                <a:srgbClr val="003262"/>
              </a:buClr>
              <a:buSzPts val="1800"/>
              <a:buFont typeface="Arial"/>
              <a:buChar char="•"/>
            </a:pPr>
            <a:r>
              <a:rPr lang="en" sz="1800"/>
              <a:t>Real-life user testing</a:t>
            </a:r>
            <a:endParaRPr sz="1800"/>
          </a:p>
          <a:p>
            <a:pPr marL="285750" marR="0" lvl="0" indent="-285750" algn="l" rtl="0">
              <a:spcBef>
                <a:spcPts val="1000"/>
              </a:spcBef>
              <a:spcAft>
                <a:spcPts val="0"/>
              </a:spcAft>
              <a:buClr>
                <a:srgbClr val="003262"/>
              </a:buClr>
              <a:buSzPts val="1800"/>
              <a:buFont typeface="Arial"/>
              <a:buChar char="•"/>
            </a:pPr>
            <a:r>
              <a:rPr lang="en" sz="1800"/>
              <a:t>Best practices from other developers</a:t>
            </a:r>
            <a:endParaRPr sz="1800"/>
          </a:p>
          <a:p>
            <a:pPr marL="285750" marR="0" lvl="0" indent="-285750" algn="l" rtl="0">
              <a:spcBef>
                <a:spcPts val="1000"/>
              </a:spcBef>
              <a:spcAft>
                <a:spcPts val="0"/>
              </a:spcAft>
              <a:buClr>
                <a:srgbClr val="003262"/>
              </a:buClr>
              <a:buSzPts val="1800"/>
              <a:buFont typeface="Arial"/>
              <a:buChar char="•"/>
            </a:pPr>
            <a:r>
              <a:rPr lang="en" sz="1800"/>
              <a:t>Where to go for more help and information</a:t>
            </a:r>
            <a:endParaRPr sz="1800"/>
          </a:p>
          <a:p>
            <a:pPr marL="0" marR="0" lvl="0" indent="0" algn="l" rtl="0">
              <a:spcBef>
                <a:spcPts val="1000"/>
              </a:spcBef>
              <a:spcAft>
                <a:spcPts val="0"/>
              </a:spcAft>
              <a:buClr>
                <a:srgbClr val="003262"/>
              </a:buClr>
              <a:buFont typeface="Arial"/>
              <a:buNone/>
            </a:pPr>
            <a:endParaRPr sz="1600" b="0" i="0" u="none" strike="noStrike" cap="none">
              <a:solidFill>
                <a:srgbClr val="003262"/>
              </a:solidFill>
              <a:latin typeface="Merriweather Sans"/>
              <a:ea typeface="Merriweather Sans"/>
              <a:cs typeface="Merriweather Sans"/>
              <a:sym typeface="Merriweather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idx="4294967295"/>
          </p:nvPr>
        </p:nvSpPr>
        <p:spPr>
          <a:xfrm>
            <a:off x="457200" y="708620"/>
            <a:ext cx="56694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Procurement</a:t>
            </a:r>
            <a:endParaRPr sz="2400" b="1" i="0" u="none" strike="noStrike" cap="none">
              <a:solidFill>
                <a:srgbClr val="003262"/>
              </a:solidFill>
              <a:latin typeface="Georgia"/>
              <a:ea typeface="Georgia"/>
              <a:cs typeface="Georgia"/>
              <a:sym typeface="Georgia"/>
            </a:endParaRPr>
          </a:p>
        </p:txBody>
      </p:sp>
      <p:sp>
        <p:nvSpPr>
          <p:cNvPr id="201" name="Google Shape;201;p38"/>
          <p:cNvSpPr txBox="1">
            <a:spLocks noGrp="1"/>
          </p:cNvSpPr>
          <p:nvPr>
            <p:ph type="body" idx="4294967295"/>
          </p:nvPr>
        </p:nvSpPr>
        <p:spPr>
          <a:xfrm>
            <a:off x="457200" y="1665034"/>
            <a:ext cx="7863900" cy="3293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262"/>
              </a:buClr>
              <a:buSzPts val="1800"/>
              <a:buFont typeface="Arial"/>
              <a:buChar char="•"/>
            </a:pPr>
            <a:r>
              <a:rPr lang="en" sz="1800"/>
              <a:t>Partnered with Supply Chain department to develop procurement documents:</a:t>
            </a:r>
            <a:endParaRPr sz="1800"/>
          </a:p>
          <a:p>
            <a:pPr marL="742950" marR="0" lvl="1" indent="-273050" algn="l" rtl="0">
              <a:spcBef>
                <a:spcPts val="1000"/>
              </a:spcBef>
              <a:spcAft>
                <a:spcPts val="0"/>
              </a:spcAft>
              <a:buSzPts val="1800"/>
              <a:buChar char="–"/>
            </a:pPr>
            <a:r>
              <a:rPr lang="en" sz="1800"/>
              <a:t>Language and checklists for RFPs</a:t>
            </a:r>
            <a:endParaRPr sz="1800"/>
          </a:p>
          <a:p>
            <a:pPr marL="742950" marR="0" lvl="1" indent="-273050" algn="l" rtl="0">
              <a:spcBef>
                <a:spcPts val="1000"/>
              </a:spcBef>
              <a:spcAft>
                <a:spcPts val="0"/>
              </a:spcAft>
              <a:buSzPts val="1800"/>
              <a:buChar char="–"/>
            </a:pPr>
            <a:r>
              <a:rPr lang="en" sz="1800"/>
              <a:t>Guidance for buyers</a:t>
            </a:r>
            <a:endParaRPr sz="1800"/>
          </a:p>
          <a:p>
            <a:pPr marL="285750" marR="0" lvl="0" indent="-285750" algn="l" rtl="0">
              <a:spcBef>
                <a:spcPts val="1000"/>
              </a:spcBef>
              <a:spcAft>
                <a:spcPts val="0"/>
              </a:spcAft>
              <a:buClr>
                <a:srgbClr val="003262"/>
              </a:buClr>
              <a:buSzPts val="1800"/>
              <a:buFont typeface="Arial"/>
              <a:buChar char="•"/>
            </a:pPr>
            <a:r>
              <a:rPr lang="en" sz="1800"/>
              <a:t>Our team reviews and advises on RFPs regularly</a:t>
            </a:r>
            <a:endParaRPr sz="1800"/>
          </a:p>
          <a:p>
            <a:pPr marL="285750" marR="0" lvl="0" indent="-285750" algn="l" rtl="0">
              <a:spcBef>
                <a:spcPts val="1000"/>
              </a:spcBef>
              <a:spcAft>
                <a:spcPts val="0"/>
              </a:spcAft>
              <a:buClr>
                <a:srgbClr val="003262"/>
              </a:buClr>
              <a:buSzPts val="1800"/>
              <a:buFont typeface="Arial"/>
              <a:buChar char="•"/>
            </a:pPr>
            <a:r>
              <a:rPr lang="en" sz="1800"/>
              <a:t>These documents were borrowed heavily from CSU, and were also adapted for use UC-wide (UCOP website)</a:t>
            </a:r>
            <a:endParaRPr sz="1800"/>
          </a:p>
          <a:p>
            <a:pPr marL="0" marR="0" lvl="0" indent="0" algn="l" rtl="0">
              <a:spcBef>
                <a:spcPts val="1000"/>
              </a:spcBef>
              <a:spcAft>
                <a:spcPts val="0"/>
              </a:spcAft>
              <a:buClr>
                <a:srgbClr val="003262"/>
              </a:buClr>
              <a:buFont typeface="Arial"/>
              <a:buNone/>
            </a:pPr>
            <a:endParaRPr sz="1600" b="0" i="0" u="none" strike="noStrike" cap="none">
              <a:solidFill>
                <a:srgbClr val="003262"/>
              </a:solidFill>
              <a:latin typeface="Merriweather Sans"/>
              <a:ea typeface="Merriweather Sans"/>
              <a:cs typeface="Merriweather Sans"/>
              <a:sym typeface="Merriweather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a:spLocks noGrp="1"/>
          </p:cNvSpPr>
          <p:nvPr>
            <p:ph type="title" idx="4294967295"/>
          </p:nvPr>
        </p:nvSpPr>
        <p:spPr>
          <a:xfrm>
            <a:off x="457200" y="708620"/>
            <a:ext cx="56694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Key Partners</a:t>
            </a:r>
            <a:endParaRPr sz="2400" b="1" i="0" u="none" strike="noStrike" cap="none">
              <a:solidFill>
                <a:srgbClr val="003262"/>
              </a:solidFill>
              <a:latin typeface="Georgia"/>
              <a:ea typeface="Georgia"/>
              <a:cs typeface="Georgia"/>
              <a:sym typeface="Georgia"/>
            </a:endParaRPr>
          </a:p>
        </p:txBody>
      </p:sp>
      <p:sp>
        <p:nvSpPr>
          <p:cNvPr id="208" name="Google Shape;208;p39"/>
          <p:cNvSpPr txBox="1">
            <a:spLocks noGrp="1"/>
          </p:cNvSpPr>
          <p:nvPr>
            <p:ph type="body" idx="4294967295"/>
          </p:nvPr>
        </p:nvSpPr>
        <p:spPr>
          <a:xfrm>
            <a:off x="457200" y="1665034"/>
            <a:ext cx="7863900" cy="3293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262"/>
              </a:buClr>
              <a:buSzPts val="1800"/>
              <a:buFont typeface="Arial"/>
              <a:buChar char="•"/>
            </a:pPr>
            <a:r>
              <a:rPr lang="en" sz="1800"/>
              <a:t>Many campus departments now include web accessibility in their processes, which has a wide impact:</a:t>
            </a:r>
            <a:endParaRPr sz="1800"/>
          </a:p>
          <a:p>
            <a:pPr marL="742950" marR="0" lvl="1" indent="-273050" algn="l" rtl="0">
              <a:spcBef>
                <a:spcPts val="1000"/>
              </a:spcBef>
              <a:spcAft>
                <a:spcPts val="0"/>
              </a:spcAft>
              <a:buSzPts val="1800"/>
              <a:buChar char="–"/>
            </a:pPr>
            <a:r>
              <a:rPr lang="en" sz="1800"/>
              <a:t>Office of Communications &amp; Public Affairs</a:t>
            </a:r>
            <a:endParaRPr sz="1800"/>
          </a:p>
          <a:p>
            <a:pPr marL="742950" marR="0" lvl="1" indent="-273050" algn="l" rtl="0">
              <a:spcBef>
                <a:spcPts val="1000"/>
              </a:spcBef>
              <a:spcAft>
                <a:spcPts val="0"/>
              </a:spcAft>
              <a:buSzPts val="1800"/>
              <a:buChar char="–"/>
            </a:pPr>
            <a:r>
              <a:rPr lang="en" sz="1800"/>
              <a:t>Research, Teaching, and Learning</a:t>
            </a:r>
            <a:endParaRPr sz="1800"/>
          </a:p>
          <a:p>
            <a:pPr marL="1143000" marR="0" lvl="2" indent="-228600" algn="l" rtl="0">
              <a:spcBef>
                <a:spcPts val="1000"/>
              </a:spcBef>
              <a:spcAft>
                <a:spcPts val="0"/>
              </a:spcAft>
              <a:buSzPts val="1800"/>
              <a:buChar char="•"/>
            </a:pPr>
            <a:r>
              <a:rPr lang="en" sz="1800"/>
              <a:t>Educational Technology Services</a:t>
            </a:r>
            <a:endParaRPr sz="1800"/>
          </a:p>
          <a:p>
            <a:pPr marL="1143000" marR="0" lvl="2" indent="-228600" algn="l" rtl="0">
              <a:spcBef>
                <a:spcPts val="1000"/>
              </a:spcBef>
              <a:spcAft>
                <a:spcPts val="1000"/>
              </a:spcAft>
              <a:buSzPts val="1800"/>
              <a:buChar char="•"/>
            </a:pPr>
            <a:r>
              <a:rPr lang="en"/>
              <a:t>Berkeley Resource Center for Online Education (BRCOE)</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536575" y="1042785"/>
            <a:ext cx="7864500" cy="143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Font typeface="Georgia"/>
              <a:buNone/>
            </a:pPr>
            <a:r>
              <a:rPr lang="en" sz="4800"/>
              <a:t>Open Berkeley</a:t>
            </a:r>
            <a:endParaRPr sz="3600"/>
          </a:p>
        </p:txBody>
      </p:sp>
      <p:pic>
        <p:nvPicPr>
          <p:cNvPr id="215" name="Google Shape;215;p40" title="Open Berkeley logo"/>
          <p:cNvPicPr preferRelativeResize="0"/>
          <p:nvPr/>
        </p:nvPicPr>
        <p:blipFill>
          <a:blip r:embed="rId3">
            <a:alphaModFix/>
          </a:blip>
          <a:stretch>
            <a:fillRect/>
          </a:stretch>
        </p:blipFill>
        <p:spPr>
          <a:xfrm>
            <a:off x="2428875" y="2655760"/>
            <a:ext cx="4286250" cy="2743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1"/>
          <p:cNvSpPr txBox="1">
            <a:spLocks noGrp="1"/>
          </p:cNvSpPr>
          <p:nvPr>
            <p:ph type="title" idx="4294967295"/>
          </p:nvPr>
        </p:nvSpPr>
        <p:spPr>
          <a:xfrm>
            <a:off x="457200" y="708620"/>
            <a:ext cx="56694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About Open Berkeley</a:t>
            </a:r>
            <a:endParaRPr sz="2400" b="1" i="0" u="none" strike="noStrike" cap="none">
              <a:solidFill>
                <a:srgbClr val="003262"/>
              </a:solidFill>
              <a:latin typeface="Georgia"/>
              <a:ea typeface="Georgia"/>
              <a:cs typeface="Georgia"/>
              <a:sym typeface="Georgia"/>
            </a:endParaRPr>
          </a:p>
        </p:txBody>
      </p:sp>
      <p:sp>
        <p:nvSpPr>
          <p:cNvPr id="222" name="Google Shape;222;p41"/>
          <p:cNvSpPr txBox="1">
            <a:spLocks noGrp="1"/>
          </p:cNvSpPr>
          <p:nvPr>
            <p:ph type="body" idx="4294967295"/>
          </p:nvPr>
        </p:nvSpPr>
        <p:spPr>
          <a:xfrm>
            <a:off x="457200" y="1665034"/>
            <a:ext cx="7863900" cy="3293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262"/>
              </a:buClr>
              <a:buSzPts val="1800"/>
              <a:buFont typeface="Arial"/>
              <a:buChar char="•"/>
            </a:pPr>
            <a:r>
              <a:rPr lang="en" sz="1800"/>
              <a:t>Turnkey web platform solution for campus websites</a:t>
            </a:r>
            <a:endParaRPr sz="1800"/>
          </a:p>
          <a:p>
            <a:pPr marL="285750" lvl="0" indent="-285750" rtl="0">
              <a:spcBef>
                <a:spcPts val="1000"/>
              </a:spcBef>
              <a:spcAft>
                <a:spcPts val="0"/>
              </a:spcAft>
              <a:buClr>
                <a:srgbClr val="003262"/>
              </a:buClr>
              <a:buSzPts val="1800"/>
              <a:buFont typeface="Arial"/>
              <a:buChar char="•"/>
            </a:pPr>
            <a:r>
              <a:rPr lang="en" sz="1800"/>
              <a:t>Over 140 websites on the platform (both live and in-progress)</a:t>
            </a:r>
            <a:endParaRPr sz="1800"/>
          </a:p>
          <a:p>
            <a:pPr marL="285750" marR="0" lvl="0" indent="-285750" algn="l" rtl="0">
              <a:spcBef>
                <a:spcPts val="1000"/>
              </a:spcBef>
              <a:spcAft>
                <a:spcPts val="0"/>
              </a:spcAft>
              <a:buClr>
                <a:srgbClr val="003262"/>
              </a:buClr>
              <a:buSzPts val="1800"/>
              <a:buFont typeface="Arial"/>
              <a:buChar char="•"/>
            </a:pPr>
            <a:r>
              <a:rPr lang="en" sz="1800"/>
              <a:t>Accessibility is built into the platform</a:t>
            </a:r>
            <a:endParaRPr sz="1800"/>
          </a:p>
          <a:p>
            <a:pPr marL="285750" marR="0" lvl="0" indent="-285750" algn="l" rtl="0">
              <a:spcBef>
                <a:spcPts val="1000"/>
              </a:spcBef>
              <a:spcAft>
                <a:spcPts val="0"/>
              </a:spcAft>
              <a:buClr>
                <a:srgbClr val="003262"/>
              </a:buClr>
              <a:buSzPts val="1800"/>
              <a:buFont typeface="Arial"/>
              <a:buChar char="•"/>
            </a:pPr>
            <a:r>
              <a:rPr lang="en" sz="1800"/>
              <a:t>Accessibility best practices are covered in Site Builder trainings, as well as in how-to online documentation, and general support and operations</a:t>
            </a:r>
            <a:endParaRPr sz="1800"/>
          </a:p>
          <a:p>
            <a:pPr marL="0" marR="0" lvl="0" indent="0" algn="l" rtl="0">
              <a:spcBef>
                <a:spcPts val="1000"/>
              </a:spcBef>
              <a:spcAft>
                <a:spcPts val="0"/>
              </a:spcAft>
              <a:buClr>
                <a:srgbClr val="003262"/>
              </a:buClr>
              <a:buFont typeface="Arial"/>
              <a:buNone/>
            </a:pPr>
            <a:endParaRPr sz="1600" b="0" i="0" u="none" strike="noStrike" cap="none">
              <a:solidFill>
                <a:srgbClr val="003262"/>
              </a:solidFill>
              <a:latin typeface="Merriweather Sans"/>
              <a:ea typeface="Merriweather Sans"/>
              <a:cs typeface="Merriweather Sans"/>
              <a:sym typeface="Merriweather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568325" y="530560"/>
            <a:ext cx="7864500" cy="143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Font typeface="Georgia"/>
              <a:buNone/>
            </a:pPr>
            <a:r>
              <a:rPr lang="en" sz="4800" dirty="0"/>
              <a:t>Our Team:</a:t>
            </a:r>
            <a:endParaRPr sz="4800" dirty="0"/>
          </a:p>
          <a:p>
            <a:pPr marL="0" marR="0" lvl="0" indent="0" algn="ctr" rtl="0">
              <a:spcBef>
                <a:spcPts val="0"/>
              </a:spcBef>
              <a:spcAft>
                <a:spcPts val="0"/>
              </a:spcAft>
              <a:buClr>
                <a:srgbClr val="FFFFFF"/>
              </a:buClr>
              <a:buFont typeface="Georgia"/>
              <a:buNone/>
            </a:pPr>
            <a:r>
              <a:rPr lang="en" sz="3600" dirty="0"/>
              <a:t>Web Platform Services </a:t>
            </a:r>
            <a:endParaRPr sz="3600" dirty="0"/>
          </a:p>
          <a:p>
            <a:pPr marL="0" marR="0" lvl="0" indent="0" algn="ctr" rtl="0">
              <a:spcBef>
                <a:spcPts val="0"/>
              </a:spcBef>
              <a:spcAft>
                <a:spcPts val="0"/>
              </a:spcAft>
              <a:buClr>
                <a:srgbClr val="FFFFFF"/>
              </a:buClr>
              <a:buFont typeface="Georgia"/>
              <a:buNone/>
            </a:pPr>
            <a:r>
              <a:rPr lang="en" sz="3600" dirty="0"/>
              <a:t>at UC Berkeley</a:t>
            </a:r>
            <a:endParaRPr sz="3600" dirty="0"/>
          </a:p>
        </p:txBody>
      </p:sp>
      <p:pic>
        <p:nvPicPr>
          <p:cNvPr id="103" name="Google Shape;103;p24" title="Sled dogs"/>
          <p:cNvPicPr preferRelativeResize="0"/>
          <p:nvPr/>
        </p:nvPicPr>
        <p:blipFill>
          <a:blip r:embed="rId3">
            <a:alphaModFix/>
          </a:blip>
          <a:stretch>
            <a:fillRect/>
          </a:stretch>
        </p:blipFill>
        <p:spPr>
          <a:xfrm>
            <a:off x="1866900" y="2759713"/>
            <a:ext cx="5410200" cy="34575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42" title="Screenshot of documentation on the &quot;How to Add and Use Headings&quot; page on open.berkeley.edu"/>
          <p:cNvPicPr preferRelativeResize="0"/>
          <p:nvPr/>
        </p:nvPicPr>
        <p:blipFill>
          <a:blip r:embed="rId3">
            <a:alphaModFix/>
          </a:blip>
          <a:stretch>
            <a:fillRect/>
          </a:stretch>
        </p:blipFill>
        <p:spPr>
          <a:xfrm>
            <a:off x="152400" y="1066800"/>
            <a:ext cx="8839200" cy="1744980"/>
          </a:xfrm>
          <a:prstGeom prst="rect">
            <a:avLst/>
          </a:prstGeom>
          <a:noFill/>
          <a:ln>
            <a:noFill/>
          </a:ln>
        </p:spPr>
      </p:pic>
      <p:sp>
        <p:nvSpPr>
          <p:cNvPr id="228" name="Google Shape;228;p42"/>
          <p:cNvSpPr txBox="1">
            <a:spLocks noGrp="1"/>
          </p:cNvSpPr>
          <p:nvPr>
            <p:ph type="title"/>
          </p:nvPr>
        </p:nvSpPr>
        <p:spPr>
          <a:xfrm>
            <a:off x="152400" y="94125"/>
            <a:ext cx="8413500" cy="8625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Accessibility Instructions are Embedded Within Open Berkeley Documentation</a:t>
            </a:r>
            <a:endParaRPr sz="2400" b="1" i="0" u="none" strike="noStrike" cap="none">
              <a:solidFill>
                <a:srgbClr val="003262"/>
              </a:solidFill>
              <a:latin typeface="Georgia"/>
              <a:ea typeface="Georgia"/>
              <a:cs typeface="Georgia"/>
              <a:sym typeface="Georgia"/>
            </a:endParaRPr>
          </a:p>
        </p:txBody>
      </p:sp>
      <p:pic>
        <p:nvPicPr>
          <p:cNvPr id="229" name="Google Shape;229;p42" title="Screenshot of documentation on the &quot;How to Add Tables&quot; page on open.berkeley.edu"/>
          <p:cNvPicPr preferRelativeResize="0"/>
          <p:nvPr/>
        </p:nvPicPr>
        <p:blipFill>
          <a:blip r:embed="rId4">
            <a:alphaModFix/>
          </a:blip>
          <a:stretch>
            <a:fillRect/>
          </a:stretch>
        </p:blipFill>
        <p:spPr>
          <a:xfrm>
            <a:off x="152400" y="2910375"/>
            <a:ext cx="8839199" cy="36879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3"/>
          <p:cNvSpPr txBox="1">
            <a:spLocks noGrp="1"/>
          </p:cNvSpPr>
          <p:nvPr>
            <p:ph type="title" idx="4294967295"/>
          </p:nvPr>
        </p:nvSpPr>
        <p:spPr>
          <a:xfrm>
            <a:off x="457200" y="708625"/>
            <a:ext cx="73554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Feature Development and Maintenance</a:t>
            </a:r>
            <a:endParaRPr sz="2400" b="1" i="0" u="none" strike="noStrike" cap="none">
              <a:solidFill>
                <a:srgbClr val="003262"/>
              </a:solidFill>
              <a:latin typeface="Georgia"/>
              <a:ea typeface="Georgia"/>
              <a:cs typeface="Georgia"/>
              <a:sym typeface="Georgia"/>
            </a:endParaRPr>
          </a:p>
        </p:txBody>
      </p:sp>
      <p:sp>
        <p:nvSpPr>
          <p:cNvPr id="236" name="Google Shape;236;p43"/>
          <p:cNvSpPr txBox="1">
            <a:spLocks noGrp="1"/>
          </p:cNvSpPr>
          <p:nvPr>
            <p:ph type="body" idx="4294967295"/>
          </p:nvPr>
        </p:nvSpPr>
        <p:spPr>
          <a:xfrm>
            <a:off x="457200" y="1665034"/>
            <a:ext cx="7863900" cy="3293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262"/>
              </a:buClr>
              <a:buSzPts val="1800"/>
              <a:buFont typeface="Arial"/>
              <a:buChar char="•"/>
            </a:pPr>
            <a:r>
              <a:rPr lang="en" sz="1800"/>
              <a:t>The platform is tested regularly for accessibility</a:t>
            </a:r>
            <a:endParaRPr sz="1800"/>
          </a:p>
          <a:p>
            <a:pPr marL="285750" marR="0" lvl="0" indent="-285750" algn="l" rtl="0">
              <a:spcBef>
                <a:spcPts val="1000"/>
              </a:spcBef>
              <a:spcAft>
                <a:spcPts val="0"/>
              </a:spcAft>
              <a:buClr>
                <a:srgbClr val="003262"/>
              </a:buClr>
              <a:buSzPts val="1800"/>
              <a:buFont typeface="Arial"/>
              <a:buChar char="•"/>
            </a:pPr>
            <a:r>
              <a:rPr lang="en" sz="1800"/>
              <a:t>Automated testing checks for keyboard accessibility</a:t>
            </a:r>
            <a:endParaRPr sz="1800"/>
          </a:p>
          <a:p>
            <a:pPr marL="742950" marR="0" lvl="1" indent="-273050" algn="l" rtl="0">
              <a:spcBef>
                <a:spcPts val="1000"/>
              </a:spcBef>
              <a:spcAft>
                <a:spcPts val="1000"/>
              </a:spcAft>
              <a:buSzPts val="1800"/>
              <a:buChar char="–"/>
            </a:pPr>
            <a:r>
              <a:rPr lang="en" sz="1800"/>
              <a:t>In other words, Behat saves our bacon</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4"/>
          <p:cNvSpPr txBox="1">
            <a:spLocks noGrp="1"/>
          </p:cNvSpPr>
          <p:nvPr>
            <p:ph type="title"/>
          </p:nvPr>
        </p:nvSpPr>
        <p:spPr>
          <a:xfrm>
            <a:off x="568324" y="1557118"/>
            <a:ext cx="7864500" cy="373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Font typeface="Georgia"/>
              <a:buNone/>
            </a:pPr>
            <a:r>
              <a:rPr lang="en"/>
              <a:t>We Now Have Siteimprove!</a:t>
            </a:r>
            <a:endParaRPr/>
          </a:p>
        </p:txBody>
      </p:sp>
      <p:pic>
        <p:nvPicPr>
          <p:cNvPr id="243" name="Google Shape;243;p44" title="Siteimprove logo"/>
          <p:cNvPicPr preferRelativeResize="0"/>
          <p:nvPr/>
        </p:nvPicPr>
        <p:blipFill>
          <a:blip r:embed="rId3">
            <a:alphaModFix/>
          </a:blip>
          <a:stretch>
            <a:fillRect/>
          </a:stretch>
        </p:blipFill>
        <p:spPr>
          <a:xfrm>
            <a:off x="1585925" y="3850350"/>
            <a:ext cx="5829300" cy="1533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title" idx="4294967295"/>
          </p:nvPr>
        </p:nvSpPr>
        <p:spPr>
          <a:xfrm>
            <a:off x="457200" y="708625"/>
            <a:ext cx="73554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Siteimprove at the UC</a:t>
            </a:r>
            <a:endParaRPr sz="2400" b="1" i="0" u="none" strike="noStrike" cap="none">
              <a:solidFill>
                <a:srgbClr val="003262"/>
              </a:solidFill>
              <a:latin typeface="Georgia"/>
              <a:ea typeface="Georgia"/>
              <a:cs typeface="Georgia"/>
              <a:sym typeface="Georgia"/>
            </a:endParaRPr>
          </a:p>
        </p:txBody>
      </p:sp>
      <p:sp>
        <p:nvSpPr>
          <p:cNvPr id="250" name="Google Shape;250;p45"/>
          <p:cNvSpPr txBox="1">
            <a:spLocks noGrp="1"/>
          </p:cNvSpPr>
          <p:nvPr>
            <p:ph type="body" idx="4294967295"/>
          </p:nvPr>
        </p:nvSpPr>
        <p:spPr>
          <a:xfrm>
            <a:off x="457200" y="1665034"/>
            <a:ext cx="7863900" cy="3293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262"/>
              </a:buClr>
              <a:buSzPts val="1800"/>
              <a:buFont typeface="Arial"/>
              <a:buChar char="•"/>
            </a:pPr>
            <a:r>
              <a:rPr lang="en" sz="1800"/>
              <a:t>Available to the UC system, thanks to the Electronic Accessibility Committee (EAC)</a:t>
            </a:r>
            <a:endParaRPr sz="1800"/>
          </a:p>
          <a:p>
            <a:pPr marL="285750" marR="0" lvl="0" indent="-285750" algn="l" rtl="0">
              <a:spcBef>
                <a:spcPts val="1000"/>
              </a:spcBef>
              <a:spcAft>
                <a:spcPts val="0"/>
              </a:spcAft>
              <a:buClr>
                <a:srgbClr val="003262"/>
              </a:buClr>
              <a:buSzPts val="1800"/>
              <a:buFont typeface="Arial"/>
              <a:buChar char="•"/>
            </a:pPr>
            <a:r>
              <a:rPr lang="en" sz="1800"/>
              <a:t>Provides robust reporting of accessibility issues, as well as other QA reports</a:t>
            </a:r>
            <a:endParaRPr sz="1800"/>
          </a:p>
          <a:p>
            <a:pPr marL="285750" marR="0" lvl="0" indent="-285750" algn="l" rtl="0">
              <a:spcBef>
                <a:spcPts val="1000"/>
              </a:spcBef>
              <a:spcAft>
                <a:spcPts val="1000"/>
              </a:spcAft>
              <a:buClr>
                <a:srgbClr val="003262"/>
              </a:buClr>
              <a:buSzPts val="1800"/>
              <a:buFont typeface="Arial"/>
              <a:buChar char="•"/>
            </a:pPr>
            <a:r>
              <a:rPr lang="en" sz="1800"/>
              <a:t>Should not replace real user testing!</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txBox="1">
            <a:spLocks noGrp="1"/>
          </p:cNvSpPr>
          <p:nvPr>
            <p:ph type="title"/>
          </p:nvPr>
        </p:nvSpPr>
        <p:spPr>
          <a:xfrm>
            <a:off x="568325" y="1404726"/>
            <a:ext cx="7864500" cy="1786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Font typeface="Georgia"/>
              <a:buNone/>
            </a:pPr>
            <a:r>
              <a:rPr lang="en"/>
              <a:t>Current Challenges</a:t>
            </a:r>
            <a:endParaRPr/>
          </a:p>
        </p:txBody>
      </p:sp>
      <p:sp>
        <p:nvSpPr>
          <p:cNvPr id="257" name="Google Shape;257;p46"/>
          <p:cNvSpPr txBox="1"/>
          <p:nvPr/>
        </p:nvSpPr>
        <p:spPr>
          <a:xfrm>
            <a:off x="568325" y="3005225"/>
            <a:ext cx="8016000" cy="2779500"/>
          </a:xfrm>
          <a:prstGeom prst="rect">
            <a:avLst/>
          </a:prstGeom>
          <a:noFill/>
          <a:ln>
            <a:noFill/>
          </a:ln>
        </p:spPr>
        <p:txBody>
          <a:bodyPr spcFirstLastPara="1" wrap="square" lIns="91425" tIns="45700" rIns="91425" bIns="45700" anchor="t" anchorCtr="0">
            <a:noAutofit/>
          </a:bodyPr>
          <a:lstStyle/>
          <a:p>
            <a:pPr marL="457200" marR="0" lvl="0" indent="0" rtl="0">
              <a:spcBef>
                <a:spcPts val="0"/>
              </a:spcBef>
              <a:spcAft>
                <a:spcPts val="0"/>
              </a:spcAft>
              <a:buNone/>
            </a:pPr>
            <a:endParaRPr sz="2400">
              <a:solidFill>
                <a:schemeClr val="lt1"/>
              </a:solidFill>
              <a:latin typeface="Merriweather Sans"/>
              <a:ea typeface="Merriweather Sans"/>
              <a:cs typeface="Merriweather Sans"/>
              <a:sym typeface="Merriweather Sans"/>
            </a:endParaRPr>
          </a:p>
        </p:txBody>
      </p:sp>
      <p:pic>
        <p:nvPicPr>
          <p:cNvPr id="258" name="Google Shape;258;p46" title="Screaming face emoji"/>
          <p:cNvPicPr preferRelativeResize="0"/>
          <p:nvPr/>
        </p:nvPicPr>
        <p:blipFill>
          <a:blip r:embed="rId3">
            <a:alphaModFix/>
          </a:blip>
          <a:stretch>
            <a:fillRect/>
          </a:stretch>
        </p:blipFill>
        <p:spPr>
          <a:xfrm>
            <a:off x="3287988" y="3126250"/>
            <a:ext cx="2425175" cy="2425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7"/>
          <p:cNvSpPr txBox="1">
            <a:spLocks noGrp="1"/>
          </p:cNvSpPr>
          <p:nvPr>
            <p:ph type="title" idx="4294967295"/>
          </p:nvPr>
        </p:nvSpPr>
        <p:spPr>
          <a:xfrm>
            <a:off x="457200" y="708625"/>
            <a:ext cx="73554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This May all Sound Great, But . . . </a:t>
            </a:r>
            <a:endParaRPr sz="2400" b="1" i="0" u="none" strike="noStrike" cap="none">
              <a:solidFill>
                <a:srgbClr val="003262"/>
              </a:solidFill>
              <a:latin typeface="Georgia"/>
              <a:ea typeface="Georgia"/>
              <a:cs typeface="Georgia"/>
              <a:sym typeface="Georgia"/>
            </a:endParaRPr>
          </a:p>
        </p:txBody>
      </p:sp>
      <p:sp>
        <p:nvSpPr>
          <p:cNvPr id="265" name="Google Shape;265;p47"/>
          <p:cNvSpPr txBox="1">
            <a:spLocks noGrp="1"/>
          </p:cNvSpPr>
          <p:nvPr>
            <p:ph type="body" idx="4294967295"/>
          </p:nvPr>
        </p:nvSpPr>
        <p:spPr>
          <a:xfrm>
            <a:off x="457200" y="1360225"/>
            <a:ext cx="6965700" cy="35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t>There are still some challenges:</a:t>
            </a:r>
            <a:endParaRPr sz="1800"/>
          </a:p>
          <a:p>
            <a:pPr marL="0" marR="0" lvl="0" indent="0" algn="l" rtl="0">
              <a:spcBef>
                <a:spcPts val="1000"/>
              </a:spcBef>
              <a:spcAft>
                <a:spcPts val="0"/>
              </a:spcAft>
              <a:buNone/>
            </a:pPr>
            <a:endParaRPr sz="1800"/>
          </a:p>
          <a:p>
            <a:pPr marL="285750" marR="0" lvl="0" indent="-285750" algn="l" rtl="0">
              <a:spcBef>
                <a:spcPts val="1000"/>
              </a:spcBef>
              <a:spcAft>
                <a:spcPts val="0"/>
              </a:spcAft>
              <a:buClr>
                <a:srgbClr val="003262"/>
              </a:buClr>
              <a:buSzPts val="1800"/>
              <a:buFont typeface="Arial"/>
              <a:buChar char="•"/>
            </a:pPr>
            <a:r>
              <a:rPr lang="en" sz="1800"/>
              <a:t>Attendance at open Web Access clinics</a:t>
            </a:r>
            <a:endParaRPr sz="1800"/>
          </a:p>
          <a:p>
            <a:pPr marL="285750" marR="0" lvl="0" indent="-285750" algn="l" rtl="0">
              <a:spcBef>
                <a:spcPts val="1000"/>
              </a:spcBef>
              <a:spcAft>
                <a:spcPts val="0"/>
              </a:spcAft>
              <a:buClr>
                <a:srgbClr val="003262"/>
              </a:buClr>
              <a:buSzPts val="1800"/>
              <a:buFont typeface="Arial"/>
              <a:buChar char="•"/>
            </a:pPr>
            <a:r>
              <a:rPr lang="en" sz="1800"/>
              <a:t>The same issues found in clinics, over and over again</a:t>
            </a:r>
            <a:endParaRPr sz="1800"/>
          </a:p>
          <a:p>
            <a:pPr marL="285750" marR="0" lvl="0" indent="-285750" algn="l" rtl="0">
              <a:spcBef>
                <a:spcPts val="1000"/>
              </a:spcBef>
              <a:spcAft>
                <a:spcPts val="0"/>
              </a:spcAft>
              <a:buClr>
                <a:srgbClr val="003262"/>
              </a:buClr>
              <a:buSzPts val="1800"/>
              <a:buFont typeface="Arial"/>
              <a:buChar char="•"/>
            </a:pPr>
            <a:r>
              <a:rPr lang="en" sz="1800"/>
              <a:t>Procurement system isn’t foolproof</a:t>
            </a:r>
            <a:endParaRPr sz="1800"/>
          </a:p>
          <a:p>
            <a:pPr marL="285750" marR="0" lvl="0" indent="-285750" algn="l" rtl="0">
              <a:spcBef>
                <a:spcPts val="1000"/>
              </a:spcBef>
              <a:spcAft>
                <a:spcPts val="0"/>
              </a:spcAft>
              <a:buClr>
                <a:srgbClr val="003262"/>
              </a:buClr>
              <a:buSzPts val="1800"/>
              <a:buFont typeface="Arial"/>
              <a:buChar char="•"/>
            </a:pPr>
            <a:r>
              <a:rPr lang="en" sz="1800"/>
              <a:t>Content creators on Open Berkeley websites sometimes make ... interesting choices</a:t>
            </a:r>
            <a:endParaRPr sz="1800"/>
          </a:p>
          <a:p>
            <a:pPr marL="285750" marR="0" lvl="0" indent="-285750" algn="l" rtl="0">
              <a:spcBef>
                <a:spcPts val="1000"/>
              </a:spcBef>
              <a:spcAft>
                <a:spcPts val="0"/>
              </a:spcAft>
              <a:buClr>
                <a:srgbClr val="003262"/>
              </a:buClr>
              <a:buSzPts val="1800"/>
              <a:buFont typeface="Arial"/>
              <a:buChar char="•"/>
            </a:pPr>
            <a:r>
              <a:rPr lang="en" sz="1800"/>
              <a:t>Departments may choose the “DIY” website approach</a:t>
            </a:r>
            <a:endParaRPr sz="1800"/>
          </a:p>
          <a:p>
            <a:pPr marL="285750" marR="0" lvl="0" indent="-285750" algn="l" rtl="0">
              <a:spcBef>
                <a:spcPts val="1000"/>
              </a:spcBef>
              <a:spcAft>
                <a:spcPts val="1000"/>
              </a:spcAft>
              <a:buClr>
                <a:srgbClr val="003262"/>
              </a:buClr>
              <a:buSzPts val="1800"/>
              <a:buFont typeface="Arial"/>
              <a:buChar char="•"/>
            </a:pPr>
            <a:r>
              <a:rPr lang="en" sz="1800"/>
              <a:t>Limited resources</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8"/>
          <p:cNvSpPr txBox="1">
            <a:spLocks noGrp="1"/>
          </p:cNvSpPr>
          <p:nvPr>
            <p:ph type="title" idx="4294967295"/>
          </p:nvPr>
        </p:nvSpPr>
        <p:spPr>
          <a:xfrm>
            <a:off x="457200" y="708625"/>
            <a:ext cx="73554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What Do We Want to do Next?</a:t>
            </a:r>
            <a:endParaRPr sz="2400" b="1" i="0" u="none" strike="noStrike" cap="none">
              <a:solidFill>
                <a:srgbClr val="003262"/>
              </a:solidFill>
              <a:latin typeface="Georgia"/>
              <a:ea typeface="Georgia"/>
              <a:cs typeface="Georgia"/>
              <a:sym typeface="Georgia"/>
            </a:endParaRPr>
          </a:p>
        </p:txBody>
      </p:sp>
      <p:sp>
        <p:nvSpPr>
          <p:cNvPr id="272" name="Google Shape;272;p48"/>
          <p:cNvSpPr txBox="1">
            <a:spLocks noGrp="1"/>
          </p:cNvSpPr>
          <p:nvPr>
            <p:ph type="body" idx="4294967295"/>
          </p:nvPr>
        </p:nvSpPr>
        <p:spPr>
          <a:xfrm>
            <a:off x="457200" y="1665034"/>
            <a:ext cx="7863900" cy="3293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262"/>
              </a:buClr>
              <a:buSzPts val="1800"/>
              <a:buFont typeface="Arial"/>
              <a:buChar char="•"/>
            </a:pPr>
            <a:r>
              <a:rPr lang="en" sz="1800"/>
              <a:t>DIY Accessibility Checklists</a:t>
            </a:r>
            <a:endParaRPr sz="1800"/>
          </a:p>
          <a:p>
            <a:pPr marL="285750" marR="0" lvl="0" indent="-285750" algn="l" rtl="0">
              <a:spcBef>
                <a:spcPts val="1000"/>
              </a:spcBef>
              <a:spcAft>
                <a:spcPts val="0"/>
              </a:spcAft>
              <a:buClr>
                <a:srgbClr val="003262"/>
              </a:buClr>
              <a:buSzPts val="1800"/>
              <a:buFont typeface="Arial"/>
              <a:buChar char="•"/>
            </a:pPr>
            <a:r>
              <a:rPr lang="en" sz="1800"/>
              <a:t>Expand website resources</a:t>
            </a:r>
            <a:endParaRPr sz="1800"/>
          </a:p>
          <a:p>
            <a:pPr marL="285750" marR="0" lvl="0" indent="-285750" algn="l" rtl="0">
              <a:spcBef>
                <a:spcPts val="1000"/>
              </a:spcBef>
              <a:spcAft>
                <a:spcPts val="0"/>
              </a:spcAft>
              <a:buClr>
                <a:srgbClr val="003262"/>
              </a:buClr>
              <a:buSzPts val="1800"/>
              <a:buFont typeface="Arial"/>
              <a:buChar char="•"/>
            </a:pPr>
            <a:r>
              <a:rPr lang="en" sz="1800"/>
              <a:t>Re-think Web Access clinic model</a:t>
            </a:r>
            <a:endParaRPr sz="1800"/>
          </a:p>
          <a:p>
            <a:pPr marL="285750" marR="0" lvl="0" indent="-285750" algn="l" rtl="0">
              <a:spcBef>
                <a:spcPts val="1000"/>
              </a:spcBef>
              <a:spcAft>
                <a:spcPts val="1000"/>
              </a:spcAft>
              <a:buClr>
                <a:srgbClr val="003262"/>
              </a:buClr>
              <a:buSzPts val="1800"/>
              <a:buFont typeface="Arial"/>
              <a:buChar char="•"/>
            </a:pPr>
            <a:r>
              <a:rPr lang="en" sz="1800"/>
              <a:t>Continue to increase usage of Siteimprove, and participation in trainings offered through the platform</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9"/>
          <p:cNvSpPr txBox="1">
            <a:spLocks noGrp="1"/>
          </p:cNvSpPr>
          <p:nvPr>
            <p:ph type="title" idx="4294967295"/>
          </p:nvPr>
        </p:nvSpPr>
        <p:spPr>
          <a:xfrm>
            <a:off x="457200" y="708625"/>
            <a:ext cx="73554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DIY Accessibility Checklists</a:t>
            </a:r>
            <a:endParaRPr sz="2400" b="1" i="0" u="none" strike="noStrike" cap="none">
              <a:solidFill>
                <a:srgbClr val="003262"/>
              </a:solidFill>
              <a:latin typeface="Georgia"/>
              <a:ea typeface="Georgia"/>
              <a:cs typeface="Georgia"/>
              <a:sym typeface="Georgia"/>
            </a:endParaRPr>
          </a:p>
        </p:txBody>
      </p:sp>
      <p:sp>
        <p:nvSpPr>
          <p:cNvPr id="279" name="Google Shape;279;p49"/>
          <p:cNvSpPr txBox="1">
            <a:spLocks noGrp="1"/>
          </p:cNvSpPr>
          <p:nvPr>
            <p:ph type="body" idx="4294967295"/>
          </p:nvPr>
        </p:nvSpPr>
        <p:spPr>
          <a:xfrm>
            <a:off x="457200" y="1665034"/>
            <a:ext cx="7863900" cy="3293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262"/>
              </a:buClr>
              <a:buSzPts val="1800"/>
              <a:buFont typeface="Arial"/>
              <a:buChar char="•"/>
            </a:pPr>
            <a:r>
              <a:rPr lang="en" sz="1800"/>
              <a:t>Master spreadsheet (Google Sheets) that anyone will be free to copy, adapt, etc.</a:t>
            </a:r>
            <a:endParaRPr sz="1800"/>
          </a:p>
          <a:p>
            <a:pPr marL="285750" marR="0" lvl="0" indent="-285750" algn="l" rtl="0">
              <a:spcBef>
                <a:spcPts val="1000"/>
              </a:spcBef>
              <a:spcAft>
                <a:spcPts val="0"/>
              </a:spcAft>
              <a:buClr>
                <a:srgbClr val="003262"/>
              </a:buClr>
              <a:buSzPts val="1800"/>
              <a:buFont typeface="Arial"/>
              <a:buChar char="•"/>
            </a:pPr>
            <a:r>
              <a:rPr lang="en" sz="1800"/>
              <a:t>5 checklists:</a:t>
            </a:r>
            <a:endParaRPr sz="1800"/>
          </a:p>
          <a:p>
            <a:pPr marL="742950" marR="0" lvl="1" indent="-273050" algn="l" rtl="0">
              <a:spcBef>
                <a:spcPts val="1000"/>
              </a:spcBef>
              <a:spcAft>
                <a:spcPts val="0"/>
              </a:spcAft>
              <a:buSzPts val="1800"/>
              <a:buChar char="–"/>
            </a:pPr>
            <a:r>
              <a:rPr lang="en" sz="1800"/>
              <a:t>WCAG Review</a:t>
            </a:r>
            <a:endParaRPr sz="1800"/>
          </a:p>
          <a:p>
            <a:pPr marL="742950" marR="0" lvl="1" indent="-273050" algn="l" rtl="0">
              <a:spcBef>
                <a:spcPts val="1000"/>
              </a:spcBef>
              <a:spcAft>
                <a:spcPts val="0"/>
              </a:spcAft>
              <a:buSzPts val="1800"/>
              <a:buChar char="–"/>
            </a:pPr>
            <a:r>
              <a:rPr lang="en" sz="1800"/>
              <a:t>Developer Code Review</a:t>
            </a:r>
            <a:endParaRPr sz="1800"/>
          </a:p>
          <a:p>
            <a:pPr marL="742950" marR="0" lvl="1" indent="-273050" algn="l" rtl="0">
              <a:spcBef>
                <a:spcPts val="1000"/>
              </a:spcBef>
              <a:spcAft>
                <a:spcPts val="0"/>
              </a:spcAft>
              <a:buSzPts val="1800"/>
              <a:buChar char="–"/>
            </a:pPr>
            <a:r>
              <a:rPr lang="en" sz="1800"/>
              <a:t>Keyboard Testing</a:t>
            </a:r>
            <a:endParaRPr sz="1800"/>
          </a:p>
          <a:p>
            <a:pPr marL="742950" marR="0" lvl="1" indent="-273050" algn="l" rtl="0">
              <a:spcBef>
                <a:spcPts val="1000"/>
              </a:spcBef>
              <a:spcAft>
                <a:spcPts val="0"/>
              </a:spcAft>
              <a:buSzPts val="1800"/>
              <a:buChar char="–"/>
            </a:pPr>
            <a:r>
              <a:rPr lang="en" sz="1800"/>
              <a:t>Automated Code Inspection</a:t>
            </a:r>
            <a:endParaRPr sz="1800"/>
          </a:p>
          <a:p>
            <a:pPr marL="742950" marR="0" lvl="1" indent="-273050" algn="l" rtl="0">
              <a:spcBef>
                <a:spcPts val="1000"/>
              </a:spcBef>
              <a:spcAft>
                <a:spcPts val="1000"/>
              </a:spcAft>
              <a:buSzPts val="1800"/>
              <a:buChar char="–"/>
            </a:pPr>
            <a:r>
              <a:rPr lang="en" sz="1800"/>
              <a:t>Test with Real People</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50"/>
          <p:cNvPicPr preferRelativeResize="0"/>
          <p:nvPr/>
        </p:nvPicPr>
        <p:blipFill>
          <a:blip r:embed="rId3">
            <a:alphaModFix/>
          </a:blip>
          <a:stretch>
            <a:fillRect/>
          </a:stretch>
        </p:blipFill>
        <p:spPr>
          <a:xfrm>
            <a:off x="0" y="2063686"/>
            <a:ext cx="9144000" cy="4489512"/>
          </a:xfrm>
          <a:prstGeom prst="rect">
            <a:avLst/>
          </a:prstGeom>
          <a:noFill/>
          <a:ln>
            <a:noFill/>
          </a:ln>
        </p:spPr>
      </p:pic>
      <p:sp>
        <p:nvSpPr>
          <p:cNvPr id="285" name="Google Shape;285;p50"/>
          <p:cNvSpPr txBox="1">
            <a:spLocks noGrp="1"/>
          </p:cNvSpPr>
          <p:nvPr>
            <p:ph type="title" idx="4294967295"/>
          </p:nvPr>
        </p:nvSpPr>
        <p:spPr>
          <a:xfrm>
            <a:off x="457200" y="708625"/>
            <a:ext cx="7355400" cy="8781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DIY Accessibility Checklists Landing Page (screenshot)</a:t>
            </a:r>
            <a:endParaRPr sz="2400" b="1" i="0" u="none" strike="noStrike" cap="none">
              <a:solidFill>
                <a:srgbClr val="003262"/>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1"/>
          <p:cNvSpPr txBox="1">
            <a:spLocks noGrp="1"/>
          </p:cNvSpPr>
          <p:nvPr>
            <p:ph type="title" idx="4294967295"/>
          </p:nvPr>
        </p:nvSpPr>
        <p:spPr>
          <a:xfrm>
            <a:off x="457200" y="1089625"/>
            <a:ext cx="7355400" cy="8781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DIY Checklist Spreadsheet: Overview (screenshot)</a:t>
            </a:r>
            <a:endParaRPr sz="2400" b="1" i="0" u="none" strike="noStrike" cap="none">
              <a:solidFill>
                <a:srgbClr val="003262"/>
              </a:solidFill>
              <a:latin typeface="Georgia"/>
              <a:ea typeface="Georgia"/>
              <a:cs typeface="Georgia"/>
              <a:sym typeface="Georgia"/>
            </a:endParaRPr>
          </a:p>
        </p:txBody>
      </p:sp>
      <p:pic>
        <p:nvPicPr>
          <p:cNvPr id="291" name="Google Shape;291;p51"/>
          <p:cNvPicPr preferRelativeResize="0"/>
          <p:nvPr/>
        </p:nvPicPr>
        <p:blipFill>
          <a:blip r:embed="rId3">
            <a:alphaModFix/>
          </a:blip>
          <a:stretch>
            <a:fillRect/>
          </a:stretch>
        </p:blipFill>
        <p:spPr>
          <a:xfrm>
            <a:off x="0" y="2563875"/>
            <a:ext cx="9144002" cy="3899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568324" y="647969"/>
            <a:ext cx="7864500" cy="1160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Font typeface="Georgia"/>
              <a:buNone/>
            </a:pPr>
            <a:r>
              <a:rPr lang="en"/>
              <a:t>And Frances</a:t>
            </a:r>
            <a:endParaRPr sz="5000" b="1" i="0" u="none" strike="noStrike" cap="none">
              <a:solidFill>
                <a:srgbClr val="FFFFFF"/>
              </a:solidFill>
              <a:latin typeface="Georgia"/>
              <a:ea typeface="Georgia"/>
              <a:cs typeface="Georgia"/>
              <a:sym typeface="Georgia"/>
            </a:endParaRPr>
          </a:p>
        </p:txBody>
      </p:sp>
      <p:pic>
        <p:nvPicPr>
          <p:cNvPr id="110" name="Google Shape;110;p25" title="Frances looking inquisitive"/>
          <p:cNvPicPr preferRelativeResize="0"/>
          <p:nvPr/>
        </p:nvPicPr>
        <p:blipFill>
          <a:blip r:embed="rId3">
            <a:alphaModFix/>
          </a:blip>
          <a:stretch>
            <a:fillRect/>
          </a:stretch>
        </p:blipFill>
        <p:spPr>
          <a:xfrm>
            <a:off x="2904575" y="1754425"/>
            <a:ext cx="3191976" cy="436087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2"/>
          <p:cNvSpPr txBox="1">
            <a:spLocks noGrp="1"/>
          </p:cNvSpPr>
          <p:nvPr>
            <p:ph type="title" idx="4294967295"/>
          </p:nvPr>
        </p:nvSpPr>
        <p:spPr>
          <a:xfrm>
            <a:off x="457200" y="632425"/>
            <a:ext cx="7355400" cy="8781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DIY Checklist Spreadsheet: Developer Code Review (screenshot)</a:t>
            </a:r>
            <a:endParaRPr sz="2400" b="1" i="0" u="none" strike="noStrike" cap="none">
              <a:solidFill>
                <a:srgbClr val="003262"/>
              </a:solidFill>
              <a:latin typeface="Georgia"/>
              <a:ea typeface="Georgia"/>
              <a:cs typeface="Georgia"/>
              <a:sym typeface="Georgia"/>
            </a:endParaRPr>
          </a:p>
        </p:txBody>
      </p:sp>
      <p:pic>
        <p:nvPicPr>
          <p:cNvPr id="297" name="Google Shape;297;p52"/>
          <p:cNvPicPr preferRelativeResize="0"/>
          <p:nvPr/>
        </p:nvPicPr>
        <p:blipFill>
          <a:blip r:embed="rId3">
            <a:alphaModFix/>
          </a:blip>
          <a:stretch>
            <a:fillRect/>
          </a:stretch>
        </p:blipFill>
        <p:spPr>
          <a:xfrm>
            <a:off x="0" y="2021500"/>
            <a:ext cx="9143998" cy="446658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3"/>
          <p:cNvSpPr txBox="1">
            <a:spLocks noGrp="1"/>
          </p:cNvSpPr>
          <p:nvPr>
            <p:ph type="title"/>
          </p:nvPr>
        </p:nvSpPr>
        <p:spPr>
          <a:xfrm>
            <a:off x="536575" y="1576185"/>
            <a:ext cx="7864500" cy="143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Font typeface="Georgia"/>
              <a:buNone/>
            </a:pPr>
            <a:r>
              <a:rPr lang="en" sz="4800"/>
              <a:t>So, in summary ...</a:t>
            </a:r>
            <a:endParaRPr sz="3600"/>
          </a:p>
        </p:txBody>
      </p:sp>
      <p:pic>
        <p:nvPicPr>
          <p:cNvPr id="304" name="Google Shape;304;p53" title="Old school horror movie title screen that says &quot;The End . . . Or is it?&quot;"/>
          <p:cNvPicPr preferRelativeResize="0"/>
          <p:nvPr/>
        </p:nvPicPr>
        <p:blipFill>
          <a:blip r:embed="rId3">
            <a:alphaModFix/>
          </a:blip>
          <a:stretch>
            <a:fillRect/>
          </a:stretch>
        </p:blipFill>
        <p:spPr>
          <a:xfrm>
            <a:off x="2226600" y="3090546"/>
            <a:ext cx="4538400" cy="2723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4"/>
          <p:cNvSpPr txBox="1">
            <a:spLocks noGrp="1"/>
          </p:cNvSpPr>
          <p:nvPr>
            <p:ph type="title" idx="4294967295"/>
          </p:nvPr>
        </p:nvSpPr>
        <p:spPr>
          <a:xfrm>
            <a:off x="457200" y="708625"/>
            <a:ext cx="73554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Conclusion</a:t>
            </a:r>
            <a:endParaRPr sz="2400" b="1" i="0" u="none" strike="noStrike" cap="none">
              <a:solidFill>
                <a:srgbClr val="003262"/>
              </a:solidFill>
              <a:latin typeface="Georgia"/>
              <a:ea typeface="Georgia"/>
              <a:cs typeface="Georgia"/>
              <a:sym typeface="Georgia"/>
            </a:endParaRPr>
          </a:p>
        </p:txBody>
      </p:sp>
      <p:sp>
        <p:nvSpPr>
          <p:cNvPr id="311" name="Google Shape;311;p54"/>
          <p:cNvSpPr txBox="1">
            <a:spLocks noGrp="1"/>
          </p:cNvSpPr>
          <p:nvPr>
            <p:ph type="body" idx="4294967295"/>
          </p:nvPr>
        </p:nvSpPr>
        <p:spPr>
          <a:xfrm>
            <a:off x="457200" y="1665034"/>
            <a:ext cx="7863900" cy="32931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SzPts val="1800"/>
              <a:buChar char="•"/>
            </a:pPr>
            <a:r>
              <a:rPr lang="en" sz="1800"/>
              <a:t>There is a web accessibility policy at the UC, and we’re all working hard to uphold it</a:t>
            </a:r>
            <a:endParaRPr sz="1800"/>
          </a:p>
          <a:p>
            <a:pPr marL="457200" marR="0" lvl="0" indent="-342900" algn="l" rtl="0">
              <a:spcBef>
                <a:spcPts val="1000"/>
              </a:spcBef>
              <a:spcAft>
                <a:spcPts val="0"/>
              </a:spcAft>
              <a:buSzPts val="1800"/>
              <a:buChar char="•"/>
            </a:pPr>
            <a:r>
              <a:rPr lang="en" sz="1800"/>
              <a:t>There are myriad efforts at each campus to support and promote accessible websites and web-based products</a:t>
            </a:r>
            <a:endParaRPr sz="1800"/>
          </a:p>
          <a:p>
            <a:pPr marL="457200" marR="0" lvl="0" indent="-342900" algn="l" rtl="0">
              <a:spcBef>
                <a:spcPts val="1000"/>
              </a:spcBef>
              <a:spcAft>
                <a:spcPts val="1000"/>
              </a:spcAft>
              <a:buSzPts val="1800"/>
              <a:buChar char="•"/>
            </a:pPr>
            <a:r>
              <a:rPr lang="en" sz="1800"/>
              <a:t>But are we reaching as far as we can go? What else can we do? </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5"/>
          <p:cNvSpPr txBox="1">
            <a:spLocks noGrp="1"/>
          </p:cNvSpPr>
          <p:nvPr>
            <p:ph type="title"/>
          </p:nvPr>
        </p:nvSpPr>
        <p:spPr>
          <a:xfrm>
            <a:off x="568325" y="127995"/>
            <a:ext cx="7864500" cy="86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Font typeface="Georgia"/>
              <a:buNone/>
            </a:pPr>
            <a:r>
              <a:rPr lang="en"/>
              <a:t>Be Impactful</a:t>
            </a:r>
            <a:endParaRPr sz="5000" b="1" i="0" u="none" strike="noStrike" cap="none">
              <a:solidFill>
                <a:srgbClr val="FFFFFF"/>
              </a:solidFill>
              <a:latin typeface="Georgia"/>
              <a:ea typeface="Georgia"/>
              <a:cs typeface="Georgia"/>
              <a:sym typeface="Georgia"/>
            </a:endParaRPr>
          </a:p>
        </p:txBody>
      </p:sp>
      <p:pic>
        <p:nvPicPr>
          <p:cNvPr id="2" name="Picture 1" descr="anna-lucy-meet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61" y="1143525"/>
            <a:ext cx="6781559" cy="542524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6"/>
          <p:cNvSpPr txBox="1">
            <a:spLocks noGrp="1"/>
          </p:cNvSpPr>
          <p:nvPr>
            <p:ph type="title" idx="4294967295"/>
          </p:nvPr>
        </p:nvSpPr>
        <p:spPr>
          <a:xfrm>
            <a:off x="457200" y="582700"/>
            <a:ext cx="6898200" cy="912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The Importance of Working with People with Disabilities</a:t>
            </a:r>
            <a:endParaRPr sz="2400" b="1" i="0" u="none" strike="noStrike" cap="none">
              <a:solidFill>
                <a:srgbClr val="003262"/>
              </a:solidFill>
              <a:latin typeface="Georgia"/>
              <a:ea typeface="Georgia"/>
              <a:cs typeface="Georgia"/>
              <a:sym typeface="Georgia"/>
            </a:endParaRPr>
          </a:p>
        </p:txBody>
      </p:sp>
      <p:sp>
        <p:nvSpPr>
          <p:cNvPr id="325" name="Google Shape;325;p56"/>
          <p:cNvSpPr txBox="1">
            <a:spLocks noGrp="1"/>
          </p:cNvSpPr>
          <p:nvPr>
            <p:ph type="body" idx="4294967295"/>
          </p:nvPr>
        </p:nvSpPr>
        <p:spPr>
          <a:xfrm>
            <a:off x="457200" y="1817427"/>
            <a:ext cx="7863900" cy="26337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360"/>
              </a:spcBef>
              <a:spcAft>
                <a:spcPts val="0"/>
              </a:spcAft>
              <a:buSzPts val="1800"/>
              <a:buChar char="•"/>
            </a:pPr>
            <a:r>
              <a:rPr lang="en" sz="1800"/>
              <a:t>Web accessibility may remain abstract without real-life examples</a:t>
            </a:r>
            <a:endParaRPr sz="1800"/>
          </a:p>
          <a:p>
            <a:pPr marL="457200" marR="0" lvl="0" indent="-342900" algn="l" rtl="0">
              <a:lnSpc>
                <a:spcPct val="100000"/>
              </a:lnSpc>
              <a:spcBef>
                <a:spcPts val="1000"/>
              </a:spcBef>
              <a:spcAft>
                <a:spcPts val="0"/>
              </a:spcAft>
              <a:buSzPts val="1800"/>
              <a:buChar char="•"/>
            </a:pPr>
            <a:r>
              <a:rPr lang="en" sz="1800"/>
              <a:t>Automated testing (such as Siteimprove) does not catch everything</a:t>
            </a:r>
            <a:endParaRPr sz="1800"/>
          </a:p>
          <a:p>
            <a:pPr marL="457200" marR="0" lvl="0" indent="-342900" algn="l" rtl="0">
              <a:lnSpc>
                <a:spcPct val="100000"/>
              </a:lnSpc>
              <a:spcBef>
                <a:spcPts val="1000"/>
              </a:spcBef>
              <a:spcAft>
                <a:spcPts val="0"/>
              </a:spcAft>
              <a:buSzPts val="1800"/>
              <a:buChar char="•"/>
            </a:pPr>
            <a:r>
              <a:rPr lang="en" sz="1800"/>
              <a:t>Websites and products are incomplete without real user testing, and that includes users with disabilities</a:t>
            </a:r>
            <a:endParaRPr sz="1800"/>
          </a:p>
          <a:p>
            <a:pPr marL="457200" marR="0" lvl="0" indent="-342900" algn="l" rtl="0">
              <a:lnSpc>
                <a:spcPct val="100000"/>
              </a:lnSpc>
              <a:spcBef>
                <a:spcPts val="1000"/>
              </a:spcBef>
              <a:spcAft>
                <a:spcPts val="1000"/>
              </a:spcAft>
              <a:buSzPts val="1800"/>
              <a:buChar char="•"/>
            </a:pPr>
            <a:r>
              <a:rPr lang="en" sz="1800"/>
              <a:t>Make it happen!</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57" descr="UC_Berkeley_flowers_colorLR.jpg"/>
          <p:cNvPicPr preferRelativeResize="0">
            <a:picLocks noGrp="1"/>
          </p:cNvPicPr>
          <p:nvPr>
            <p:ph type="pic" idx="2"/>
          </p:nvPr>
        </p:nvPicPr>
        <p:blipFill rotWithShape="1">
          <a:blip r:embed="rId3">
            <a:alphaModFix/>
          </a:blip>
          <a:srcRect t="222" b="-1488"/>
          <a:stretch/>
        </p:blipFill>
        <p:spPr>
          <a:xfrm>
            <a:off x="0" y="0"/>
            <a:ext cx="9144000" cy="6945000"/>
          </a:xfrm>
          <a:prstGeom prst="rect">
            <a:avLst/>
          </a:prstGeom>
          <a:noFill/>
          <a:ln>
            <a:noFill/>
          </a:ln>
        </p:spPr>
      </p:pic>
      <p:sp>
        <p:nvSpPr>
          <p:cNvPr id="331" name="Google Shape;331;p57"/>
          <p:cNvSpPr txBox="1">
            <a:spLocks noGrp="1"/>
          </p:cNvSpPr>
          <p:nvPr>
            <p:ph type="title"/>
          </p:nvPr>
        </p:nvSpPr>
        <p:spPr>
          <a:xfrm>
            <a:off x="381000" y="753030"/>
            <a:ext cx="7472700" cy="16245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Font typeface="Georgia"/>
              <a:buNone/>
            </a:pPr>
            <a:r>
              <a:rPr lang="en"/>
              <a:t>Discussion and Questions</a:t>
            </a:r>
            <a:endParaRPr sz="5000" b="1" i="0" u="none" strike="noStrike" cap="none">
              <a:solidFill>
                <a:srgbClr val="FFFFFF"/>
              </a:solidFill>
              <a:latin typeface="Georgia"/>
              <a:ea typeface="Georgia"/>
              <a:cs typeface="Georgia"/>
              <a:sym typeface="Georgia"/>
            </a:endParaRPr>
          </a:p>
        </p:txBody>
      </p:sp>
      <p:sp>
        <p:nvSpPr>
          <p:cNvPr id="332" name="Google Shape;332;p57"/>
          <p:cNvSpPr/>
          <p:nvPr/>
        </p:nvSpPr>
        <p:spPr>
          <a:xfrm>
            <a:off x="498475" y="5120640"/>
            <a:ext cx="8137500" cy="1331100"/>
          </a:xfrm>
          <a:prstGeom prst="rect">
            <a:avLst/>
          </a:prstGeom>
          <a:solidFill>
            <a:srgbClr val="9DAD33">
              <a:alpha val="788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3" name="Google Shape;333;p57" descr="UC Berkeley Primary Logo_reversed to white.eps"/>
          <p:cNvPicPr preferRelativeResize="0"/>
          <p:nvPr/>
        </p:nvPicPr>
        <p:blipFill rotWithShape="1">
          <a:blip r:embed="rId4">
            <a:alphaModFix/>
          </a:blip>
          <a:srcRect/>
          <a:stretch/>
        </p:blipFill>
        <p:spPr>
          <a:xfrm>
            <a:off x="6817991" y="5554675"/>
            <a:ext cx="1478100" cy="455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6" title="Screenshot of the Web Platform Services home page"/>
          <p:cNvPicPr preferRelativeResize="0"/>
          <p:nvPr/>
        </p:nvPicPr>
        <p:blipFill>
          <a:blip r:embed="rId3">
            <a:alphaModFix/>
          </a:blip>
          <a:stretch>
            <a:fillRect/>
          </a:stretch>
        </p:blipFill>
        <p:spPr>
          <a:xfrm>
            <a:off x="0" y="0"/>
            <a:ext cx="9143999" cy="70469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7"/>
          <p:cNvSpPr txBox="1">
            <a:spLocks noGrp="1"/>
          </p:cNvSpPr>
          <p:nvPr>
            <p:ph type="title" idx="4294967295"/>
          </p:nvPr>
        </p:nvSpPr>
        <p:spPr>
          <a:xfrm>
            <a:off x="457200" y="708625"/>
            <a:ext cx="7766100" cy="405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Today’s Presentation (thanks for being here!)</a:t>
            </a:r>
            <a:endParaRPr sz="2400"/>
          </a:p>
        </p:txBody>
      </p:sp>
      <p:sp>
        <p:nvSpPr>
          <p:cNvPr id="123" name="Google Shape;123;p27"/>
          <p:cNvSpPr txBox="1">
            <a:spLocks noGrp="1"/>
          </p:cNvSpPr>
          <p:nvPr>
            <p:ph type="body" idx="4294967295"/>
          </p:nvPr>
        </p:nvSpPr>
        <p:spPr>
          <a:xfrm>
            <a:off x="457200" y="1665034"/>
            <a:ext cx="7863900" cy="3293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360"/>
              </a:spcBef>
              <a:spcAft>
                <a:spcPts val="0"/>
              </a:spcAft>
              <a:buClr>
                <a:srgbClr val="003262"/>
              </a:buClr>
              <a:buSzPts val="1800"/>
              <a:buFont typeface="Arial"/>
              <a:buChar char="•"/>
            </a:pPr>
            <a:r>
              <a:rPr lang="en" sz="1800"/>
              <a:t>Our IT community (probably) knows about the UC web accessibility policy. But what about everyone else at the UC?</a:t>
            </a:r>
            <a:endParaRPr sz="1800"/>
          </a:p>
          <a:p>
            <a:pPr marL="285750" marR="0" lvl="0" indent="-285750" algn="l" rtl="0">
              <a:spcBef>
                <a:spcPts val="1000"/>
              </a:spcBef>
              <a:spcAft>
                <a:spcPts val="0"/>
              </a:spcAft>
              <a:buClr>
                <a:srgbClr val="003262"/>
              </a:buClr>
              <a:buSzPts val="1800"/>
              <a:buFont typeface="Arial"/>
              <a:buChar char="•"/>
            </a:pPr>
            <a:r>
              <a:rPr lang="en" sz="1800"/>
              <a:t>About our team at Berkeley</a:t>
            </a:r>
            <a:endParaRPr sz="1800"/>
          </a:p>
          <a:p>
            <a:pPr marL="285750" marR="0" lvl="0" indent="-285750" algn="l" rtl="0">
              <a:spcBef>
                <a:spcPts val="1000"/>
              </a:spcBef>
              <a:spcAft>
                <a:spcPts val="0"/>
              </a:spcAft>
              <a:buClr>
                <a:srgbClr val="003262"/>
              </a:buClr>
              <a:buSzPts val="1800"/>
              <a:buFont typeface="Arial"/>
              <a:buChar char="•"/>
            </a:pPr>
            <a:r>
              <a:rPr lang="en" sz="1800"/>
              <a:t>What are other campuses doing in regards to promoting web accessibility? (let’s discuss!)</a:t>
            </a:r>
            <a:endParaRPr sz="1800"/>
          </a:p>
          <a:p>
            <a:pPr marL="0" marR="0" lvl="0" indent="0" algn="l" rtl="0">
              <a:spcBef>
                <a:spcPts val="1000"/>
              </a:spcBef>
              <a:spcAft>
                <a:spcPts val="0"/>
              </a:spcAft>
              <a:buClr>
                <a:srgbClr val="003262"/>
              </a:buClr>
              <a:buFont typeface="Arial"/>
              <a:buNone/>
            </a:pPr>
            <a:endParaRPr sz="1600" b="0" i="0" u="none" strike="noStrike" cap="none">
              <a:solidFill>
                <a:srgbClr val="003262"/>
              </a:solidFill>
              <a:latin typeface="Merriweather Sans"/>
              <a:ea typeface="Merriweather Sans"/>
              <a:cs typeface="Merriweather Sans"/>
              <a:sym typeface="Merriweather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a:spLocks noGrp="1"/>
          </p:cNvSpPr>
          <p:nvPr>
            <p:ph type="title" idx="4294967295"/>
          </p:nvPr>
        </p:nvSpPr>
        <p:spPr>
          <a:xfrm>
            <a:off x="457200" y="505875"/>
            <a:ext cx="7766100" cy="9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Where else can I learn about web accessibility at the UC?</a:t>
            </a:r>
            <a:endParaRPr sz="2400"/>
          </a:p>
        </p:txBody>
      </p:sp>
      <p:sp>
        <p:nvSpPr>
          <p:cNvPr id="130" name="Google Shape;130;p28"/>
          <p:cNvSpPr txBox="1">
            <a:spLocks noGrp="1"/>
          </p:cNvSpPr>
          <p:nvPr>
            <p:ph type="body" idx="4294967295"/>
          </p:nvPr>
        </p:nvSpPr>
        <p:spPr>
          <a:xfrm>
            <a:off x="457200" y="1284034"/>
            <a:ext cx="7863900" cy="32931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None/>
            </a:pPr>
            <a:endParaRPr sz="1800"/>
          </a:p>
          <a:p>
            <a:pPr marL="457200" marR="0" lvl="0" indent="-342900" algn="l" rtl="0">
              <a:spcBef>
                <a:spcPts val="360"/>
              </a:spcBef>
              <a:spcAft>
                <a:spcPts val="0"/>
              </a:spcAft>
              <a:buSzPts val="1800"/>
              <a:buChar char="•"/>
            </a:pPr>
            <a:r>
              <a:rPr lang="en" sz="1800"/>
              <a:t>UCOP Electronic Accessibility: </a:t>
            </a:r>
            <a:r>
              <a:rPr lang="en" sz="1800" u="sng">
                <a:solidFill>
                  <a:schemeClr val="hlink"/>
                </a:solidFill>
                <a:hlinkClick r:id="rId3"/>
              </a:rPr>
              <a:t>https://www.ucop.edu/electronic-accessibility/</a:t>
            </a:r>
            <a:r>
              <a:rPr lang="en" sz="1800"/>
              <a:t> </a:t>
            </a:r>
            <a:endParaRPr sz="1800"/>
          </a:p>
          <a:p>
            <a:pPr marL="457200" marR="0" lvl="0" indent="-342900" algn="l" rtl="0">
              <a:spcBef>
                <a:spcPts val="1000"/>
              </a:spcBef>
              <a:spcAft>
                <a:spcPts val="0"/>
              </a:spcAft>
              <a:buSzPts val="1800"/>
              <a:buChar char="•"/>
            </a:pPr>
            <a:r>
              <a:rPr lang="en" sz="1800"/>
              <a:t>Other UCCSC presentations:</a:t>
            </a:r>
            <a:endParaRPr sz="1800"/>
          </a:p>
          <a:p>
            <a:pPr marL="914400" marR="0" lvl="1" indent="-342900" algn="l" rtl="0">
              <a:spcBef>
                <a:spcPts val="1000"/>
              </a:spcBef>
              <a:spcAft>
                <a:spcPts val="0"/>
              </a:spcAft>
              <a:buSzPts val="1800"/>
              <a:buChar char="–"/>
            </a:pPr>
            <a:r>
              <a:rPr lang="en" sz="1800" b="1"/>
              <a:t>2016:</a:t>
            </a:r>
            <a:r>
              <a:rPr lang="en" sz="1800"/>
              <a:t> Jenn Dandle (UCSD), </a:t>
            </a:r>
            <a:r>
              <a:rPr lang="en" sz="1800" u="sng">
                <a:solidFill>
                  <a:schemeClr val="hlink"/>
                </a:solidFill>
                <a:hlinkClick r:id="rId4"/>
              </a:rPr>
              <a:t>“Practical Web Accessibility”</a:t>
            </a:r>
            <a:endParaRPr sz="1800"/>
          </a:p>
          <a:p>
            <a:pPr marL="914400" marR="0" lvl="1" indent="-342900" algn="l" rtl="0">
              <a:spcBef>
                <a:spcPts val="1000"/>
              </a:spcBef>
              <a:spcAft>
                <a:spcPts val="0"/>
              </a:spcAft>
              <a:buSzPts val="1800"/>
              <a:buChar char="–"/>
            </a:pPr>
            <a:r>
              <a:rPr lang="en" sz="1800" b="1"/>
              <a:t>2017:</a:t>
            </a:r>
            <a:r>
              <a:rPr lang="en" sz="1800"/>
              <a:t> Lucy Greco and Caroline Boyden, </a:t>
            </a:r>
            <a:r>
              <a:rPr lang="en" sz="1800" u="sng">
                <a:solidFill>
                  <a:schemeClr val="hlink"/>
                </a:solidFill>
                <a:hlinkClick r:id="rId5"/>
              </a:rPr>
              <a:t>“How to Implement Accessible Purchasing at Your Campus”</a:t>
            </a:r>
            <a:endParaRPr sz="1800"/>
          </a:p>
          <a:p>
            <a:pPr marL="914400" marR="0" lvl="1" indent="-342900" algn="l" rtl="0">
              <a:spcBef>
                <a:spcPts val="1000"/>
              </a:spcBef>
              <a:spcAft>
                <a:spcPts val="0"/>
              </a:spcAft>
              <a:buSzPts val="1800"/>
              <a:buChar char="–"/>
            </a:pPr>
            <a:r>
              <a:rPr lang="en" sz="1800" b="1"/>
              <a:t>2017: </a:t>
            </a:r>
            <a:r>
              <a:rPr lang="en" sz="1800"/>
              <a:t>Kristian McManus, </a:t>
            </a:r>
            <a:r>
              <a:rPr lang="en" sz="1800" u="sng">
                <a:solidFill>
                  <a:schemeClr val="hlink"/>
                </a:solidFill>
                <a:hlinkClick r:id="rId6"/>
              </a:rPr>
              <a:t>“We Can Do It! Accessibility Testing”</a:t>
            </a:r>
            <a:endParaRPr sz="1800"/>
          </a:p>
          <a:p>
            <a:pPr marL="914400" marR="0" lvl="1" indent="-342900" algn="l" rtl="0">
              <a:spcBef>
                <a:spcPts val="1000"/>
              </a:spcBef>
              <a:spcAft>
                <a:spcPts val="1000"/>
              </a:spcAft>
              <a:buSzPts val="1800"/>
              <a:buChar char="–"/>
            </a:pPr>
            <a:r>
              <a:rPr lang="en" sz="1800" b="1"/>
              <a:t>2018:</a:t>
            </a:r>
            <a:r>
              <a:rPr lang="en" sz="1800"/>
              <a:t> Three different Siteimprove presentations</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536575" y="1042785"/>
            <a:ext cx="7864500" cy="143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Font typeface="Georgia"/>
              <a:buNone/>
            </a:pPr>
            <a:r>
              <a:rPr lang="en" sz="4800"/>
              <a:t>Why are we here?</a:t>
            </a:r>
            <a:endParaRPr sz="3600"/>
          </a:p>
        </p:txBody>
      </p:sp>
      <p:pic>
        <p:nvPicPr>
          <p:cNvPr id="137" name="Google Shape;137;p29" title="Question marks on a chalkboard with a confused child standing in front of it"/>
          <p:cNvPicPr preferRelativeResize="0"/>
          <p:nvPr/>
        </p:nvPicPr>
        <p:blipFill>
          <a:blip r:embed="rId3">
            <a:alphaModFix/>
          </a:blip>
          <a:stretch>
            <a:fillRect/>
          </a:stretch>
        </p:blipFill>
        <p:spPr>
          <a:xfrm>
            <a:off x="1894363" y="2550005"/>
            <a:ext cx="5355276" cy="2800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0"/>
          <p:cNvSpPr txBox="1">
            <a:spLocks noGrp="1"/>
          </p:cNvSpPr>
          <p:nvPr>
            <p:ph type="title" idx="4294967295"/>
          </p:nvPr>
        </p:nvSpPr>
        <p:spPr>
          <a:xfrm>
            <a:off x="457200" y="505875"/>
            <a:ext cx="7766100" cy="55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3262"/>
              </a:buClr>
              <a:buFont typeface="Georgia"/>
              <a:buNone/>
            </a:pPr>
            <a:r>
              <a:rPr lang="en" sz="2400"/>
              <a:t>Food for Thought </a:t>
            </a:r>
            <a:endParaRPr sz="2400"/>
          </a:p>
        </p:txBody>
      </p:sp>
      <p:sp>
        <p:nvSpPr>
          <p:cNvPr id="144" name="Google Shape;144;p30"/>
          <p:cNvSpPr txBox="1">
            <a:spLocks noGrp="1"/>
          </p:cNvSpPr>
          <p:nvPr>
            <p:ph type="body" idx="4294967295"/>
          </p:nvPr>
        </p:nvSpPr>
        <p:spPr>
          <a:xfrm>
            <a:off x="457200" y="1512634"/>
            <a:ext cx="7863900" cy="32931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360"/>
              </a:spcBef>
              <a:spcAft>
                <a:spcPts val="0"/>
              </a:spcAft>
              <a:buSzPts val="1800"/>
              <a:buChar char="•"/>
            </a:pPr>
            <a:r>
              <a:rPr lang="en" sz="1800"/>
              <a:t>The UC population is huge! Students/staff/faculty/etc.! The list goes on. </a:t>
            </a:r>
            <a:endParaRPr sz="1800"/>
          </a:p>
          <a:p>
            <a:pPr marL="457200" marR="0" lvl="0" indent="-342900" algn="l" rtl="0">
              <a:spcBef>
                <a:spcPts val="1000"/>
              </a:spcBef>
              <a:spcAft>
                <a:spcPts val="0"/>
              </a:spcAft>
              <a:buSzPts val="1800"/>
              <a:buChar char="•"/>
            </a:pPr>
            <a:r>
              <a:rPr lang="en" sz="1800"/>
              <a:t>How many people are we truly reaching with our efforts? How many people are being left out?</a:t>
            </a:r>
            <a:endParaRPr sz="1800"/>
          </a:p>
          <a:p>
            <a:pPr marL="457200" marR="0" lvl="0" indent="-342900" algn="l" rtl="0">
              <a:spcBef>
                <a:spcPts val="1000"/>
              </a:spcBef>
              <a:spcAft>
                <a:spcPts val="0"/>
              </a:spcAft>
              <a:buSzPts val="1800"/>
              <a:buChar char="•"/>
            </a:pPr>
            <a:r>
              <a:rPr lang="en" sz="1800"/>
              <a:t>How can we all best promote web accessibility at our campuses, in order to:</a:t>
            </a:r>
            <a:endParaRPr sz="1800"/>
          </a:p>
          <a:p>
            <a:pPr marL="914400" marR="0" lvl="1" indent="-342900" algn="l" rtl="0">
              <a:spcBef>
                <a:spcPts val="1000"/>
              </a:spcBef>
              <a:spcAft>
                <a:spcPts val="0"/>
              </a:spcAft>
              <a:buSzPts val="1800"/>
              <a:buChar char="–"/>
            </a:pPr>
            <a:r>
              <a:rPr lang="en" sz="1800"/>
              <a:t>Uphold the UC policy; and </a:t>
            </a:r>
            <a:endParaRPr sz="1800"/>
          </a:p>
          <a:p>
            <a:pPr marL="914400" marR="0" lvl="1" indent="-342900" algn="l" rtl="0">
              <a:spcBef>
                <a:spcPts val="1000"/>
              </a:spcBef>
              <a:spcAft>
                <a:spcPts val="1000"/>
              </a:spcAft>
              <a:buSzPts val="1800"/>
              <a:buChar char="–"/>
            </a:pPr>
            <a:r>
              <a:rPr lang="en" sz="1800"/>
              <a:t>Make our websites and web-based products better for everyone?</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568325" y="1319210"/>
            <a:ext cx="7864500" cy="3266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FF"/>
              </a:buClr>
              <a:buFont typeface="Georgia"/>
              <a:buNone/>
            </a:pPr>
            <a:r>
              <a:rPr lang="en" sz="4800"/>
              <a:t>At UC Berkeley, it started with a passion for accessibility</a:t>
            </a:r>
            <a:endParaRPr sz="3600" i="1"/>
          </a:p>
          <a:p>
            <a:pPr marL="0" marR="0" lvl="0" indent="0" algn="ctr" rtl="0">
              <a:spcBef>
                <a:spcPts val="0"/>
              </a:spcBef>
              <a:spcAft>
                <a:spcPts val="0"/>
              </a:spcAft>
              <a:buClr>
                <a:srgbClr val="FFFFFF"/>
              </a:buClr>
              <a:buFont typeface="Georgia"/>
              <a:buNone/>
            </a:pPr>
            <a:endParaRPr sz="3600"/>
          </a:p>
        </p:txBody>
      </p:sp>
      <p:pic>
        <p:nvPicPr>
          <p:cNvPr id="151" name="Google Shape;151;p31" title="Fire emoji"/>
          <p:cNvPicPr preferRelativeResize="0"/>
          <p:nvPr/>
        </p:nvPicPr>
        <p:blipFill>
          <a:blip r:embed="rId3">
            <a:alphaModFix/>
          </a:blip>
          <a:stretch>
            <a:fillRect/>
          </a:stretch>
        </p:blipFill>
        <p:spPr>
          <a:xfrm>
            <a:off x="3667075" y="4040850"/>
            <a:ext cx="1667010" cy="166701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1394</TotalTime>
  <Words>3906</Words>
  <Application>Microsoft Macintosh PowerPoint</Application>
  <PresentationFormat>On-screen Show (4:3)</PresentationFormat>
  <Paragraphs>252</Paragraphs>
  <Slides>35</Slides>
  <Notes>35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35</vt:i4>
      </vt:variant>
    </vt:vector>
  </HeadingPairs>
  <TitlesOfParts>
    <vt:vector size="39" baseType="lpstr">
      <vt:lpstr>Merriweather Sans</vt:lpstr>
      <vt:lpstr>Merriweather</vt:lpstr>
      <vt:lpstr>Simple Light</vt:lpstr>
      <vt:lpstr>Custom Design</vt:lpstr>
      <vt:lpstr>Making  Web Accessibility Work at Your Campus  </vt:lpstr>
      <vt:lpstr>Our Team: Web Platform Services  at UC Berkeley</vt:lpstr>
      <vt:lpstr>And Frances</vt:lpstr>
      <vt:lpstr>PowerPoint Presentation</vt:lpstr>
      <vt:lpstr>Today’s Presentation (thanks for being here!)</vt:lpstr>
      <vt:lpstr>Where else can I learn about web accessibility at the UC?</vt:lpstr>
      <vt:lpstr>Why are we here?</vt:lpstr>
      <vt:lpstr>Food for Thought </vt:lpstr>
      <vt:lpstr>At UC Berkeley, it started with a passion for accessibility </vt:lpstr>
      <vt:lpstr>In the Beginning</vt:lpstr>
      <vt:lpstr>So What  Happened Next?</vt:lpstr>
      <vt:lpstr>From “Volunteer” to “Official”</vt:lpstr>
      <vt:lpstr>Web Access Team at UC Berkeley</vt:lpstr>
      <vt:lpstr>About Web Access clinics</vt:lpstr>
      <vt:lpstr>What Do People Learn at a Web Access Clinic?</vt:lpstr>
      <vt:lpstr>Procurement</vt:lpstr>
      <vt:lpstr>Key Partners</vt:lpstr>
      <vt:lpstr>Open Berkeley</vt:lpstr>
      <vt:lpstr>About Open Berkeley</vt:lpstr>
      <vt:lpstr>Accessibility Instructions are Embedded Within Open Berkeley Documentation</vt:lpstr>
      <vt:lpstr>Feature Development and Maintenance</vt:lpstr>
      <vt:lpstr>We Now Have Siteimprove!</vt:lpstr>
      <vt:lpstr>Siteimprove at the UC</vt:lpstr>
      <vt:lpstr>Current Challenges</vt:lpstr>
      <vt:lpstr>This May all Sound Great, But . . . </vt:lpstr>
      <vt:lpstr>What Do We Want to do Next?</vt:lpstr>
      <vt:lpstr>DIY Accessibility Checklists</vt:lpstr>
      <vt:lpstr>DIY Accessibility Checklists Landing Page (screenshot)</vt:lpstr>
      <vt:lpstr>DIY Checklist Spreadsheet: Overview (screenshot)</vt:lpstr>
      <vt:lpstr>DIY Checklist Spreadsheet: Developer Code Review (screenshot)</vt:lpstr>
      <vt:lpstr>So, in summary ...</vt:lpstr>
      <vt:lpstr>Conclusion</vt:lpstr>
      <vt:lpstr>Be Impactful</vt:lpstr>
      <vt:lpstr>The Importance of Working with People with Disabilities</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Web Accessibility Work at Your Campus  </dc:title>
  <cp:lastModifiedBy>Anna Gazdowicz</cp:lastModifiedBy>
  <cp:revision>1</cp:revision>
  <dcterms:modified xsi:type="dcterms:W3CDTF">2018-08-15T17:06:06Z</dcterms:modified>
</cp:coreProperties>
</file>