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5143500" type="screen16x9"/>
  <p:notesSz cx="6858000" cy="9144000"/>
  <p:embeddedFontLst>
    <p:embeddedFont>
      <p:font typeface="Montserrat" pitchFamily="2" charset="77"/>
      <p:regular r:id="rId30"/>
      <p:bold r:id="rId31"/>
      <p:italic r:id="rId32"/>
      <p:boldItalic r:id="rId33"/>
    </p:embeddedFont>
    <p:embeddedFont>
      <p:font typeface="Montserrat Light" pitchFamily="2" charset="77"/>
      <p:regular r:id="rId34"/>
      <p:bold r:id="rId35"/>
      <p:italic r:id="rId36"/>
      <p:boldItalic r:id="rId37"/>
    </p:embeddedFont>
    <p:embeddedFont>
      <p:font typeface="Montserrat Medium" pitchFamily="2" charset="77"/>
      <p:regular r:id="rId38"/>
      <p:bold r:id="rId39"/>
      <p:italic r:id="rId40"/>
      <p:boldItalic r:id="rId41"/>
    </p:embeddedFont>
    <p:embeddedFont>
      <p:font typeface="Montserrat SemiBold" pitchFamily="2" charset="77"/>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hil Sanghvi" initials="" lastIdx="3" clrIdx="0"/>
  <p:cmAuthor id="1" name="Veronica ONG"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9"/>
    <p:restoredTop sz="82505"/>
  </p:normalViewPr>
  <p:slideViewPr>
    <p:cSldViewPr snapToGrid="0">
      <p:cViewPr varScale="1">
        <p:scale>
          <a:sx n="84" d="100"/>
          <a:sy n="84" d="100"/>
        </p:scale>
        <p:origin x="1592"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14T16:40:54.949" idx="1">
    <p:pos x="6000" y="100"/>
    <p:text>How about a handshake for Lesson #2? Arrows pointing in opposite direction doesn't do it :)</p:text>
  </p:cm>
  <p:cm authorId="0" dt="2018-08-14T16:47:58.195" idx="1">
    <p:pos x="6000" y="0"/>
    <p:text>Really struggled with thinking of  graphics for #1-4, open to suggestions</p:text>
  </p:cm>
  <p:cm authorId="0" dt="2018-08-14T16:47:58.195" idx="2">
    <p:pos x="6000" y="200"/>
    <p:text>I struggle with drawing hands... so here's a nice handshake icon courtesy of the internet!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01bfd4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01bfd4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01bfd4245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01bfd4245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00e8d822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00e8d822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Success, we needed good customer support</a:t>
            </a:r>
            <a:endParaRPr/>
          </a:p>
          <a:p>
            <a:pPr marL="0" lvl="0" indent="0" rtl="0">
              <a:spcBef>
                <a:spcPts val="0"/>
              </a:spcBef>
              <a:spcAft>
                <a:spcPts val="0"/>
              </a:spcAft>
              <a:buNone/>
            </a:pPr>
            <a:r>
              <a:rPr lang="en"/>
              <a:t>Get buy in from Service Desk - new arrangement</a:t>
            </a:r>
            <a:endParaRPr/>
          </a:p>
          <a:p>
            <a:pPr marL="0" lvl="0" indent="0" rtl="0">
              <a:spcBef>
                <a:spcPts val="0"/>
              </a:spcBef>
              <a:spcAft>
                <a:spcPts val="0"/>
              </a:spcAft>
              <a:buNone/>
            </a:pPr>
            <a:r>
              <a:rPr lang="en"/>
              <a:t>Also got the student help desk to help</a:t>
            </a:r>
            <a:endParaRPr/>
          </a:p>
          <a:p>
            <a:pPr marL="0" lvl="0" indent="0" rtl="0">
              <a:spcBef>
                <a:spcPts val="0"/>
              </a:spcBef>
              <a:spcAft>
                <a:spcPts val="0"/>
              </a:spcAft>
              <a:buNone/>
            </a:pPr>
            <a:r>
              <a:rPr lang="en"/>
              <a:t>Shared queue, escalate from student to service desk</a:t>
            </a:r>
            <a:endParaRPr/>
          </a:p>
          <a:p>
            <a:pPr marL="0" lvl="0" indent="0" rtl="0">
              <a:spcBef>
                <a:spcPts val="0"/>
              </a:spcBef>
              <a:spcAft>
                <a:spcPts val="0"/>
              </a:spcAft>
              <a:buNone/>
            </a:pPr>
            <a:r>
              <a:rPr lang="en"/>
              <a:t>Escalation path</a:t>
            </a:r>
            <a:endParaRPr/>
          </a:p>
          <a:p>
            <a:pPr marL="0" lvl="0" indent="0" rtl="0">
              <a:spcBef>
                <a:spcPts val="0"/>
              </a:spcBef>
              <a:spcAft>
                <a:spcPts val="0"/>
              </a:spcAft>
              <a:buNone/>
            </a:pPr>
            <a:endParaRPr/>
          </a:p>
          <a:p>
            <a:pPr marL="0" lvl="0" indent="0" rtl="0">
              <a:spcBef>
                <a:spcPts val="0"/>
              </a:spcBef>
              <a:spcAft>
                <a:spcPts val="0"/>
              </a:spcAft>
              <a:buNone/>
            </a:pPr>
            <a:r>
              <a:rPr lang="en"/>
              <a:t>Training - limited for students, used docs vetted by service desk</a:t>
            </a:r>
            <a:endParaRPr/>
          </a:p>
          <a:p>
            <a:pPr marL="0" lvl="0" indent="0" rtl="0">
              <a:spcBef>
                <a:spcPts val="0"/>
              </a:spcBef>
              <a:spcAft>
                <a:spcPts val="0"/>
              </a:spcAft>
              <a:buNone/>
            </a:pPr>
            <a:r>
              <a:rPr lang="en"/>
              <a:t>In person with service desk, listened to their comments and suggestions, updated support documentation according to their feedback</a:t>
            </a:r>
            <a:endParaRPr/>
          </a:p>
          <a:p>
            <a:pPr marL="0" lvl="0" indent="0" rtl="0">
              <a:spcBef>
                <a:spcPts val="0"/>
              </a:spcBef>
              <a:spcAft>
                <a:spcPts val="0"/>
              </a:spcAft>
              <a:buNone/>
            </a:pPr>
            <a:endParaRPr/>
          </a:p>
          <a:p>
            <a:pPr marL="0" lvl="0" indent="0" rtl="0">
              <a:spcBef>
                <a:spcPts val="0"/>
              </a:spcBef>
              <a:spcAft>
                <a:spcPts val="0"/>
              </a:spcAft>
              <a:buNone/>
            </a:pPr>
            <a:r>
              <a:rPr lang="en"/>
              <a:t>Comprehensive user facing materials and FAQ for every scenario we could think of</a:t>
            </a:r>
            <a:endParaRPr/>
          </a:p>
          <a:p>
            <a:pPr marL="0" lvl="0" indent="0" rtl="0">
              <a:spcBef>
                <a:spcPts val="0"/>
              </a:spcBef>
              <a:spcAft>
                <a:spcPts val="0"/>
              </a:spcAft>
              <a:buNone/>
            </a:pPr>
            <a:endParaRPr/>
          </a:p>
          <a:p>
            <a:pPr marL="0" lvl="0" indent="0" rtl="0">
              <a:spcBef>
                <a:spcPts val="0"/>
              </a:spcBef>
              <a:spcAft>
                <a:spcPts val="0"/>
              </a:spcAft>
              <a:buNone/>
            </a:pPr>
            <a:r>
              <a:rPr lang="en"/>
              <a:t>Continuous feedback - revieved every ticket during the pilot period to find where we can improve on documentation, process and system.  </a:t>
            </a: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01bfd4245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01bfd4245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How each was set up, what was hard, what worked.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00e8d822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00e8d822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01bfd4245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01bfd4245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00e8d822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00e8d822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00e8d822e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00e8d822e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t>This is a big concern from the academic departments.  Let them know what to do to make sure they can authenticate when they travel. Also let people know where 2-Step won’t work.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00e8d822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00e8d822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t>They are effective for the most disgruntled user.</a:t>
            </a:r>
            <a:endParaRPr/>
          </a:p>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00e8d822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00e8d822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So no one can complain that you can’t accommodate them. Also, not everyone has a phone or want to use their phones.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00e8d822e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00e8d822e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We had fidget spinners, iPad contests.  Got an increase in enrollment whenever we announce an iPad contest drawing.</a:t>
            </a:r>
            <a:endParaRPr dirty="0"/>
          </a:p>
          <a:p>
            <a:pPr marL="0" lvl="0" indent="0"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100" b="0" i="0" u="none" strike="noStrike" cap="none" dirty="0">
                <a:solidFill>
                  <a:srgbClr val="000000"/>
                </a:solidFill>
                <a:effectLst/>
                <a:latin typeface="Arial"/>
                <a:ea typeface="Arial"/>
                <a:cs typeface="Arial"/>
                <a:sym typeface="Arial"/>
              </a:rPr>
              <a:t>Thank you all for coming to one of the last sessions of the last day! We’ll have a prize drawing at the very end and you have to be present to win so stick around! I’m Ronnie Ong, project manager for this project and this is Summer Scanlan, communications and support lead for this project.</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00e8d822e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00e8d822e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dirty="0"/>
              <a:t>People don’t necessarily read their emails. Shocking! So we used different channels to get info to users. Also people get info from other sources - colleagues, sometimes their bosses. The most effective way we got attention? CAS warnings. We put those on 2 months before the deadline.</a:t>
            </a:r>
          </a:p>
          <a:p>
            <a:pPr marL="0" lvl="0" indent="0" rtl="0">
              <a:spcBef>
                <a:spcPts val="0"/>
              </a:spcBef>
              <a:spcAft>
                <a:spcPts val="0"/>
              </a:spcAft>
              <a:buClr>
                <a:schemeClr val="dk1"/>
              </a:buClr>
              <a:buSzPts val="1100"/>
              <a:buFont typeface="Arial"/>
              <a:buNone/>
            </a:pPr>
            <a:endParaRPr sz="1800" dirty="0">
              <a:solidFill>
                <a:schemeClr val="dk2"/>
              </a:solidFill>
              <a:latin typeface="Montserrat SemiBold"/>
              <a:ea typeface="Montserrat SemiBold"/>
              <a:cs typeface="Montserrat SemiBold"/>
              <a:sym typeface="Montserrat SemiBold"/>
            </a:endParaRPr>
          </a:p>
          <a:p>
            <a:pPr marL="0" lvl="0" indent="0"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e028fa0a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e028fa0a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Have documentation for end-users and  Help Desk and keep them up-to-date</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e028fa0a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e028fa0a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In order to help departments help themselves on this effort, we gave them a tracking  tool to see who’s enrolled and who’s not so they can harass the right people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e028fa0a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e028fa0a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We worked with Student Tech Services to have them offer support. We also hired student assistants to help with this project. We love our students! They ended up designing our posters and this slide deck. </a:t>
            </a:r>
            <a:r>
              <a:rPr lang="en" dirty="0">
                <a:sym typeface="Wingdings" pitchFamily="2" charset="2"/>
              </a:rPr>
              <a:t></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00e8d822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00e8d822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Worked with CSS-IT from the beginning of the project to plan, etc.</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00e8d822e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00e8d822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t>Get your colleagues to own this effort with you. Get them into the loop on what you’re doing, problems, progress - the good, bad and ugly. And listen to their feedback and take action. They appreciate being helpful and being heard.   Because it takes a village to get everyone on 2-Step</a:t>
            </a:r>
            <a:endParaRPr/>
          </a:p>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00e8d822e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00e8d822e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01bfd4245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01bfd4245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00e8d822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00e8d822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dirty="0">
                <a:solidFill>
                  <a:schemeClr val="dk1"/>
                </a:solidFill>
              </a:rPr>
              <a:t>In January this year, our chancellor announced to all staff that they will be required to do 2-Step (or MFA or 2FA). We weren’t sure how we were going to get this done – we didn’t get additional staffing to do this and our team at the time had 4 technical staff in </a:t>
            </a:r>
            <a:r>
              <a:rPr lang="en" dirty="0" err="1">
                <a:solidFill>
                  <a:schemeClr val="dk1"/>
                </a:solidFill>
              </a:rPr>
              <a:t>addt</a:t>
            </a:r>
            <a:r>
              <a:rPr lang="en-US" dirty="0" err="1">
                <a:solidFill>
                  <a:schemeClr val="dk1"/>
                </a:solidFill>
              </a:rPr>
              <a:t>i</a:t>
            </a:r>
            <a:r>
              <a:rPr lang="en" dirty="0">
                <a:solidFill>
                  <a:schemeClr val="dk1"/>
                </a:solidFill>
              </a:rPr>
              <a:t>on to Summer and me. But by mid-April, we got all 25K faculty and staff on this service!</a:t>
            </a:r>
            <a:endParaRPr dirty="0">
              <a:solidFill>
                <a:schemeClr val="dk1"/>
              </a:solidFill>
            </a:endParaRPr>
          </a:p>
          <a:p>
            <a:pPr marL="0" lvl="0" indent="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01bfd424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01bfd424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lnSpc>
                <a:spcPct val="115000"/>
              </a:lnSpc>
              <a:spcBef>
                <a:spcPts val="0"/>
              </a:spcBef>
              <a:spcAft>
                <a:spcPts val="0"/>
              </a:spcAft>
              <a:buClr>
                <a:schemeClr val="dk1"/>
              </a:buClr>
              <a:buSzPts val="1100"/>
              <a:buChar char="-"/>
            </a:pPr>
            <a:r>
              <a:rPr lang="en" dirty="0">
                <a:solidFill>
                  <a:schemeClr val="dk1"/>
                </a:solidFill>
              </a:rPr>
              <a:t>Unsolicited compliments from our IT colleagues, and they’re our toughest critics! </a:t>
            </a:r>
            <a:endParaRPr dirty="0">
              <a:solidFill>
                <a:schemeClr val="dk1"/>
              </a:solidFill>
            </a:endParaRPr>
          </a:p>
          <a:p>
            <a:pPr marL="457200" lvl="0" indent="-298450" rtl="0">
              <a:lnSpc>
                <a:spcPct val="115000"/>
              </a:lnSpc>
              <a:spcBef>
                <a:spcPts val="0"/>
              </a:spcBef>
              <a:spcAft>
                <a:spcPts val="0"/>
              </a:spcAft>
              <a:buClr>
                <a:schemeClr val="dk1"/>
              </a:buClr>
              <a:buSzPts val="1100"/>
              <a:buChar char="-"/>
            </a:pPr>
            <a:r>
              <a:rPr lang="en" dirty="0">
                <a:solidFill>
                  <a:schemeClr val="dk1"/>
                </a:solidFill>
              </a:rPr>
              <a:t>Spontaneous shout-out from our EVCP (Paul </a:t>
            </a:r>
            <a:r>
              <a:rPr lang="en" dirty="0" err="1">
                <a:solidFill>
                  <a:schemeClr val="dk1"/>
                </a:solidFill>
              </a:rPr>
              <a:t>Alivisatos</a:t>
            </a:r>
            <a:r>
              <a:rPr lang="en" dirty="0">
                <a:solidFill>
                  <a:schemeClr val="dk1"/>
                </a:solidFill>
              </a:rPr>
              <a:t>) during an all IT meeting </a:t>
            </a:r>
          </a:p>
          <a:p>
            <a:pPr marL="457200" lvl="0" indent="-298450" rtl="0">
              <a:lnSpc>
                <a:spcPct val="115000"/>
              </a:lnSpc>
              <a:spcBef>
                <a:spcPts val="0"/>
              </a:spcBef>
              <a:spcAft>
                <a:spcPts val="0"/>
              </a:spcAft>
              <a:buClr>
                <a:schemeClr val="dk1"/>
              </a:buClr>
              <a:buSzPts val="1100"/>
              <a:buChar char="-"/>
            </a:pPr>
            <a:r>
              <a:rPr lang="en" dirty="0">
                <a:solidFill>
                  <a:schemeClr val="dk1"/>
                </a:solidFill>
              </a:rPr>
              <a:t>Our team won Achievement Award for this effort</a:t>
            </a:r>
            <a:endParaRPr dirty="0">
              <a:solidFill>
                <a:schemeClr val="dk1"/>
              </a:solidFill>
            </a:endParaRPr>
          </a:p>
          <a:p>
            <a:pPr marL="457200" lvl="0" indent="-298450" rtl="0">
              <a:lnSpc>
                <a:spcPct val="115000"/>
              </a:lnSpc>
              <a:spcBef>
                <a:spcPts val="0"/>
              </a:spcBef>
              <a:spcAft>
                <a:spcPts val="0"/>
              </a:spcAft>
              <a:buClr>
                <a:schemeClr val="dk1"/>
              </a:buClr>
              <a:buSzPts val="1100"/>
              <a:buChar char="-"/>
            </a:pPr>
            <a:r>
              <a:rPr lang="en" dirty="0">
                <a:solidFill>
                  <a:schemeClr val="dk1"/>
                </a:solidFill>
              </a:rPr>
              <a:t>Stats from CSS-IT, our Service Desk partner in this project:</a:t>
            </a:r>
            <a:endParaRPr dirty="0">
              <a:solidFill>
                <a:schemeClr val="dk1"/>
              </a:solidFill>
            </a:endParaRPr>
          </a:p>
          <a:p>
            <a:pPr marL="914400" lvl="1" indent="-298450" rtl="0">
              <a:lnSpc>
                <a:spcPct val="115000"/>
              </a:lnSpc>
              <a:spcBef>
                <a:spcPts val="0"/>
              </a:spcBef>
              <a:spcAft>
                <a:spcPts val="0"/>
              </a:spcAft>
              <a:buClr>
                <a:schemeClr val="dk1"/>
              </a:buClr>
              <a:buSzPts val="1100"/>
              <a:buChar char="-"/>
            </a:pPr>
            <a:r>
              <a:rPr lang="en" sz="1000" dirty="0">
                <a:solidFill>
                  <a:srgbClr val="333333"/>
                </a:solidFill>
                <a:highlight>
                  <a:srgbClr val="FFFFFF"/>
                </a:highlight>
              </a:rPr>
              <a:t>Installed users = 31,000</a:t>
            </a:r>
            <a:endParaRPr sz="1000" dirty="0">
              <a:solidFill>
                <a:srgbClr val="333333"/>
              </a:solidFill>
              <a:highlight>
                <a:srgbClr val="FFFFFF"/>
              </a:highlight>
            </a:endParaRPr>
          </a:p>
          <a:p>
            <a:pPr marL="914400" lvl="1" indent="-298450" rtl="0">
              <a:lnSpc>
                <a:spcPct val="115000"/>
              </a:lnSpc>
              <a:spcBef>
                <a:spcPts val="0"/>
              </a:spcBef>
              <a:spcAft>
                <a:spcPts val="0"/>
              </a:spcAft>
              <a:buClr>
                <a:schemeClr val="dk1"/>
              </a:buClr>
              <a:buSzPts val="1100"/>
              <a:buChar char="-"/>
            </a:pPr>
            <a:r>
              <a:rPr lang="en" sz="1000" dirty="0">
                <a:solidFill>
                  <a:srgbClr val="333333"/>
                </a:solidFill>
                <a:highlight>
                  <a:srgbClr val="FFFFFF"/>
                </a:highlight>
              </a:rPr>
              <a:t>Contacts for assistance = 2486</a:t>
            </a:r>
            <a:endParaRPr sz="1000" dirty="0">
              <a:solidFill>
                <a:srgbClr val="333333"/>
              </a:solidFill>
              <a:highlight>
                <a:srgbClr val="FFFFFF"/>
              </a:highlight>
            </a:endParaRPr>
          </a:p>
          <a:p>
            <a:pPr marL="914400" lvl="1" indent="-298450" rtl="0">
              <a:lnSpc>
                <a:spcPct val="115000"/>
              </a:lnSpc>
              <a:spcBef>
                <a:spcPts val="0"/>
              </a:spcBef>
              <a:spcAft>
                <a:spcPts val="0"/>
              </a:spcAft>
              <a:buClr>
                <a:schemeClr val="dk1"/>
              </a:buClr>
              <a:buSzPts val="1100"/>
              <a:buChar char="-"/>
            </a:pPr>
            <a:r>
              <a:rPr lang="en" sz="1000" dirty="0">
                <a:solidFill>
                  <a:srgbClr val="333333"/>
                </a:solidFill>
                <a:highlight>
                  <a:srgbClr val="FFFFFF"/>
                </a:highlight>
              </a:rPr>
              <a:t>Contact rate 8% (10% is industry </a:t>
            </a:r>
            <a:r>
              <a:rPr lang="en" sz="1000" dirty="0" err="1">
                <a:solidFill>
                  <a:srgbClr val="333333"/>
                </a:solidFill>
                <a:highlight>
                  <a:srgbClr val="FFFFFF"/>
                </a:highlight>
              </a:rPr>
              <a:t>avg</a:t>
            </a:r>
            <a:r>
              <a:rPr lang="en" sz="1000" dirty="0">
                <a:solidFill>
                  <a:srgbClr val="333333"/>
                </a:solidFill>
                <a:highlight>
                  <a:srgbClr val="FFFFFF"/>
                </a:highlight>
              </a:rPr>
              <a:t>)</a:t>
            </a:r>
            <a:endParaRPr sz="1000" dirty="0">
              <a:solidFill>
                <a:srgbClr val="333333"/>
              </a:solidFill>
              <a:highlight>
                <a:srgbClr val="FFFFFF"/>
              </a:highlight>
            </a:endParaRPr>
          </a:p>
          <a:p>
            <a:pPr marL="914400" lvl="1" indent="-298450" rtl="0">
              <a:lnSpc>
                <a:spcPct val="115000"/>
              </a:lnSpc>
              <a:spcBef>
                <a:spcPts val="0"/>
              </a:spcBef>
              <a:spcAft>
                <a:spcPts val="0"/>
              </a:spcAft>
              <a:buClr>
                <a:schemeClr val="dk1"/>
              </a:buClr>
              <a:buSzPts val="1100"/>
              <a:buChar char="-"/>
            </a:pPr>
            <a:r>
              <a:rPr lang="en" sz="1000" dirty="0" err="1">
                <a:solidFill>
                  <a:srgbClr val="333333"/>
                </a:solidFill>
                <a:highlight>
                  <a:srgbClr val="FFFFFF"/>
                </a:highlight>
              </a:rPr>
              <a:t>Avg</a:t>
            </a:r>
            <a:r>
              <a:rPr lang="en" sz="1000" dirty="0">
                <a:solidFill>
                  <a:srgbClr val="333333"/>
                </a:solidFill>
                <a:highlight>
                  <a:srgbClr val="FFFFFF"/>
                </a:highlight>
              </a:rPr>
              <a:t> contacts per week (past 3 months) = 187</a:t>
            </a:r>
            <a:endParaRPr sz="1000" dirty="0">
              <a:solidFill>
                <a:srgbClr val="333333"/>
              </a:solidFill>
              <a:highlight>
                <a:srgbClr val="FFFFFF"/>
              </a:highlight>
            </a:endParaRPr>
          </a:p>
          <a:p>
            <a:pPr marL="0" lvl="0" indent="0" rtl="0">
              <a:lnSpc>
                <a:spcPct val="115000"/>
              </a:lnSpc>
              <a:spcBef>
                <a:spcPts val="0"/>
              </a:spcBef>
              <a:spcAft>
                <a:spcPts val="0"/>
              </a:spcAft>
              <a:buNone/>
            </a:pPr>
            <a:endParaRPr dirty="0">
              <a:solidFill>
                <a:schemeClr val="dk1"/>
              </a:solidFill>
            </a:endParaRPr>
          </a:p>
          <a:p>
            <a:pPr marL="0" lvl="0" indent="0"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01bfd4245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01bfd424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 dirty="0">
                <a:solidFill>
                  <a:schemeClr val="dk1"/>
                </a:solidFill>
              </a:rPr>
              <a:t>This presentation is about sharing with you how we managed this feat. </a:t>
            </a:r>
            <a:r>
              <a:rPr lang="en-US" sz="1100" b="0" i="0" u="none" strike="noStrike" cap="none" dirty="0">
                <a:solidFill>
                  <a:srgbClr val="000000"/>
                </a:solidFill>
                <a:effectLst/>
                <a:latin typeface="Arial"/>
                <a:ea typeface="Arial"/>
                <a:cs typeface="Arial"/>
                <a:sym typeface="Arial"/>
              </a:rPr>
              <a:t>We’ll give you an overview of the program and share top 10 lessons we learned.</a:t>
            </a:r>
            <a:br>
              <a:rPr lang="en-US" dirty="0"/>
            </a:br>
            <a:endParaRPr dirty="0">
              <a:solidFill>
                <a:schemeClr val="dk1"/>
              </a:solidFill>
            </a:endParaRPr>
          </a:p>
          <a:p>
            <a:pPr marL="0" lvl="0" indent="0"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00e8d822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00e8d822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00e8d822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00e8d822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01bfd4245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01bfd4245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00e8d822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00e8d822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Clr>
                <a:srgbClr val="003262"/>
              </a:buClr>
              <a:buSzPts val="2800"/>
              <a:buFont typeface="Montserrat"/>
              <a:buNone/>
              <a:defRPr b="1">
                <a:solidFill>
                  <a:srgbClr val="003262"/>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54171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Font typeface="Montserrat Medium"/>
              <a:buChar char="●"/>
              <a:defRPr>
                <a:latin typeface="Montserrat Medium"/>
                <a:ea typeface="Montserrat Medium"/>
                <a:cs typeface="Montserrat Medium"/>
                <a:sym typeface="Montserrat Medium"/>
              </a:defRPr>
            </a:lvl1pPr>
            <a:lvl2pPr marL="914400" lvl="1" indent="-317500">
              <a:spcBef>
                <a:spcPts val="1600"/>
              </a:spcBef>
              <a:spcAft>
                <a:spcPts val="0"/>
              </a:spcAft>
              <a:buSzPts val="1400"/>
              <a:buFont typeface="Montserrat"/>
              <a:buChar char="○"/>
              <a:defRPr>
                <a:latin typeface="Montserrat"/>
                <a:ea typeface="Montserrat"/>
                <a:cs typeface="Montserrat"/>
                <a:sym typeface="Montserrat"/>
              </a:defRPr>
            </a:lvl2pPr>
            <a:lvl3pPr marL="1371600" lvl="2" indent="-317500">
              <a:spcBef>
                <a:spcPts val="1600"/>
              </a:spcBef>
              <a:spcAft>
                <a:spcPts val="0"/>
              </a:spcAft>
              <a:buSzPts val="1400"/>
              <a:buFont typeface="Montserrat Light"/>
              <a:buChar char="■"/>
              <a:defRPr>
                <a:latin typeface="Montserrat Light"/>
                <a:ea typeface="Montserrat Light"/>
                <a:cs typeface="Montserrat Light"/>
                <a:sym typeface="Montserrat Light"/>
              </a:defRPr>
            </a:lvl3pPr>
            <a:lvl4pPr marL="1828800" lvl="3" indent="-317500">
              <a:spcBef>
                <a:spcPts val="1600"/>
              </a:spcBef>
              <a:spcAft>
                <a:spcPts val="0"/>
              </a:spcAft>
              <a:buSzPts val="1400"/>
              <a:buFont typeface="Montserrat Light"/>
              <a:buChar char="●"/>
              <a:defRPr>
                <a:latin typeface="Montserrat Light"/>
                <a:ea typeface="Montserrat Light"/>
                <a:cs typeface="Montserrat Light"/>
                <a:sym typeface="Montserrat Light"/>
              </a:defRPr>
            </a:lvl4pPr>
            <a:lvl5pPr marL="2286000" lvl="4" indent="-317500">
              <a:spcBef>
                <a:spcPts val="1600"/>
              </a:spcBef>
              <a:spcAft>
                <a:spcPts val="0"/>
              </a:spcAft>
              <a:buSzPts val="1400"/>
              <a:buFont typeface="Montserrat Light"/>
              <a:buChar char="○"/>
              <a:defRPr>
                <a:latin typeface="Montserrat Light"/>
                <a:ea typeface="Montserrat Light"/>
                <a:cs typeface="Montserrat Light"/>
                <a:sym typeface="Montserrat Light"/>
              </a:defRPr>
            </a:lvl5pPr>
            <a:lvl6pPr marL="2743200" lvl="5" indent="-317500">
              <a:spcBef>
                <a:spcPts val="1600"/>
              </a:spcBef>
              <a:spcAft>
                <a:spcPts val="0"/>
              </a:spcAft>
              <a:buSzPts val="1400"/>
              <a:buFont typeface="Montserrat Light"/>
              <a:buChar char="■"/>
              <a:defRPr>
                <a:latin typeface="Montserrat Light"/>
                <a:ea typeface="Montserrat Light"/>
                <a:cs typeface="Montserrat Light"/>
                <a:sym typeface="Montserrat Light"/>
              </a:defRPr>
            </a:lvl6pPr>
            <a:lvl7pPr marL="3200400" lvl="6" indent="-317500">
              <a:spcBef>
                <a:spcPts val="1600"/>
              </a:spcBef>
              <a:spcAft>
                <a:spcPts val="0"/>
              </a:spcAft>
              <a:buSzPts val="1400"/>
              <a:buFont typeface="Montserrat Light"/>
              <a:buChar char="●"/>
              <a:defRPr>
                <a:latin typeface="Montserrat Light"/>
                <a:ea typeface="Montserrat Light"/>
                <a:cs typeface="Montserrat Light"/>
                <a:sym typeface="Montserrat Light"/>
              </a:defRPr>
            </a:lvl7pPr>
            <a:lvl8pPr marL="3657600" lvl="7" indent="-317500">
              <a:spcBef>
                <a:spcPts val="1600"/>
              </a:spcBef>
              <a:spcAft>
                <a:spcPts val="0"/>
              </a:spcAft>
              <a:buSzPts val="1400"/>
              <a:buFont typeface="Montserrat Light"/>
              <a:buChar char="○"/>
              <a:defRPr>
                <a:latin typeface="Montserrat Light"/>
                <a:ea typeface="Montserrat Light"/>
                <a:cs typeface="Montserrat Light"/>
                <a:sym typeface="Montserrat Light"/>
              </a:defRPr>
            </a:lvl8pPr>
            <a:lvl9pPr marL="4114800" lvl="8" indent="-317500">
              <a:spcBef>
                <a:spcPts val="1600"/>
              </a:spcBef>
              <a:spcAft>
                <a:spcPts val="1600"/>
              </a:spcAft>
              <a:buSzPts val="1400"/>
              <a:buFont typeface="Montserrat Light"/>
              <a:buChar char="■"/>
              <a:defRPr>
                <a:latin typeface="Montserrat Light"/>
                <a:ea typeface="Montserrat Light"/>
                <a:cs typeface="Montserrat Light"/>
                <a:sym typeface="Montserrat Light"/>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alnetweb.berkeley.edu/calnet-2-step"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mailto:sscanlan@berkeley.edu" TargetMode="External"/><Relationship Id="rId4" Type="http://schemas.openxmlformats.org/officeDocument/2006/relationships/hyperlink" Target="mailto:ronnieo@berkeley.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05075" y="152400"/>
            <a:ext cx="3130924" cy="4838702"/>
          </a:xfrm>
          <a:prstGeom prst="rect">
            <a:avLst/>
          </a:prstGeom>
          <a:noFill/>
          <a:ln w="9525" cap="flat" cmpd="sng">
            <a:solidFill>
              <a:schemeClr val="dk2"/>
            </a:solidFill>
            <a:prstDash val="solid"/>
            <a:round/>
            <a:headEnd type="none" w="sm" len="sm"/>
            <a:tailEnd type="none" w="sm" len="sm"/>
          </a:ln>
        </p:spPr>
      </p:pic>
      <p:pic>
        <p:nvPicPr>
          <p:cNvPr id="55" name="Google Shape;55;p13"/>
          <p:cNvPicPr preferRelativeResize="0"/>
          <p:nvPr/>
        </p:nvPicPr>
        <p:blipFill>
          <a:blip r:embed="rId4">
            <a:alphaModFix/>
          </a:blip>
          <a:stretch>
            <a:fillRect/>
          </a:stretch>
        </p:blipFill>
        <p:spPr>
          <a:xfrm>
            <a:off x="3718924" y="152400"/>
            <a:ext cx="3131253" cy="483869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Service Options</a:t>
            </a:r>
            <a:endParaRPr/>
          </a:p>
        </p:txBody>
      </p:sp>
      <p:sp>
        <p:nvSpPr>
          <p:cNvPr id="111" name="Google Shape;111;p22"/>
          <p:cNvSpPr txBox="1">
            <a:spLocks noGrp="1"/>
          </p:cNvSpPr>
          <p:nvPr>
            <p:ph type="body" idx="1"/>
          </p:nvPr>
        </p:nvSpPr>
        <p:spPr>
          <a:xfrm>
            <a:off x="311700" y="1171075"/>
            <a:ext cx="5382900" cy="33978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SzPts val="1800"/>
              <a:buChar char="●"/>
            </a:pPr>
            <a:r>
              <a:rPr lang="en"/>
              <a:t>Remember Me for 30 Days</a:t>
            </a:r>
            <a:endParaRPr/>
          </a:p>
          <a:p>
            <a:pPr marL="457200" lvl="0" indent="-342900" rtl="0">
              <a:lnSpc>
                <a:spcPct val="150000"/>
              </a:lnSpc>
              <a:spcBef>
                <a:spcPts val="0"/>
              </a:spcBef>
              <a:spcAft>
                <a:spcPts val="0"/>
              </a:spcAft>
              <a:buSzPts val="1800"/>
              <a:buChar char="●"/>
            </a:pPr>
            <a:r>
              <a:rPr lang="en"/>
              <a:t>Backup Passcodes</a:t>
            </a:r>
            <a:endParaRPr/>
          </a:p>
          <a:p>
            <a:pPr marL="457200" lvl="0" indent="-342900" rtl="0">
              <a:lnSpc>
                <a:spcPct val="150000"/>
              </a:lnSpc>
              <a:spcBef>
                <a:spcPts val="0"/>
              </a:spcBef>
              <a:spcAft>
                <a:spcPts val="0"/>
              </a:spcAft>
              <a:buSzPts val="1800"/>
              <a:buChar char="●"/>
            </a:pPr>
            <a:r>
              <a:rPr lang="en"/>
              <a:t>The Russian Option</a:t>
            </a:r>
            <a:endParaRPr/>
          </a:p>
          <a:p>
            <a:pPr marL="0" lvl="0" indent="0"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Support</a:t>
            </a:r>
            <a:endParaRPr/>
          </a:p>
        </p:txBody>
      </p:sp>
      <p:sp>
        <p:nvSpPr>
          <p:cNvPr id="117" name="Google Shape;117;p23"/>
          <p:cNvSpPr txBox="1">
            <a:spLocks noGrp="1"/>
          </p:cNvSpPr>
          <p:nvPr>
            <p:ph type="body" idx="1"/>
          </p:nvPr>
        </p:nvSpPr>
        <p:spPr>
          <a:xfrm>
            <a:off x="311700" y="1152475"/>
            <a:ext cx="5417100" cy="34164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SzPts val="1800"/>
              <a:buChar char="●"/>
            </a:pPr>
            <a:r>
              <a:rPr lang="en" dirty="0"/>
              <a:t>Employee Help Desk</a:t>
            </a:r>
            <a:endParaRPr dirty="0"/>
          </a:p>
          <a:p>
            <a:pPr marL="457200" lvl="0" indent="-342900" rtl="0">
              <a:lnSpc>
                <a:spcPct val="150000"/>
              </a:lnSpc>
              <a:spcBef>
                <a:spcPts val="0"/>
              </a:spcBef>
              <a:spcAft>
                <a:spcPts val="0"/>
              </a:spcAft>
              <a:buSzPts val="1800"/>
              <a:buChar char="●"/>
            </a:pPr>
            <a:r>
              <a:rPr lang="en" dirty="0"/>
              <a:t>Student Help Desk</a:t>
            </a:r>
            <a:endParaRPr dirty="0"/>
          </a:p>
          <a:p>
            <a:pPr marL="457200" lvl="0" indent="-342900" rtl="0">
              <a:lnSpc>
                <a:spcPct val="150000"/>
              </a:lnSpc>
              <a:spcBef>
                <a:spcPts val="0"/>
              </a:spcBef>
              <a:spcAft>
                <a:spcPts val="0"/>
              </a:spcAft>
              <a:buSzPts val="1800"/>
              <a:buChar char="●"/>
            </a:pPr>
            <a:r>
              <a:rPr lang="en" dirty="0"/>
              <a:t>Training and Materials</a:t>
            </a:r>
            <a:endParaRPr dirty="0"/>
          </a:p>
          <a:p>
            <a:pPr marL="457200" lvl="0" indent="-342900" rtl="0">
              <a:lnSpc>
                <a:spcPct val="150000"/>
              </a:lnSpc>
              <a:spcBef>
                <a:spcPts val="0"/>
              </a:spcBef>
              <a:spcAft>
                <a:spcPts val="0"/>
              </a:spcAft>
              <a:buSzPts val="1800"/>
              <a:buChar char="●"/>
            </a:pPr>
            <a:r>
              <a:rPr lang="en" dirty="0"/>
              <a:t>Continuous Feedback</a:t>
            </a:r>
          </a:p>
          <a:p>
            <a:pPr marL="457200" lvl="0" indent="-342900" rtl="0">
              <a:lnSpc>
                <a:spcPct val="150000"/>
              </a:lnSpc>
              <a:spcBef>
                <a:spcPts val="0"/>
              </a:spcBef>
              <a:spcAft>
                <a:spcPts val="0"/>
              </a:spcAft>
              <a:buSzPts val="1800"/>
              <a:buChar char="●"/>
            </a:pPr>
            <a:r>
              <a:rPr lang="en" dirty="0"/>
              <a:t>Process Improvement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Support</a:t>
            </a:r>
            <a:endParaRPr/>
          </a:p>
        </p:txBody>
      </p:sp>
      <p:sp>
        <p:nvSpPr>
          <p:cNvPr id="123" name="Google Shape;123;p24"/>
          <p:cNvSpPr txBox="1">
            <a:spLocks noGrp="1"/>
          </p:cNvSpPr>
          <p:nvPr>
            <p:ph type="body" idx="1"/>
          </p:nvPr>
        </p:nvSpPr>
        <p:spPr>
          <a:xfrm>
            <a:off x="311700" y="1152475"/>
            <a:ext cx="5417100" cy="34164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SzPts val="1800"/>
              <a:buChar char="●"/>
            </a:pPr>
            <a:r>
              <a:rPr lang="en"/>
              <a:t>Token Distribution Stations</a:t>
            </a:r>
            <a:endParaRPr/>
          </a:p>
          <a:p>
            <a:pPr marL="457200" lvl="0" indent="-342900" rtl="0">
              <a:lnSpc>
                <a:spcPct val="150000"/>
              </a:lnSpc>
              <a:spcBef>
                <a:spcPts val="0"/>
              </a:spcBef>
              <a:spcAft>
                <a:spcPts val="0"/>
              </a:spcAft>
              <a:buSzPts val="1800"/>
              <a:buChar char="●"/>
            </a:pPr>
            <a:r>
              <a:rPr lang="en"/>
              <a:t>Drop-in Sessions</a:t>
            </a:r>
            <a:endParaRPr/>
          </a:p>
          <a:p>
            <a:pPr marL="457200" lvl="0" indent="-342900" rtl="0">
              <a:lnSpc>
                <a:spcPct val="150000"/>
              </a:lnSpc>
              <a:spcBef>
                <a:spcPts val="0"/>
              </a:spcBef>
              <a:spcAft>
                <a:spcPts val="0"/>
              </a:spcAft>
              <a:buSzPts val="1800"/>
              <a:buChar char="●"/>
            </a:pPr>
            <a:r>
              <a:rPr lang="en"/>
              <a:t>FAQ’s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Outreach Campaign</a:t>
            </a:r>
            <a:endParaRPr/>
          </a:p>
        </p:txBody>
      </p:sp>
      <p:sp>
        <p:nvSpPr>
          <p:cNvPr id="129" name="Google Shape;129;p25"/>
          <p:cNvSpPr txBox="1">
            <a:spLocks noGrp="1"/>
          </p:cNvSpPr>
          <p:nvPr>
            <p:ph type="body" idx="1"/>
          </p:nvPr>
        </p:nvSpPr>
        <p:spPr>
          <a:xfrm>
            <a:off x="311700" y="1152475"/>
            <a:ext cx="5417100" cy="34164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SzPts val="1800"/>
              <a:buChar char="●"/>
            </a:pPr>
            <a:r>
              <a:rPr lang="en"/>
              <a:t>Posters</a:t>
            </a:r>
            <a:endParaRPr/>
          </a:p>
          <a:p>
            <a:pPr marL="457200" lvl="0" indent="-342900" rtl="0">
              <a:lnSpc>
                <a:spcPct val="150000"/>
              </a:lnSpc>
              <a:spcBef>
                <a:spcPts val="0"/>
              </a:spcBef>
              <a:spcAft>
                <a:spcPts val="0"/>
              </a:spcAft>
              <a:buSzPts val="1800"/>
              <a:buChar char="●"/>
            </a:pPr>
            <a:r>
              <a:rPr lang="en"/>
              <a:t>Website</a:t>
            </a:r>
            <a:endParaRPr/>
          </a:p>
          <a:p>
            <a:pPr marL="457200" lvl="0" indent="-342900" rtl="0">
              <a:lnSpc>
                <a:spcPct val="150000"/>
              </a:lnSpc>
              <a:spcBef>
                <a:spcPts val="0"/>
              </a:spcBef>
              <a:spcAft>
                <a:spcPts val="0"/>
              </a:spcAft>
              <a:buSzPts val="1800"/>
              <a:buChar char="●"/>
            </a:pPr>
            <a:r>
              <a:rPr lang="en"/>
              <a:t>Contest</a:t>
            </a:r>
            <a:endParaRPr/>
          </a:p>
          <a:p>
            <a:pPr marL="457200" lvl="0" indent="-342900" rtl="0">
              <a:lnSpc>
                <a:spcPct val="150000"/>
              </a:lnSpc>
              <a:spcBef>
                <a:spcPts val="0"/>
              </a:spcBef>
              <a:spcAft>
                <a:spcPts val="0"/>
              </a:spcAft>
              <a:buSzPts val="1800"/>
              <a:buChar char="●"/>
            </a:pPr>
            <a:r>
              <a:rPr lang="en"/>
              <a:t>Targeted Emails</a:t>
            </a:r>
            <a:endParaRPr/>
          </a:p>
          <a:p>
            <a:pPr marL="0" lvl="0" indent="0" rtl="0">
              <a:lnSpc>
                <a:spcPct val="100000"/>
              </a:lnSpc>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Outreach Campaign</a:t>
            </a:r>
            <a:endParaRPr/>
          </a:p>
        </p:txBody>
      </p:sp>
      <p:sp>
        <p:nvSpPr>
          <p:cNvPr id="135" name="Google Shape;135;p26"/>
          <p:cNvSpPr txBox="1">
            <a:spLocks noGrp="1"/>
          </p:cNvSpPr>
          <p:nvPr>
            <p:ph type="body" idx="1"/>
          </p:nvPr>
        </p:nvSpPr>
        <p:spPr>
          <a:xfrm>
            <a:off x="311700" y="1152475"/>
            <a:ext cx="5417100" cy="34164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SzPts val="1800"/>
              <a:buChar char="●"/>
            </a:pPr>
            <a:r>
              <a:rPr lang="en"/>
              <a:t>Reminder in CAS</a:t>
            </a:r>
            <a:endParaRPr/>
          </a:p>
          <a:p>
            <a:pPr marL="457200" lvl="0" indent="-342900" rtl="0">
              <a:lnSpc>
                <a:spcPct val="150000"/>
              </a:lnSpc>
              <a:spcBef>
                <a:spcPts val="0"/>
              </a:spcBef>
              <a:spcAft>
                <a:spcPts val="0"/>
              </a:spcAft>
              <a:buSzPts val="1800"/>
              <a:buChar char="●"/>
            </a:pPr>
            <a:r>
              <a:rPr lang="en"/>
              <a:t>Volunteers</a:t>
            </a:r>
            <a:endParaRPr/>
          </a:p>
          <a:p>
            <a:pPr marL="457200" lvl="0" indent="-342900" rtl="0">
              <a:lnSpc>
                <a:spcPct val="150000"/>
              </a:lnSpc>
              <a:spcBef>
                <a:spcPts val="0"/>
              </a:spcBef>
              <a:spcAft>
                <a:spcPts val="0"/>
              </a:spcAft>
              <a:buSzPts val="1800"/>
              <a:buChar char="●"/>
            </a:pPr>
            <a:r>
              <a:rPr lang="en"/>
              <a:t>Info Sessions</a:t>
            </a:r>
            <a:endParaRPr/>
          </a:p>
          <a:p>
            <a:pPr marL="457200" lvl="0" indent="-342900" rtl="0">
              <a:lnSpc>
                <a:spcPct val="150000"/>
              </a:lnSpc>
              <a:spcBef>
                <a:spcPts val="0"/>
              </a:spcBef>
              <a:spcAft>
                <a:spcPts val="0"/>
              </a:spcAft>
              <a:buSzPts val="1800"/>
              <a:buChar char="●"/>
            </a:pPr>
            <a:r>
              <a:rPr lang="en"/>
              <a:t>Tracking Tool</a:t>
            </a:r>
            <a:endParaRPr/>
          </a:p>
          <a:p>
            <a:pPr marL="0" lvl="0" indent="0" rtl="0">
              <a:lnSpc>
                <a:spcPct val="100000"/>
              </a:lnSpc>
              <a:spcBef>
                <a:spcPts val="1600"/>
              </a:spcBef>
              <a:spcAft>
                <a:spcPts val="0"/>
              </a:spcAft>
              <a:buClr>
                <a:schemeClr val="dk1"/>
              </a:buClr>
              <a:buSzPts val="1100"/>
              <a:buFont typeface="Arial"/>
              <a:buNone/>
            </a:pPr>
            <a:endParaRPr/>
          </a:p>
          <a:p>
            <a:pPr marL="0" lvl="0" indent="0" rtl="0">
              <a:lnSpc>
                <a:spcPct val="100000"/>
              </a:lnSpc>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311700" y="2150850"/>
            <a:ext cx="4436100" cy="8418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b="1">
                <a:solidFill>
                  <a:srgbClr val="FDB515"/>
                </a:solidFill>
                <a:latin typeface="Montserrat"/>
                <a:ea typeface="Montserrat"/>
                <a:cs typeface="Montserrat"/>
                <a:sym typeface="Montserrat"/>
              </a:rPr>
              <a:t>Doing the 2-Step:</a:t>
            </a:r>
            <a:endParaRPr b="1">
              <a:solidFill>
                <a:srgbClr val="FDB515"/>
              </a:solidFill>
              <a:latin typeface="Montserrat"/>
              <a:ea typeface="Montserrat"/>
              <a:cs typeface="Montserrat"/>
              <a:sym typeface="Montserrat"/>
            </a:endParaRPr>
          </a:p>
          <a:p>
            <a:pPr marL="0" lvl="0" indent="0" algn="l" rtl="0">
              <a:spcBef>
                <a:spcPts val="0"/>
              </a:spcBef>
              <a:spcAft>
                <a:spcPts val="0"/>
              </a:spcAft>
              <a:buNone/>
            </a:pPr>
            <a:r>
              <a:rPr lang="en" b="1">
                <a:solidFill>
                  <a:srgbClr val="FDB515"/>
                </a:solidFill>
                <a:latin typeface="Montserrat"/>
                <a:ea typeface="Montserrat"/>
                <a:cs typeface="Montserrat"/>
                <a:sym typeface="Montserrat"/>
              </a:rPr>
              <a:t>Top 10 Lessons</a:t>
            </a:r>
            <a:endParaRPr b="1">
              <a:solidFill>
                <a:srgbClr val="FDB515"/>
              </a:solidFill>
              <a:latin typeface="Montserrat"/>
              <a:ea typeface="Montserrat"/>
              <a:cs typeface="Montserrat"/>
              <a:sym typeface="Montserrat"/>
            </a:endParaRPr>
          </a:p>
          <a:p>
            <a:pPr marL="0" lvl="0" indent="0" algn="l">
              <a:spcBef>
                <a:spcPts val="0"/>
              </a:spcBef>
              <a:spcAft>
                <a:spcPts val="0"/>
              </a:spcAft>
              <a:buNone/>
            </a:pPr>
            <a:r>
              <a:rPr lang="en" b="1">
                <a:solidFill>
                  <a:srgbClr val="FDB515"/>
                </a:solidFill>
                <a:latin typeface="Montserrat"/>
                <a:ea typeface="Montserrat"/>
                <a:cs typeface="Montserrat"/>
                <a:sym typeface="Montserrat"/>
              </a:rPr>
              <a:t>Learned</a:t>
            </a:r>
            <a:endParaRPr b="1">
              <a:solidFill>
                <a:srgbClr val="FDB515"/>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solidFill>
                  <a:srgbClr val="FDB515"/>
                </a:solidFill>
                <a:latin typeface="Montserrat"/>
                <a:ea typeface="Montserrat"/>
                <a:cs typeface="Montserrat"/>
                <a:sym typeface="Montserrat"/>
              </a:rPr>
              <a:t>10</a:t>
            </a:r>
            <a:endParaRPr b="1">
              <a:solidFill>
                <a:srgbClr val="FDB515"/>
              </a:solidFill>
              <a:latin typeface="Montserrat"/>
              <a:ea typeface="Montserrat"/>
              <a:cs typeface="Montserrat"/>
              <a:sym typeface="Montserrat"/>
            </a:endParaRPr>
          </a:p>
        </p:txBody>
      </p:sp>
      <p:sp>
        <p:nvSpPr>
          <p:cNvPr id="152" name="Google Shape;152;p2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b="1">
                <a:solidFill>
                  <a:srgbClr val="FDB515"/>
                </a:solidFill>
                <a:latin typeface="Montserrat"/>
                <a:ea typeface="Montserrat"/>
                <a:cs typeface="Montserrat"/>
                <a:sym typeface="Montserrat"/>
              </a:rPr>
              <a:t>Have a what-to-do-when-you-travel page.</a:t>
            </a:r>
            <a:endParaRPr b="1">
              <a:solidFill>
                <a:srgbClr val="FDB515"/>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FDB515"/>
                </a:solidFill>
                <a:latin typeface="Montserrat"/>
                <a:ea typeface="Montserrat"/>
                <a:cs typeface="Montserrat"/>
                <a:sym typeface="Montserrat"/>
              </a:rPr>
              <a:t>9</a:t>
            </a:r>
            <a:endParaRPr b="1">
              <a:solidFill>
                <a:srgbClr val="FDB515"/>
              </a:solidFill>
              <a:latin typeface="Montserrat"/>
              <a:ea typeface="Montserrat"/>
              <a:cs typeface="Montserrat"/>
              <a:sym typeface="Montserrat"/>
            </a:endParaRPr>
          </a:p>
        </p:txBody>
      </p:sp>
      <p:sp>
        <p:nvSpPr>
          <p:cNvPr id="158" name="Google Shape;158;p3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b="1">
                <a:solidFill>
                  <a:srgbClr val="FDB515"/>
                </a:solidFill>
                <a:latin typeface="Montserrat"/>
                <a:ea typeface="Montserrat"/>
                <a:cs typeface="Montserrat"/>
                <a:sym typeface="Montserrat"/>
              </a:rPr>
              <a:t>You meet the most interesting</a:t>
            </a:r>
            <a:endParaRPr b="1">
              <a:solidFill>
                <a:srgbClr val="FDB515"/>
              </a:solidFill>
              <a:latin typeface="Montserrat"/>
              <a:ea typeface="Montserrat"/>
              <a:cs typeface="Montserrat"/>
              <a:sym typeface="Montserrat"/>
            </a:endParaRPr>
          </a:p>
          <a:p>
            <a:pPr marL="0" lvl="0" indent="0" rtl="0">
              <a:spcBef>
                <a:spcPts val="1600"/>
              </a:spcBef>
              <a:spcAft>
                <a:spcPts val="0"/>
              </a:spcAft>
              <a:buClr>
                <a:schemeClr val="dk1"/>
              </a:buClr>
              <a:buSzPts val="1100"/>
              <a:buFont typeface="Arial"/>
              <a:buNone/>
            </a:pPr>
            <a:r>
              <a:rPr lang="en" b="1">
                <a:solidFill>
                  <a:srgbClr val="FDB515"/>
                </a:solidFill>
                <a:latin typeface="Montserrat"/>
                <a:ea typeface="Montserrat"/>
                <a:cs typeface="Montserrat"/>
                <a:sym typeface="Montserrat"/>
              </a:rPr>
              <a:t> people in drop-in sessions. </a:t>
            </a:r>
            <a:endParaRPr b="1">
              <a:solidFill>
                <a:srgbClr val="FDB515"/>
              </a:solidFill>
              <a:latin typeface="Montserrat"/>
              <a:ea typeface="Montserrat"/>
              <a:cs typeface="Montserrat"/>
              <a:sym typeface="Montserrat"/>
            </a:endParaRPr>
          </a:p>
          <a:p>
            <a:pPr marL="0" lvl="0" indent="0">
              <a:spcBef>
                <a:spcPts val="1600"/>
              </a:spcBef>
              <a:spcAft>
                <a:spcPts val="1600"/>
              </a:spcAft>
              <a:buNone/>
            </a:pPr>
            <a:endParaRPr b="1">
              <a:solidFill>
                <a:srgbClr val="FDB515"/>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31"/>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solidFill>
                  <a:srgbClr val="FDB515"/>
                </a:solidFill>
                <a:latin typeface="Montserrat"/>
                <a:ea typeface="Montserrat"/>
                <a:cs typeface="Montserrat"/>
                <a:sym typeface="Montserrat"/>
              </a:rPr>
              <a:t>8</a:t>
            </a:r>
            <a:endParaRPr b="1">
              <a:solidFill>
                <a:srgbClr val="FDB515"/>
              </a:solidFill>
              <a:latin typeface="Montserrat"/>
              <a:ea typeface="Montserrat"/>
              <a:cs typeface="Montserrat"/>
              <a:sym typeface="Montserrat"/>
            </a:endParaRPr>
          </a:p>
        </p:txBody>
      </p:sp>
      <p:sp>
        <p:nvSpPr>
          <p:cNvPr id="164" name="Google Shape;164;p3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b="1">
                <a:solidFill>
                  <a:srgbClr val="FDB515"/>
                </a:solidFill>
                <a:latin typeface="Montserrat"/>
                <a:ea typeface="Montserrat"/>
                <a:cs typeface="Montserrat"/>
                <a:sym typeface="Montserrat"/>
              </a:rPr>
              <a:t>Use all devices and methods Duo offers.</a:t>
            </a:r>
            <a:endParaRPr b="1">
              <a:solidFill>
                <a:srgbClr val="FDB515"/>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solidFill>
                  <a:srgbClr val="FDB515"/>
                </a:solidFill>
                <a:latin typeface="Montserrat"/>
                <a:ea typeface="Montserrat"/>
                <a:cs typeface="Montserrat"/>
                <a:sym typeface="Montserrat"/>
              </a:rPr>
              <a:t>7</a:t>
            </a:r>
            <a:endParaRPr b="1">
              <a:solidFill>
                <a:srgbClr val="FDB515"/>
              </a:solidFill>
              <a:latin typeface="Montserrat"/>
              <a:ea typeface="Montserrat"/>
              <a:cs typeface="Montserrat"/>
              <a:sym typeface="Montserrat"/>
            </a:endParaRPr>
          </a:p>
        </p:txBody>
      </p:sp>
      <p:sp>
        <p:nvSpPr>
          <p:cNvPr id="170" name="Google Shape;170;p3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b="1">
                <a:solidFill>
                  <a:srgbClr val="FDB515"/>
                </a:solidFill>
                <a:latin typeface="Montserrat"/>
                <a:ea typeface="Montserrat"/>
                <a:cs typeface="Montserrat"/>
                <a:sym typeface="Montserrat"/>
              </a:rPr>
              <a:t>Bribery works! </a:t>
            </a:r>
            <a:endParaRPr b="1">
              <a:solidFill>
                <a:srgbClr val="FDB515"/>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32875" y="1801236"/>
            <a:ext cx="5111322" cy="12288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3600" b="1" dirty="0">
                <a:solidFill>
                  <a:srgbClr val="003262"/>
                </a:solidFill>
                <a:latin typeface="Montserrat"/>
                <a:ea typeface="Montserrat"/>
                <a:cs typeface="Montserrat"/>
                <a:sym typeface="Montserrat"/>
              </a:rPr>
              <a:t>Doing the 2-Step at UC Berkeley</a:t>
            </a:r>
            <a:endParaRPr sz="3600" b="1" dirty="0">
              <a:solidFill>
                <a:srgbClr val="003262"/>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solidFill>
                  <a:srgbClr val="FDB515"/>
                </a:solidFill>
                <a:latin typeface="Montserrat"/>
                <a:ea typeface="Montserrat"/>
                <a:cs typeface="Montserrat"/>
                <a:sym typeface="Montserrat"/>
              </a:rPr>
              <a:t>6</a:t>
            </a:r>
            <a:endParaRPr b="1">
              <a:solidFill>
                <a:srgbClr val="FDB515"/>
              </a:solidFill>
              <a:latin typeface="Montserrat"/>
              <a:ea typeface="Montserrat"/>
              <a:cs typeface="Montserrat"/>
              <a:sym typeface="Montserrat"/>
            </a:endParaRPr>
          </a:p>
        </p:txBody>
      </p:sp>
      <p:sp>
        <p:nvSpPr>
          <p:cNvPr id="176" name="Google Shape;176;p3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b="1">
                <a:solidFill>
                  <a:srgbClr val="FDB515"/>
                </a:solidFill>
                <a:latin typeface="Montserrat"/>
                <a:ea typeface="Montserrat"/>
                <a:cs typeface="Montserrat"/>
                <a:sym typeface="Montserrat"/>
              </a:rPr>
              <a:t>You can’t count on just emails to get the word out.</a:t>
            </a:r>
            <a:endParaRPr b="1">
              <a:solidFill>
                <a:srgbClr val="FDB515"/>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solidFill>
                  <a:srgbClr val="FDB515"/>
                </a:solidFill>
                <a:latin typeface="Montserrat"/>
                <a:ea typeface="Montserrat"/>
                <a:cs typeface="Montserrat"/>
                <a:sym typeface="Montserrat"/>
              </a:rPr>
              <a:t>5</a:t>
            </a:r>
            <a:endParaRPr b="1">
              <a:solidFill>
                <a:srgbClr val="FDB515"/>
              </a:solidFill>
              <a:latin typeface="Montserrat"/>
              <a:ea typeface="Montserrat"/>
              <a:cs typeface="Montserrat"/>
              <a:sym typeface="Montserrat"/>
            </a:endParaRPr>
          </a:p>
        </p:txBody>
      </p:sp>
      <p:sp>
        <p:nvSpPr>
          <p:cNvPr id="182" name="Google Shape;182;p3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b="1">
                <a:solidFill>
                  <a:srgbClr val="FDB515"/>
                </a:solidFill>
                <a:latin typeface="Montserrat"/>
                <a:ea typeface="Montserrat"/>
                <a:cs typeface="Montserrat"/>
                <a:sym typeface="Montserrat"/>
              </a:rPr>
              <a:t>Documentation, documentation, documentation!</a:t>
            </a:r>
            <a:endParaRPr b="1">
              <a:solidFill>
                <a:srgbClr val="FDB515"/>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solidFill>
                  <a:srgbClr val="FDB515"/>
                </a:solidFill>
                <a:latin typeface="Montserrat"/>
                <a:ea typeface="Montserrat"/>
                <a:cs typeface="Montserrat"/>
                <a:sym typeface="Montserrat"/>
              </a:rPr>
              <a:t>4</a:t>
            </a:r>
            <a:endParaRPr b="1">
              <a:solidFill>
                <a:srgbClr val="FDB515"/>
              </a:solidFill>
              <a:latin typeface="Montserrat"/>
              <a:ea typeface="Montserrat"/>
              <a:cs typeface="Montserrat"/>
              <a:sym typeface="Montserrat"/>
            </a:endParaRPr>
          </a:p>
        </p:txBody>
      </p:sp>
      <p:sp>
        <p:nvSpPr>
          <p:cNvPr id="188" name="Google Shape;188;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b="1">
                <a:solidFill>
                  <a:srgbClr val="FDB515"/>
                </a:solidFill>
                <a:latin typeface="Montserrat"/>
                <a:ea typeface="Montserrat"/>
                <a:cs typeface="Montserrat"/>
                <a:sym typeface="Montserrat"/>
              </a:rPr>
              <a:t>Help departments help themselves.</a:t>
            </a:r>
            <a:endParaRPr b="1">
              <a:solidFill>
                <a:srgbClr val="FDB515"/>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36"/>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solidFill>
                  <a:srgbClr val="FDB515"/>
                </a:solidFill>
                <a:latin typeface="Montserrat"/>
                <a:ea typeface="Montserrat"/>
                <a:cs typeface="Montserrat"/>
                <a:sym typeface="Montserrat"/>
              </a:rPr>
              <a:t>3</a:t>
            </a:r>
            <a:endParaRPr b="1">
              <a:solidFill>
                <a:srgbClr val="FDB515"/>
              </a:solidFill>
              <a:latin typeface="Montserrat"/>
              <a:ea typeface="Montserrat"/>
              <a:cs typeface="Montserrat"/>
              <a:sym typeface="Montserrat"/>
            </a:endParaRPr>
          </a:p>
        </p:txBody>
      </p:sp>
      <p:sp>
        <p:nvSpPr>
          <p:cNvPr id="194" name="Google Shape;194;p3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b="1">
                <a:solidFill>
                  <a:srgbClr val="FDB515"/>
                </a:solidFill>
                <a:latin typeface="Montserrat"/>
                <a:ea typeface="Montserrat"/>
                <a:cs typeface="Montserrat"/>
                <a:sym typeface="Montserrat"/>
              </a:rPr>
              <a:t>Get students to help.</a:t>
            </a:r>
            <a:endParaRPr b="1">
              <a:solidFill>
                <a:srgbClr val="FDB515"/>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37"/>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solidFill>
                  <a:srgbClr val="FDB515"/>
                </a:solidFill>
                <a:latin typeface="Montserrat"/>
                <a:ea typeface="Montserrat"/>
                <a:cs typeface="Montserrat"/>
                <a:sym typeface="Montserrat"/>
              </a:rPr>
              <a:t>2</a:t>
            </a:r>
            <a:endParaRPr b="1">
              <a:solidFill>
                <a:srgbClr val="FDB515"/>
              </a:solidFill>
              <a:latin typeface="Montserrat"/>
              <a:ea typeface="Montserrat"/>
              <a:cs typeface="Montserrat"/>
              <a:sym typeface="Montserrat"/>
            </a:endParaRPr>
          </a:p>
        </p:txBody>
      </p:sp>
      <p:sp>
        <p:nvSpPr>
          <p:cNvPr id="200" name="Google Shape;200;p3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b="1">
                <a:solidFill>
                  <a:srgbClr val="FDB515"/>
                </a:solidFill>
                <a:latin typeface="Montserrat"/>
                <a:ea typeface="Montserrat"/>
                <a:cs typeface="Montserrat"/>
                <a:sym typeface="Montserrat"/>
              </a:rPr>
              <a:t>Work with your partners from the get-go.</a:t>
            </a:r>
            <a:endParaRPr b="1">
              <a:solidFill>
                <a:srgbClr val="FDB515"/>
              </a:solidFill>
              <a:latin typeface="Montserrat"/>
              <a:ea typeface="Montserrat"/>
              <a:cs typeface="Montserrat"/>
              <a:sym typeface="Montserrat"/>
            </a:endParaRPr>
          </a:p>
          <a:p>
            <a:pPr marL="0" lvl="0" indent="0" rtl="0">
              <a:spcBef>
                <a:spcPts val="1600"/>
              </a:spcBef>
              <a:spcAft>
                <a:spcPts val="0"/>
              </a:spcAft>
              <a:buClr>
                <a:schemeClr val="dk1"/>
              </a:buClr>
              <a:buSzPts val="1100"/>
              <a:buFont typeface="Arial"/>
              <a:buNone/>
            </a:pPr>
            <a:endParaRPr b="1">
              <a:solidFill>
                <a:srgbClr val="FDB515"/>
              </a:solidFill>
              <a:latin typeface="Montserrat"/>
              <a:ea typeface="Montserrat"/>
              <a:cs typeface="Montserrat"/>
              <a:sym typeface="Montserrat"/>
            </a:endParaRPr>
          </a:p>
          <a:p>
            <a:pPr marL="0" lvl="0" indent="0" rtl="0">
              <a:spcBef>
                <a:spcPts val="1600"/>
              </a:spcBef>
              <a:spcAft>
                <a:spcPts val="1600"/>
              </a:spcAft>
              <a:buNone/>
            </a:pPr>
            <a:endParaRPr b="1">
              <a:solidFill>
                <a:srgbClr val="FDB515"/>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sp>
        <p:nvSpPr>
          <p:cNvPr id="205" name="Google Shape;205;p38"/>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solidFill>
                  <a:srgbClr val="FDB515"/>
                </a:solidFill>
                <a:latin typeface="Montserrat"/>
                <a:ea typeface="Montserrat"/>
                <a:cs typeface="Montserrat"/>
                <a:sym typeface="Montserrat"/>
              </a:rPr>
              <a:t>1</a:t>
            </a:r>
            <a:endParaRPr b="1">
              <a:solidFill>
                <a:srgbClr val="FDB515"/>
              </a:solidFill>
              <a:latin typeface="Montserrat"/>
              <a:ea typeface="Montserrat"/>
              <a:cs typeface="Montserrat"/>
              <a:sym typeface="Montserrat"/>
            </a:endParaRPr>
          </a:p>
        </p:txBody>
      </p:sp>
      <p:sp>
        <p:nvSpPr>
          <p:cNvPr id="206" name="Google Shape;206;p3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b="1">
                <a:solidFill>
                  <a:srgbClr val="FDB515"/>
                </a:solidFill>
                <a:latin typeface="Montserrat"/>
                <a:ea typeface="Montserrat"/>
                <a:cs typeface="Montserrat"/>
                <a:sym typeface="Montserrat"/>
              </a:rPr>
              <a:t>It takes a village!</a:t>
            </a:r>
            <a:endParaRPr b="1">
              <a:solidFill>
                <a:srgbClr val="FDB515"/>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9"/>
          <p:cNvSpPr txBox="1">
            <a:spLocks noGrp="1"/>
          </p:cNvSpPr>
          <p:nvPr>
            <p:ph type="title"/>
          </p:nvPr>
        </p:nvSpPr>
        <p:spPr>
          <a:xfrm>
            <a:off x="311700" y="2150850"/>
            <a:ext cx="44361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003262"/>
                </a:solidFill>
                <a:latin typeface="Montserrat"/>
                <a:ea typeface="Montserrat"/>
                <a:cs typeface="Montserrat"/>
                <a:sym typeface="Montserrat"/>
              </a:rPr>
              <a:t>Questions?</a:t>
            </a:r>
            <a:endParaRPr b="1">
              <a:solidFill>
                <a:srgbClr val="003262"/>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Resources and Contacts</a:t>
            </a:r>
            <a:endParaRPr dirty="0"/>
          </a:p>
        </p:txBody>
      </p:sp>
      <p:sp>
        <p:nvSpPr>
          <p:cNvPr id="217" name="Google Shape;217;p40"/>
          <p:cNvSpPr txBox="1">
            <a:spLocks noGrp="1"/>
          </p:cNvSpPr>
          <p:nvPr>
            <p:ph type="body" idx="1"/>
          </p:nvPr>
        </p:nvSpPr>
        <p:spPr>
          <a:xfrm>
            <a:off x="387900" y="1152475"/>
            <a:ext cx="7093500" cy="3416400"/>
          </a:xfrm>
          <a:prstGeom prst="rect">
            <a:avLst/>
          </a:prstGeom>
        </p:spPr>
        <p:txBody>
          <a:bodyPr spcFirstLastPara="1" wrap="square" lIns="91440" tIns="91425" rIns="91425" bIns="91425" anchor="t" anchorCtr="0">
            <a:noAutofit/>
          </a:bodyPr>
          <a:lstStyle/>
          <a:p>
            <a:pPr marL="0" lvl="0" indent="0" rtl="0">
              <a:lnSpc>
                <a:spcPct val="100000"/>
              </a:lnSpc>
              <a:spcBef>
                <a:spcPts val="0"/>
              </a:spcBef>
              <a:spcAft>
                <a:spcPts val="0"/>
              </a:spcAft>
              <a:buNone/>
            </a:pPr>
            <a:r>
              <a:rPr lang="en" dirty="0"/>
              <a:t>2-Step Website: </a:t>
            </a:r>
          </a:p>
          <a:p>
            <a:pPr marL="0" lvl="0" indent="0" rtl="0">
              <a:lnSpc>
                <a:spcPct val="100000"/>
              </a:lnSpc>
              <a:spcBef>
                <a:spcPts val="0"/>
              </a:spcBef>
              <a:spcAft>
                <a:spcPts val="0"/>
              </a:spcAft>
              <a:buNone/>
            </a:pPr>
            <a:r>
              <a:rPr lang="en" u="sng" dirty="0">
                <a:solidFill>
                  <a:srgbClr val="002060"/>
                </a:solidFill>
                <a:hlinkClick r:id="rId3"/>
              </a:rPr>
              <a:t>https://calnetweb.berkeley.edu/calnet-2-step</a:t>
            </a:r>
            <a:endParaRPr dirty="0">
              <a:solidFill>
                <a:srgbClr val="002060"/>
              </a:solidFill>
            </a:endParaRPr>
          </a:p>
          <a:p>
            <a:pPr marL="0" lvl="0" indent="0" rtl="0">
              <a:lnSpc>
                <a:spcPct val="100000"/>
              </a:lnSpc>
              <a:spcBef>
                <a:spcPts val="1600"/>
              </a:spcBef>
              <a:spcAft>
                <a:spcPts val="0"/>
              </a:spcAft>
              <a:buNone/>
            </a:pPr>
            <a:r>
              <a:rPr lang="en" dirty="0"/>
              <a:t>Project Manager: Ronnie Ong </a:t>
            </a:r>
          </a:p>
          <a:p>
            <a:pPr marL="0" lvl="0" indent="0" rtl="0">
              <a:lnSpc>
                <a:spcPct val="100000"/>
              </a:lnSpc>
              <a:spcBef>
                <a:spcPts val="1600"/>
              </a:spcBef>
              <a:spcAft>
                <a:spcPts val="0"/>
              </a:spcAft>
              <a:buNone/>
            </a:pPr>
            <a:r>
              <a:rPr lang="en" u="sng" dirty="0">
                <a:solidFill>
                  <a:schemeClr val="accent3"/>
                </a:solidFill>
                <a:hlinkClick r:id="rId4"/>
              </a:rPr>
              <a:t>ronnieo@berkeley.edu</a:t>
            </a:r>
            <a:r>
              <a:rPr lang="en" dirty="0"/>
              <a:t> </a:t>
            </a:r>
            <a:endParaRPr dirty="0"/>
          </a:p>
          <a:p>
            <a:pPr marL="0" lvl="0" indent="0" rtl="0">
              <a:lnSpc>
                <a:spcPct val="100000"/>
              </a:lnSpc>
              <a:spcBef>
                <a:spcPts val="1600"/>
              </a:spcBef>
              <a:spcAft>
                <a:spcPts val="0"/>
              </a:spcAft>
              <a:buNone/>
            </a:pPr>
            <a:r>
              <a:rPr lang="en" dirty="0"/>
              <a:t>Communications and Support Lead: Summer Scanlan</a:t>
            </a:r>
          </a:p>
          <a:p>
            <a:pPr marL="0" lvl="0" indent="0" rtl="0">
              <a:lnSpc>
                <a:spcPct val="100000"/>
              </a:lnSpc>
              <a:spcBef>
                <a:spcPts val="1600"/>
              </a:spcBef>
              <a:spcAft>
                <a:spcPts val="0"/>
              </a:spcAft>
              <a:buNone/>
            </a:pPr>
            <a:r>
              <a:rPr lang="en" u="sng" dirty="0">
                <a:solidFill>
                  <a:schemeClr val="accent3"/>
                </a:solidFill>
                <a:hlinkClick r:id="rId5"/>
              </a:rPr>
              <a:t>sscanlan@berkeley.edu</a:t>
            </a:r>
            <a:r>
              <a:rPr lang="en" dirty="0">
                <a:solidFill>
                  <a:schemeClr val="accent3"/>
                </a:solidFill>
              </a:rPr>
              <a:t> </a:t>
            </a:r>
            <a:endParaRPr dirty="0">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Our Project</a:t>
            </a:r>
            <a:endParaRPr/>
          </a:p>
        </p:txBody>
      </p:sp>
      <p:sp>
        <p:nvSpPr>
          <p:cNvPr id="67" name="Google Shape;67;p15"/>
          <p:cNvSpPr txBox="1">
            <a:spLocks noGrp="1"/>
          </p:cNvSpPr>
          <p:nvPr>
            <p:ph type="body" idx="1"/>
          </p:nvPr>
        </p:nvSpPr>
        <p:spPr>
          <a:xfrm>
            <a:off x="311700" y="1152475"/>
            <a:ext cx="5700900" cy="34116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1600"/>
              </a:spcAft>
              <a:buNone/>
            </a:pPr>
            <a:r>
              <a:rPr lang="en"/>
              <a:t>Implement 2-Step for 25,000  faculty and employees within 3 months.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Proof of Success</a:t>
            </a:r>
            <a:endParaRPr dirty="0"/>
          </a:p>
        </p:txBody>
      </p:sp>
      <p:sp>
        <p:nvSpPr>
          <p:cNvPr id="73" name="Google Shape;73;p16"/>
          <p:cNvSpPr txBox="1">
            <a:spLocks noGrp="1"/>
          </p:cNvSpPr>
          <p:nvPr>
            <p:ph type="body" idx="1"/>
          </p:nvPr>
        </p:nvSpPr>
        <p:spPr>
          <a:xfrm>
            <a:off x="311700" y="1152475"/>
            <a:ext cx="5700900" cy="34116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SzPts val="1800"/>
              <a:buChar char="●"/>
            </a:pPr>
            <a:r>
              <a:rPr lang="en" dirty="0"/>
              <a:t>Thank you notes from colleagues</a:t>
            </a:r>
            <a:endParaRPr dirty="0"/>
          </a:p>
          <a:p>
            <a:pPr marL="457200" lvl="0" indent="-342900" rtl="0">
              <a:lnSpc>
                <a:spcPct val="150000"/>
              </a:lnSpc>
              <a:spcBef>
                <a:spcPts val="0"/>
              </a:spcBef>
              <a:spcAft>
                <a:spcPts val="0"/>
              </a:spcAft>
              <a:buSzPts val="1800"/>
              <a:buChar char="●"/>
            </a:pPr>
            <a:r>
              <a:rPr lang="en" dirty="0"/>
              <a:t>Spontaneous shout-out from our EVCP</a:t>
            </a:r>
            <a:endParaRPr dirty="0"/>
          </a:p>
          <a:p>
            <a:pPr marL="457200" lvl="0" indent="-342900" rtl="0">
              <a:lnSpc>
                <a:spcPct val="150000"/>
              </a:lnSpc>
              <a:spcBef>
                <a:spcPts val="0"/>
              </a:spcBef>
              <a:spcAft>
                <a:spcPts val="0"/>
              </a:spcAft>
              <a:buSzPts val="1800"/>
              <a:buChar char="●"/>
            </a:pPr>
            <a:r>
              <a:rPr lang="en" dirty="0"/>
              <a:t>Achievement award</a:t>
            </a:r>
            <a:endParaRPr dirty="0"/>
          </a:p>
          <a:p>
            <a:pPr marL="457200" lvl="0" indent="-342900" rtl="0">
              <a:lnSpc>
                <a:spcPct val="150000"/>
              </a:lnSpc>
              <a:spcBef>
                <a:spcPts val="0"/>
              </a:spcBef>
              <a:spcAft>
                <a:spcPts val="0"/>
              </a:spcAft>
              <a:buSzPts val="1800"/>
              <a:buChar char="●"/>
            </a:pPr>
            <a:r>
              <a:rPr lang="en" dirty="0"/>
              <a:t>Metrics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animEffect transition="in" filter="fade">
                                      <p:cBhvr>
                                        <p:cTn id="7" dur="1000"/>
                                        <p:tgtEl>
                                          <p:spTgt spid="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xEl>
                                              <p:pRg st="1" end="1"/>
                                            </p:txEl>
                                          </p:spTgt>
                                        </p:tgtEl>
                                        <p:attrNameLst>
                                          <p:attrName>style.visibility</p:attrName>
                                        </p:attrNameLst>
                                      </p:cBhvr>
                                      <p:to>
                                        <p:strVal val="visible"/>
                                      </p:to>
                                    </p:set>
                                    <p:animEffect transition="in" filter="fade">
                                      <p:cBhvr>
                                        <p:cTn id="12" dur="1000"/>
                                        <p:tgtEl>
                                          <p:spTgt spid="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xEl>
                                              <p:pRg st="2" end="2"/>
                                            </p:txEl>
                                          </p:spTgt>
                                        </p:tgtEl>
                                        <p:attrNameLst>
                                          <p:attrName>style.visibility</p:attrName>
                                        </p:attrNameLst>
                                      </p:cBhvr>
                                      <p:to>
                                        <p:strVal val="visible"/>
                                      </p:to>
                                    </p:set>
                                    <p:animEffect transition="in" filter="fade">
                                      <p:cBhvr>
                                        <p:cTn id="17" dur="1000"/>
                                        <p:tgtEl>
                                          <p:spTgt spid="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xEl>
                                              <p:pRg st="3" end="3"/>
                                            </p:txEl>
                                          </p:spTgt>
                                        </p:tgtEl>
                                        <p:attrNameLst>
                                          <p:attrName>style.visibility</p:attrName>
                                        </p:attrNameLst>
                                      </p:cBhvr>
                                      <p:to>
                                        <p:strVal val="visible"/>
                                      </p:to>
                                    </p:set>
                                    <p:animEffect transition="in" filter="fade">
                                      <p:cBhvr>
                                        <p:cTn id="22" dur="1000"/>
                                        <p:tgtEl>
                                          <p:spTgt spid="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2150850"/>
            <a:ext cx="44361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003262"/>
                </a:solidFill>
                <a:latin typeface="Montserrat"/>
                <a:ea typeface="Montserrat"/>
                <a:cs typeface="Montserrat"/>
                <a:sym typeface="Montserrat"/>
              </a:rPr>
              <a:t>Doing the 2-Step:</a:t>
            </a:r>
            <a:endParaRPr b="1">
              <a:solidFill>
                <a:srgbClr val="003262"/>
              </a:solidFill>
              <a:latin typeface="Montserrat"/>
              <a:ea typeface="Montserrat"/>
              <a:cs typeface="Montserrat"/>
              <a:sym typeface="Montserrat"/>
            </a:endParaRPr>
          </a:p>
          <a:p>
            <a:pPr marL="0" lvl="0" indent="0" algn="l" rtl="0">
              <a:spcBef>
                <a:spcPts val="0"/>
              </a:spcBef>
              <a:spcAft>
                <a:spcPts val="0"/>
              </a:spcAft>
              <a:buNone/>
            </a:pPr>
            <a:r>
              <a:rPr lang="en" b="1">
                <a:solidFill>
                  <a:srgbClr val="003262"/>
                </a:solidFill>
                <a:latin typeface="Montserrat"/>
                <a:ea typeface="Montserrat"/>
                <a:cs typeface="Montserrat"/>
                <a:sym typeface="Montserrat"/>
              </a:rPr>
              <a:t>Our Approach</a:t>
            </a:r>
            <a:endParaRPr b="1">
              <a:solidFill>
                <a:srgbClr val="00326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Strategy</a:t>
            </a:r>
            <a:endParaRPr/>
          </a:p>
        </p:txBody>
      </p:sp>
      <p:sp>
        <p:nvSpPr>
          <p:cNvPr id="84" name="Google Shape;84;p18"/>
          <p:cNvSpPr txBox="1">
            <a:spLocks noGrp="1"/>
          </p:cNvSpPr>
          <p:nvPr>
            <p:ph type="body" idx="1"/>
          </p:nvPr>
        </p:nvSpPr>
        <p:spPr>
          <a:xfrm>
            <a:off x="311700" y="1152475"/>
            <a:ext cx="5417100" cy="34164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SzPts val="1800"/>
              <a:buChar char="●"/>
            </a:pPr>
            <a:r>
              <a:rPr lang="en" dirty="0"/>
              <a:t>Use Duo Service</a:t>
            </a:r>
          </a:p>
          <a:p>
            <a:pPr marL="457200" lvl="0" indent="-342900" rtl="0">
              <a:lnSpc>
                <a:spcPct val="150000"/>
              </a:lnSpc>
              <a:spcBef>
                <a:spcPts val="0"/>
              </a:spcBef>
              <a:spcAft>
                <a:spcPts val="0"/>
              </a:spcAft>
              <a:buSzPts val="1800"/>
              <a:buChar char="●"/>
            </a:pPr>
            <a:r>
              <a:rPr lang="en" dirty="0"/>
              <a:t>Branding: </a:t>
            </a:r>
            <a:r>
              <a:rPr lang="en" dirty="0" err="1"/>
              <a:t>CalNet</a:t>
            </a:r>
            <a:r>
              <a:rPr lang="en" dirty="0"/>
              <a:t> 2-Step</a:t>
            </a:r>
            <a:endParaRPr dirty="0"/>
          </a:p>
          <a:p>
            <a:pPr marL="457200" lvl="0" indent="-342900" rtl="0">
              <a:lnSpc>
                <a:spcPct val="150000"/>
              </a:lnSpc>
              <a:spcBef>
                <a:spcPts val="0"/>
              </a:spcBef>
              <a:spcAft>
                <a:spcPts val="0"/>
              </a:spcAft>
              <a:buSzPts val="1800"/>
              <a:buChar char="●"/>
            </a:pPr>
            <a:r>
              <a:rPr lang="en" dirty="0"/>
              <a:t>Require at the CAS Level</a:t>
            </a:r>
            <a:endParaRPr dirty="0"/>
          </a:p>
          <a:p>
            <a:pPr marL="457200" lvl="0" indent="-342900" rtl="0">
              <a:lnSpc>
                <a:spcPct val="150000"/>
              </a:lnSpc>
              <a:spcBef>
                <a:spcPts val="0"/>
              </a:spcBef>
              <a:spcAft>
                <a:spcPts val="0"/>
              </a:spcAft>
              <a:buSzPts val="1800"/>
              <a:buChar char="●"/>
            </a:pPr>
            <a:r>
              <a:rPr lang="en" dirty="0"/>
              <a:t>Allow Opt-in Period</a:t>
            </a:r>
            <a:endParaRPr dirty="0"/>
          </a:p>
          <a:p>
            <a:pPr marL="457200" lvl="0" indent="-342900" rtl="0">
              <a:lnSpc>
                <a:spcPct val="150000"/>
              </a:lnSpc>
              <a:spcBef>
                <a:spcPts val="0"/>
              </a:spcBef>
              <a:spcAft>
                <a:spcPts val="0"/>
              </a:spcAft>
              <a:buSzPts val="1800"/>
              <a:buChar char="●"/>
            </a:pPr>
            <a:r>
              <a:rPr lang="en" dirty="0"/>
              <a:t>Set 2 Cohort Deadlines</a:t>
            </a:r>
            <a:endParaRPr dirty="0"/>
          </a:p>
          <a:p>
            <a:pPr marL="0" lvl="0" indent="0" rtl="0">
              <a:spcBef>
                <a:spcPts val="1600"/>
              </a:spcBef>
              <a:spcAft>
                <a:spcPts val="0"/>
              </a:spcAft>
              <a:buClr>
                <a:schemeClr val="dk1"/>
              </a:buClr>
              <a:buSzPts val="1100"/>
              <a:buFont typeface="Arial"/>
              <a:buNone/>
            </a:pPr>
            <a:endParaRPr dirty="0"/>
          </a:p>
          <a:p>
            <a:pPr marL="0" lvl="0" indent="0" rtl="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003262"/>
                </a:solidFill>
                <a:latin typeface="Montserrat"/>
                <a:ea typeface="Montserrat"/>
                <a:cs typeface="Montserrat"/>
                <a:sym typeface="Montserrat"/>
              </a:rPr>
              <a:t>Systems Flow</a:t>
            </a:r>
            <a:endParaRPr b="1">
              <a:solidFill>
                <a:srgbClr val="003262"/>
              </a:solidFill>
              <a:latin typeface="Montserrat"/>
              <a:ea typeface="Montserrat"/>
              <a:cs typeface="Montserrat"/>
              <a:sym typeface="Montserrat"/>
            </a:endParaRPr>
          </a:p>
        </p:txBody>
      </p:sp>
      <p:sp>
        <p:nvSpPr>
          <p:cNvPr id="90" name="Google Shape;90;p19"/>
          <p:cNvSpPr txBox="1">
            <a:spLocks noGrp="1"/>
          </p:cNvSpPr>
          <p:nvPr>
            <p:ph type="body" idx="4294967295"/>
          </p:nvPr>
        </p:nvSpPr>
        <p:spPr>
          <a:xfrm>
            <a:off x="311700" y="1152475"/>
            <a:ext cx="54171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a:p>
          <a:p>
            <a:pPr marL="0" lvl="0" indent="0" rtl="0">
              <a:spcBef>
                <a:spcPts val="1600"/>
              </a:spcBef>
              <a:spcAft>
                <a:spcPts val="0"/>
              </a:spcAft>
              <a:buClr>
                <a:schemeClr val="dk1"/>
              </a:buClr>
              <a:buSzPts val="1100"/>
              <a:buFont typeface="Arial"/>
              <a:buNone/>
            </a:pPr>
            <a:endParaRPr/>
          </a:p>
          <a:p>
            <a:pPr marL="0" lvl="0" indent="0" rtl="0">
              <a:spcBef>
                <a:spcPts val="1600"/>
              </a:spcBef>
              <a:spcAft>
                <a:spcPts val="0"/>
              </a:spcAft>
              <a:buClr>
                <a:schemeClr val="dk1"/>
              </a:buClr>
              <a:buSzPts val="1100"/>
              <a:buFont typeface="Arial"/>
              <a:buNone/>
            </a:pPr>
            <a:endParaRPr/>
          </a:p>
          <a:p>
            <a:pPr marL="0" lvl="0" indent="0" rtl="0">
              <a:spcBef>
                <a:spcPts val="1600"/>
              </a:spcBef>
              <a:spcAft>
                <a:spcPts val="1600"/>
              </a:spcAft>
              <a:buNone/>
            </a:pPr>
            <a:endParaRPr/>
          </a:p>
        </p:txBody>
      </p:sp>
      <p:pic>
        <p:nvPicPr>
          <p:cNvPr id="91" name="Google Shape;91;p19"/>
          <p:cNvPicPr preferRelativeResize="0"/>
          <p:nvPr/>
        </p:nvPicPr>
        <p:blipFill>
          <a:blip r:embed="rId3">
            <a:alphaModFix/>
          </a:blip>
          <a:stretch>
            <a:fillRect/>
          </a:stretch>
        </p:blipFill>
        <p:spPr>
          <a:xfrm>
            <a:off x="1292538" y="1220938"/>
            <a:ext cx="6558926" cy="3279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003262"/>
                </a:solidFill>
                <a:latin typeface="Montserrat"/>
                <a:ea typeface="Montserrat"/>
                <a:cs typeface="Montserrat"/>
                <a:sym typeface="Montserrat"/>
              </a:rPr>
              <a:t>User Authentication</a:t>
            </a:r>
            <a:endParaRPr b="1">
              <a:solidFill>
                <a:srgbClr val="003262"/>
              </a:solidFill>
              <a:latin typeface="Montserrat"/>
              <a:ea typeface="Montserrat"/>
              <a:cs typeface="Montserrat"/>
              <a:sym typeface="Montserrat"/>
            </a:endParaRPr>
          </a:p>
        </p:txBody>
      </p:sp>
      <p:sp>
        <p:nvSpPr>
          <p:cNvPr id="97" name="Google Shape;97;p20"/>
          <p:cNvSpPr txBox="1">
            <a:spLocks noGrp="1"/>
          </p:cNvSpPr>
          <p:nvPr>
            <p:ph type="body" idx="4294967295"/>
          </p:nvPr>
        </p:nvSpPr>
        <p:spPr>
          <a:xfrm>
            <a:off x="311700" y="1152475"/>
            <a:ext cx="54171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a:p>
          <a:p>
            <a:pPr marL="0" lvl="0" indent="0" rtl="0">
              <a:spcBef>
                <a:spcPts val="1600"/>
              </a:spcBef>
              <a:spcAft>
                <a:spcPts val="0"/>
              </a:spcAft>
              <a:buClr>
                <a:schemeClr val="dk1"/>
              </a:buClr>
              <a:buSzPts val="1100"/>
              <a:buFont typeface="Arial"/>
              <a:buNone/>
            </a:pPr>
            <a:endParaRPr/>
          </a:p>
          <a:p>
            <a:pPr marL="0" lvl="0" indent="0" rtl="0">
              <a:spcBef>
                <a:spcPts val="1600"/>
              </a:spcBef>
              <a:spcAft>
                <a:spcPts val="0"/>
              </a:spcAft>
              <a:buClr>
                <a:schemeClr val="dk1"/>
              </a:buClr>
              <a:buSzPts val="1100"/>
              <a:buFont typeface="Arial"/>
              <a:buNone/>
            </a:pPr>
            <a:endParaRPr/>
          </a:p>
          <a:p>
            <a:pPr marL="0" lvl="0" indent="0" rtl="0">
              <a:spcBef>
                <a:spcPts val="1600"/>
              </a:spcBef>
              <a:spcAft>
                <a:spcPts val="1600"/>
              </a:spcAft>
              <a:buNone/>
            </a:pPr>
            <a:endParaRPr/>
          </a:p>
        </p:txBody>
      </p:sp>
      <p:pic>
        <p:nvPicPr>
          <p:cNvPr id="98" name="Google Shape;98;p20"/>
          <p:cNvPicPr preferRelativeResize="0"/>
          <p:nvPr/>
        </p:nvPicPr>
        <p:blipFill>
          <a:blip r:embed="rId3">
            <a:alphaModFix/>
          </a:blip>
          <a:stretch>
            <a:fillRect/>
          </a:stretch>
        </p:blipFill>
        <p:spPr>
          <a:xfrm>
            <a:off x="2064213" y="1875138"/>
            <a:ext cx="5015576" cy="1393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Service Offering</a:t>
            </a:r>
            <a:endParaRPr/>
          </a:p>
        </p:txBody>
      </p:sp>
      <p:sp>
        <p:nvSpPr>
          <p:cNvPr id="104" name="Google Shape;104;p21"/>
          <p:cNvSpPr txBox="1">
            <a:spLocks noGrp="1"/>
          </p:cNvSpPr>
          <p:nvPr>
            <p:ph type="body" idx="1"/>
          </p:nvPr>
        </p:nvSpPr>
        <p:spPr>
          <a:xfrm>
            <a:off x="311700" y="1171075"/>
            <a:ext cx="5382900" cy="33978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endParaRPr/>
          </a:p>
          <a:p>
            <a:pPr marL="0" lvl="0" indent="0">
              <a:spcBef>
                <a:spcPts val="1600"/>
              </a:spcBef>
              <a:spcAft>
                <a:spcPts val="1600"/>
              </a:spcAft>
              <a:buNone/>
            </a:pPr>
            <a:endParaRPr/>
          </a:p>
        </p:txBody>
      </p:sp>
      <p:pic>
        <p:nvPicPr>
          <p:cNvPr id="105" name="Google Shape;105;p21"/>
          <p:cNvPicPr preferRelativeResize="0"/>
          <p:nvPr/>
        </p:nvPicPr>
        <p:blipFill>
          <a:blip r:embed="rId3">
            <a:alphaModFix/>
          </a:blip>
          <a:stretch>
            <a:fillRect/>
          </a:stretch>
        </p:blipFill>
        <p:spPr>
          <a:xfrm>
            <a:off x="284400" y="941525"/>
            <a:ext cx="3693825" cy="32020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Custom 1">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532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903</Words>
  <Application>Microsoft Macintosh PowerPoint</Application>
  <PresentationFormat>On-screen Show (16:9)</PresentationFormat>
  <Paragraphs>114</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Montserrat Medium</vt:lpstr>
      <vt:lpstr>Montserrat Light</vt:lpstr>
      <vt:lpstr>Montserrat SemiBold</vt:lpstr>
      <vt:lpstr>Montserrat</vt:lpstr>
      <vt:lpstr>Arial</vt:lpstr>
      <vt:lpstr>Wingdings</vt:lpstr>
      <vt:lpstr>Simple Light</vt:lpstr>
      <vt:lpstr>PowerPoint Presentation</vt:lpstr>
      <vt:lpstr>Doing the 2-Step at UC Berkeley</vt:lpstr>
      <vt:lpstr>Our Project</vt:lpstr>
      <vt:lpstr>Proof of Success</vt:lpstr>
      <vt:lpstr>Doing the 2-Step: Our Approach</vt:lpstr>
      <vt:lpstr>Strategy</vt:lpstr>
      <vt:lpstr>Systems Flow</vt:lpstr>
      <vt:lpstr>User Authentication</vt:lpstr>
      <vt:lpstr>Service Offering</vt:lpstr>
      <vt:lpstr>Service Options</vt:lpstr>
      <vt:lpstr>Support</vt:lpstr>
      <vt:lpstr>Support</vt:lpstr>
      <vt:lpstr>Outreach Campaign</vt:lpstr>
      <vt:lpstr>Outreach Campaign</vt:lpstr>
      <vt:lpstr>Doing the 2-Step: Top 10 Lessons Learned</vt:lpstr>
      <vt:lpstr>10</vt:lpstr>
      <vt:lpstr>9</vt:lpstr>
      <vt:lpstr>8</vt:lpstr>
      <vt:lpstr>7</vt:lpstr>
      <vt:lpstr>6</vt:lpstr>
      <vt:lpstr>5</vt:lpstr>
      <vt:lpstr>4</vt:lpstr>
      <vt:lpstr>3</vt:lpstr>
      <vt:lpstr>2</vt:lpstr>
      <vt:lpstr>1</vt:lpstr>
      <vt:lpstr>Questions?</vt:lpstr>
      <vt:lpstr>Resources and Contacts</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9</cp:revision>
  <dcterms:modified xsi:type="dcterms:W3CDTF">2018-08-16T13:25:49Z</dcterms:modified>
</cp:coreProperties>
</file>