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25"/>
  </p:notesMasterIdLst>
  <p:handoutMasterIdLst>
    <p:handoutMasterId r:id="rId26"/>
  </p:handoutMasterIdLst>
  <p:sldIdLst>
    <p:sldId id="527" r:id="rId7"/>
    <p:sldId id="534" r:id="rId8"/>
    <p:sldId id="532" r:id="rId9"/>
    <p:sldId id="506" r:id="rId10"/>
    <p:sldId id="543" r:id="rId11"/>
    <p:sldId id="523" r:id="rId12"/>
    <p:sldId id="521" r:id="rId13"/>
    <p:sldId id="540" r:id="rId14"/>
    <p:sldId id="525" r:id="rId15"/>
    <p:sldId id="533" r:id="rId16"/>
    <p:sldId id="535" r:id="rId17"/>
    <p:sldId id="542" r:id="rId18"/>
    <p:sldId id="536" r:id="rId19"/>
    <p:sldId id="537" r:id="rId20"/>
    <p:sldId id="538" r:id="rId21"/>
    <p:sldId id="530" r:id="rId22"/>
    <p:sldId id="544" r:id="rId23"/>
    <p:sldId id="541" r:id="rId24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848"/>
    <a:srgbClr val="000000"/>
    <a:srgbClr val="F48024"/>
    <a:srgbClr val="90BD31"/>
    <a:srgbClr val="18A3AC"/>
    <a:srgbClr val="178CCB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58" autoAdjust="0"/>
    <p:restoredTop sz="94454" autoAdjust="0"/>
  </p:normalViewPr>
  <p:slideViewPr>
    <p:cSldViewPr snapToGrid="0" showGuides="1">
      <p:cViewPr>
        <p:scale>
          <a:sx n="100" d="100"/>
          <a:sy n="100" d="100"/>
        </p:scale>
        <p:origin x="1560" y="988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A8ADDFA5-191B-4BFD-8120-120FDC87FB5B}" type="datetime1">
              <a:rPr lang="en-US" smtClean="0">
                <a:latin typeface="Arial" pitchFamily="34" charset="0"/>
                <a:cs typeface="Arial" pitchFamily="34" charset="0"/>
              </a:rPr>
              <a:t>8/13/2018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DA0409D7-A102-434F-AD88-75E63EDB1E42}" type="datetime1">
              <a:rPr lang="en-US" smtClean="0">
                <a:latin typeface="Arial" pitchFamily="34" charset="0"/>
                <a:cs typeface="Arial" pitchFamily="34" charset="0"/>
              </a:rPr>
              <a:t>8/13/2018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bio of me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DA0409D7-A102-434F-AD88-75E63EDB1E42}" type="datetime1">
              <a:rPr lang="en-US" smtClean="0">
                <a:latin typeface="Arial" pitchFamily="34" charset="0"/>
                <a:cs typeface="Arial" pitchFamily="34" charset="0"/>
              </a:rPr>
              <a:t>8/13/2018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12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dirty="0" smtClean="0"/>
              <a:t>The collaboration with the ZSFG team is going well</a:t>
            </a:r>
          </a:p>
          <a:p>
            <a:pPr fontAlgn="t"/>
            <a:r>
              <a:rPr lang="en-US" sz="1200" dirty="0" smtClean="0"/>
              <a:t>With the upcoming ZSFGH Epic migration the UCSF CDRC team could be very helpful given they are all Epic certified 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DA0409D7-A102-434F-AD88-75E63EDB1E42}" type="datetime1">
              <a:rPr lang="en-US" smtClean="0">
                <a:latin typeface="Arial" pitchFamily="34" charset="0"/>
                <a:cs typeface="Arial" pitchFamily="34" charset="0"/>
              </a:rPr>
              <a:t>8/13/2018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0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intake process was that we met with the client,</a:t>
            </a:r>
            <a:r>
              <a:rPr lang="en-US" baseline="0" dirty="0" smtClean="0"/>
              <a:t> wrote some notes in service now, and delivered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EF688F-BC7D-4A18-8F20-8E28972A7CF5}" type="datetime1">
              <a:rPr lang="en-US" smtClean="0">
                <a:latin typeface="Arial" pitchFamily="34" charset="0"/>
                <a:cs typeface="Arial" pitchFamily="34" charset="0"/>
              </a:rPr>
              <a:t>8/13/2018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7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D040C5DB-6F1A-4729-AF03-CD35B589A4CD}" type="datetime1">
              <a:rPr lang="en-US" sz="600" i="1" smtClean="0">
                <a:latin typeface="Arial" pitchFamily="34" charset="0"/>
                <a:cs typeface="Arial" pitchFamily="34" charset="0"/>
              </a:rPr>
              <a:t>8/13/2018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7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52BC8024-D103-4EFD-99BB-7A4ADDF48403}" type="datetime1">
              <a:rPr lang="en-US" sz="600" i="1" smtClean="0">
                <a:latin typeface="Arial" pitchFamily="34" charset="0"/>
                <a:cs typeface="Arial" pitchFamily="34" charset="0"/>
              </a:rPr>
              <a:t>8/13/2018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8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intake process was that we met with the client,</a:t>
            </a:r>
            <a:r>
              <a:rPr lang="en-US" baseline="0" dirty="0" smtClean="0"/>
              <a:t> wrote some notes in service now, and delivered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C49D0A2D-DA9E-48FC-8B1D-C308B72E242E}" type="datetime1">
              <a:rPr lang="en-US" smtClean="0">
                <a:latin typeface="Arial" pitchFamily="34" charset="0"/>
                <a:cs typeface="Arial" pitchFamily="34" charset="0"/>
              </a:rPr>
              <a:t>8/13/2018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intake process was that we met with the client,</a:t>
            </a:r>
            <a:r>
              <a:rPr lang="en-US" baseline="0" dirty="0" smtClean="0"/>
              <a:t> wrote some notes in service now, and delivered.  Covers the expectations SOW process, and iterative nature of our work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C9D75F0A-CB2F-4CD3-BA07-62B1DB489714}" type="datetime1">
              <a:rPr lang="en-US" smtClean="0">
                <a:latin typeface="Arial" pitchFamily="34" charset="0"/>
                <a:cs typeface="Arial" pitchFamily="34" charset="0"/>
              </a:rPr>
              <a:t>8/13/2018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1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intake process was that we met with the client,</a:t>
            </a:r>
            <a:r>
              <a:rPr lang="en-US" baseline="0" dirty="0" smtClean="0"/>
              <a:t> wrote some notes in service now, and delivered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845ED981-C5E5-4821-95F0-351E02D791B0}" type="datetime1">
              <a:rPr lang="en-US" smtClean="0">
                <a:latin typeface="Arial" pitchFamily="34" charset="0"/>
                <a:cs typeface="Arial" pitchFamily="34" charset="0"/>
              </a:rPr>
              <a:t>8/13/2018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5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intake process was that we met with the client,</a:t>
            </a:r>
            <a:r>
              <a:rPr lang="en-US" baseline="0" dirty="0" smtClean="0"/>
              <a:t> wrote some notes in service now, and delivered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14110A26-C018-4CE4-AA81-FBE884E3553F}" type="datetime1">
              <a:rPr lang="en-US" smtClean="0">
                <a:latin typeface="Arial" pitchFamily="34" charset="0"/>
                <a:cs typeface="Arial" pitchFamily="34" charset="0"/>
              </a:rPr>
              <a:t>8/13/2018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78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intake process was that we met with the client,</a:t>
            </a:r>
            <a:r>
              <a:rPr lang="en-US" baseline="0" dirty="0" smtClean="0"/>
              <a:t> wrote some notes in service now, and delivered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04C3B8A1-425D-40AA-A800-2F913851876E}" type="datetime1">
              <a:rPr lang="en-US" smtClean="0">
                <a:latin typeface="Arial" pitchFamily="34" charset="0"/>
                <a:cs typeface="Arial" pitchFamily="34" charset="0"/>
              </a:rPr>
              <a:t>8/13/2018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1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8.emf"/><Relationship Id="rId4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emf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emf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C3F6EC-A7D3-4F44-B1E5-3BC17A100174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0951" y="556568"/>
            <a:ext cx="1487211" cy="664438"/>
            <a:chOff x="2749439" y="752601"/>
            <a:chExt cx="1487211" cy="885917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2785238" y="912373"/>
              <a:ext cx="1451412" cy="6647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Partner </a:t>
              </a:r>
              <a:br>
                <a:rPr lang="en-US" sz="1800" dirty="0">
                  <a:solidFill>
                    <a:schemeClr val="bg2"/>
                  </a:solidFill>
                  <a:latin typeface="+mj-lt"/>
                </a:rPr>
              </a:b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Logo</a:t>
              </a: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1570939" y="443266"/>
            <a:ext cx="0" cy="89154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041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416CFC-5D3E-4967-BF38-48146F195347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59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 bwMode="ltGray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F0DF177-1CB2-461D-8D8A-3567A4E7AA98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0393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EDBDFB0-86A2-4DBA-A430-2CDC2EE485AB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/>
              <a:t>“	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9928027-2704-49F4-97CD-9EFE6DA984A6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469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135339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1DCA13-2ED5-4F28-86E0-9701D5B5E86B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478869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387" y="1135288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04290F-9442-4F29-863B-57485CBD34B0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2767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285" y="1181501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224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0263" y="1177053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39CA865-6B28-4598-9971-19FE13B08691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1338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061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9145B34-990E-4BAB-AC00-F68B6DE9911B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7834065-EF5F-4CEB-8537-3C7C1C3507A3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3748E4-2565-4CCB-8968-78C0A6CD22DB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7310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D4BC42-1E77-47D6-B685-7301C65F26C6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6931" y="3254715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9547" y="2118796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639" y="2558194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70939" y="443266"/>
            <a:ext cx="0" cy="8915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1850951" y="556568"/>
            <a:ext cx="1487211" cy="664438"/>
            <a:chOff x="2749439" y="752601"/>
            <a:chExt cx="1487211" cy="885917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647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dirty="0">
                  <a:solidFill>
                    <a:schemeClr val="tx2"/>
                  </a:solidFill>
                  <a:latin typeface="+mj-lt"/>
                </a:rPr>
                <a:t>Partner </a:t>
              </a:r>
              <a:br>
                <a:rPr lang="en-US" sz="1800" dirty="0">
                  <a:solidFill>
                    <a:schemeClr val="tx2"/>
                  </a:solidFill>
                  <a:latin typeface="+mj-lt"/>
                </a:rPr>
              </a:br>
              <a:r>
                <a:rPr lang="en-US" sz="1800" dirty="0">
                  <a:solidFill>
                    <a:schemeClr val="tx2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2" name="Picture 11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1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4"/>
            <a:ext cx="4924272" cy="1863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D30C1E-1938-4986-93F2-FE518A74BB9F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0" y="546707"/>
            <a:ext cx="1034248" cy="6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36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98E2EE1-CB76-4A05-99A6-37E18277D592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227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6EB4A5-0741-4BF9-AB39-FD03A92808B0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0382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BCD4EF4-8A62-406E-A015-F549349E0F09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13943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C7B6843-ACF2-4755-8C70-2F71161EF4A8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547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D5AE1B-807C-44BF-A64B-81D4E8EF0769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78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D7568C-16A6-4D60-83D6-E709E5894124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7F1318-EEAF-4C7D-A026-FAE16120E4E1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837120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/>
              <a:t>“	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EE94F82-4089-4466-A415-6BCCD5B9BC51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4065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3385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BA9B322-DB6B-4990-8076-71DF306082EC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481328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1133856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08E80B-753F-4DD5-AC26-0B8E4CCF82A7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5023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795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1728" y="1179576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3768E35-02EA-4FC1-AD17-EA17D2976DA6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74E31F-17F6-4F90-9A91-D207F2B10C39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E4F6BB-11BC-4067-87CD-5676E8E7DE1C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BA10623-36F4-4514-ADDA-E664EF662D8D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79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045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AFADDB-365C-4648-8107-F61EEFCEE7BB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5478435" y="567458"/>
            <a:ext cx="12953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800" dirty="0">
                <a:solidFill>
                  <a:schemeClr val="bg1"/>
                </a:solidFill>
                <a:latin typeface="+mj-lt"/>
              </a:rPr>
            </a:br>
            <a:r>
              <a:rPr lang="en-US" sz="800" dirty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63522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 bwMode="auto">
          <a:xfrm>
            <a:off x="6901816" y="567458"/>
            <a:ext cx="75543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800" dirty="0">
                <a:solidFill>
                  <a:schemeClr val="bg1"/>
                </a:solidFill>
                <a:latin typeface="+mj-lt"/>
              </a:rPr>
            </a:br>
            <a:r>
              <a:rPr lang="en-US" sz="800" dirty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57249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7802881" y="567458"/>
            <a:ext cx="975995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8333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9937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5"/>
            <a:ext cx="4924272" cy="1884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64065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7083A0A-101D-4DC7-AD54-7FBE7910EA7B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9102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1033C92-F01F-4EBD-91C3-6043B8333DF3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0" y="546707"/>
            <a:ext cx="1034248" cy="6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734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83AC94-F4FA-452F-B0AD-B3C5B2368ECF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3322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B6B3AC-FD8D-45E2-8C37-9021E3EC478F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29095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BCFE101-149C-4B96-AD10-5EE134BD81F6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09666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045DB81-BC54-4625-94D4-49F2AE8CFCBA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75480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0" y="4687560"/>
            <a:ext cx="9144000" cy="45594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5E87764-BF55-4C9E-9304-AC8BD0B65D3F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0722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/>
              <a:t>“	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724D4C-EAEA-4F94-B141-3D5588C5F8BB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158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71EF64-8099-4854-B79D-487A7C23942F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68" y="113385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7B05692-184F-40C1-98CA-C7030BFB424D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481328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1133856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7320CBC-4F34-4302-8900-871B143A9602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795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1728" y="1179576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693DA8-CEE3-4E5C-A877-3FBF80F9746A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E783710-6BD6-4E91-8EE3-37E672B958EB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01C9812-DAD0-4901-88B9-0642C149F43F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7A9D1AA-485C-42C8-8AAC-9DD10B3A8A1E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8423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60167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8439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5"/>
            <a:ext cx="4924272" cy="1884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055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A2B539C-42AE-46C1-967A-5A2B2526B426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274334" y="567458"/>
            <a:ext cx="12953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800" dirty="0">
                <a:solidFill>
                  <a:schemeClr val="bg1"/>
                </a:solidFill>
                <a:latin typeface="+mj-lt"/>
              </a:rPr>
            </a:br>
            <a:r>
              <a:rPr lang="en-US" sz="800" dirty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59421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4697715" y="567458"/>
            <a:ext cx="75543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800" dirty="0">
                <a:solidFill>
                  <a:schemeClr val="bg1"/>
                </a:solidFill>
                <a:latin typeface="+mj-lt"/>
              </a:rPr>
            </a:br>
            <a:r>
              <a:rPr lang="en-US" sz="800" dirty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53148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5598780" y="567458"/>
            <a:ext cx="975995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411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EB6364D-85D2-4F09-AB8F-3F3A7AE20B74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839261" y="556568"/>
            <a:ext cx="1487211" cy="505926"/>
            <a:chOff x="2749439" y="752601"/>
            <a:chExt cx="1487211" cy="885917"/>
          </a:xfrm>
        </p:grpSpPr>
        <p:sp>
          <p:nvSpPr>
            <p:cNvPr id="16" name="Rectangle 15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 bwMode="auto">
            <a:xfrm>
              <a:off x="2785238" y="886124"/>
              <a:ext cx="1451412" cy="6790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2"/>
                  </a:solidFill>
                  <a:latin typeface="+mj-lt"/>
                </a:rPr>
                <a:t>Partner </a:t>
              </a:r>
              <a:br>
                <a:rPr lang="en-US" sz="1400" dirty="0">
                  <a:solidFill>
                    <a:schemeClr val="bg2"/>
                  </a:solidFill>
                  <a:latin typeface="+mj-lt"/>
                </a:rPr>
              </a:br>
              <a:r>
                <a:rPr lang="en-US" sz="1400" dirty="0">
                  <a:solidFill>
                    <a:schemeClr val="bg2"/>
                  </a:solidFill>
                  <a:latin typeface="+mj-lt"/>
                </a:rPr>
                <a:t>Logo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1575576" y="443266"/>
            <a:ext cx="0" cy="72009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575576" y="443266"/>
            <a:ext cx="0" cy="72009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392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3678B86-5EFC-4EE3-8C42-662255B9C5AC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72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BF11798-66FF-4472-9341-070A62669884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65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940" y="1136707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A3E183-6BBA-46B9-9B9C-725F963E0CF6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6" r:id="rId2"/>
    <p:sldLayoutId id="2147483933" r:id="rId3"/>
    <p:sldLayoutId id="2147484018" r:id="rId4"/>
    <p:sldLayoutId id="2147483934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912" y="1136582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3ED7DA-E396-49E1-B103-8D1E830A42D8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31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2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4033" r:id="rId15"/>
    <p:sldLayoutId id="2147484034" r:id="rId16"/>
    <p:sldLayoutId id="2147484035" r:id="rId17"/>
    <p:sldLayoutId id="2147484036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lang="en-US" sz="18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4687560"/>
            <a:ext cx="9144000" cy="45594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133856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1F3B09-B3E1-4798-AE42-6D6F3F86CA19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42" r:id="rId2"/>
    <p:sldLayoutId id="2147484038" r:id="rId3"/>
    <p:sldLayoutId id="2147484039" r:id="rId4"/>
    <p:sldLayoutId id="2147484040" r:id="rId5"/>
    <p:sldLayoutId id="2147484041" r:id="rId6"/>
    <p:sldLayoutId id="2147484043" r:id="rId7"/>
    <p:sldLayoutId id="2147484044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4045" r:id="rId15"/>
    <p:sldLayoutId id="2147484046" r:id="rId16"/>
    <p:sldLayoutId id="2147484047" r:id="rId17"/>
    <p:sldLayoutId id="2147484048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5022-99FC-994E-B19D-FC09D888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22" y="2098561"/>
            <a:ext cx="6595720" cy="530915"/>
          </a:xfrm>
        </p:spPr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Data Services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94B8A-DAA9-DB4F-814E-518900CB2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Aug 14</a:t>
            </a:r>
            <a:r>
              <a:rPr lang="en-US" baseline="30000" dirty="0" smtClean="0"/>
              <a:t>th</a:t>
            </a:r>
            <a:r>
              <a:rPr lang="en-US" baseline="30000" dirty="0"/>
              <a:t>, 2018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8B200-27DC-9E42-AC6B-0204C2B5FE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D026C6-BC8C-46C9-B14A-D0A44FD48F59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33E48-992B-1C4B-B455-AEEF45998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Martha Michel, Ph.D., MS UCSF</a:t>
            </a:r>
          </a:p>
          <a:p>
            <a:endParaRPr lang="en-US" dirty="0" smtClean="0"/>
          </a:p>
          <a:p>
            <a:r>
              <a:rPr lang="en-US" dirty="0" smtClean="0"/>
              <a:t>UCCSC Conference,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34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69"/>
            <a:ext cx="8089901" cy="458587"/>
          </a:xfrm>
        </p:spPr>
        <p:txBody>
          <a:bodyPr/>
          <a:lstStyle/>
          <a:p>
            <a:r>
              <a:rPr lang="en-US" dirty="0" smtClean="0"/>
              <a:t>Streamlining our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Intake process</a:t>
            </a:r>
          </a:p>
          <a:p>
            <a:r>
              <a:rPr lang="en-US" dirty="0" smtClean="0"/>
              <a:t>Ticket meeting </a:t>
            </a:r>
          </a:p>
          <a:p>
            <a:r>
              <a:rPr lang="en-US" dirty="0" smtClean="0"/>
              <a:t>Peer review</a:t>
            </a:r>
          </a:p>
          <a:p>
            <a:r>
              <a:rPr lang="en-US" dirty="0" smtClean="0"/>
              <a:t>Quick disclosure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Intake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153486-D95F-4678-9FF1-6FA359F0CE61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548150" y="3018263"/>
            <a:ext cx="1065307" cy="624469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Intake</a:t>
            </a:r>
            <a:endParaRPr lang="en-US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97050" y="3077581"/>
            <a:ext cx="1181100" cy="50583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SOW</a:t>
            </a:r>
            <a:endParaRPr lang="en-US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161744" y="3018262"/>
            <a:ext cx="1607106" cy="624470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Begin Work</a:t>
            </a:r>
            <a:endParaRPr lang="en-US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23438" y="3077581"/>
            <a:ext cx="1181100" cy="50583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Peer Review</a:t>
            </a:r>
            <a:endParaRPr lang="en-US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01344" y="3814163"/>
            <a:ext cx="3448606" cy="58042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Quick disclosure and Closure!</a:t>
            </a:r>
            <a:endParaRPr lang="en-US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284274" y="2975824"/>
            <a:ext cx="1607106" cy="624470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Data Delivery</a:t>
            </a:r>
            <a:endParaRPr lang="en-US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4688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69"/>
            <a:ext cx="8089901" cy="467820"/>
          </a:xfrm>
        </p:spPr>
        <p:txBody>
          <a:bodyPr/>
          <a:lstStyle/>
          <a:p>
            <a:r>
              <a:rPr lang="en-US" dirty="0" smtClean="0"/>
              <a:t>Streamlining our processes- Intake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used to be able to submit tickets</a:t>
            </a:r>
          </a:p>
          <a:p>
            <a:r>
              <a:rPr lang="en-US" dirty="0" smtClean="0"/>
              <a:t>Analyst would self assign and we had no limit on number of free hours we worked on tickets</a:t>
            </a:r>
          </a:p>
          <a:p>
            <a:r>
              <a:rPr lang="en-US" dirty="0" smtClean="0"/>
              <a:t>Current intake by Center for Translational Science Institute at UCSF (except for ZSFG which ARS (Academic Research Systems in IT) does</a:t>
            </a:r>
          </a:p>
          <a:p>
            <a:r>
              <a:rPr lang="en-US" dirty="0" smtClean="0"/>
              <a:t>Review brief power point with client</a:t>
            </a:r>
          </a:p>
          <a:p>
            <a:r>
              <a:rPr lang="en-US" dirty="0" smtClean="0"/>
              <a:t>Pick list of procedures and ICD 9/10 codes for clients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AD97B9-7C4A-4D34-AD46-16A9671CD8F1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24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993"/>
            <a:ext cx="8089901" cy="467820"/>
          </a:xfrm>
        </p:spPr>
        <p:txBody>
          <a:bodyPr/>
          <a:lstStyle/>
          <a:p>
            <a:r>
              <a:rPr lang="en-US" dirty="0" smtClean="0"/>
              <a:t>Data specification form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728" y="1133475"/>
            <a:ext cx="6209820" cy="30083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7B05692-184F-40C1-98CA-C7030BFB424D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31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69"/>
            <a:ext cx="8089901" cy="467820"/>
          </a:xfrm>
        </p:spPr>
        <p:txBody>
          <a:bodyPr/>
          <a:lstStyle/>
          <a:p>
            <a:r>
              <a:rPr lang="en-US" dirty="0" smtClean="0"/>
              <a:t>Streamlining our processes – Ticket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Review status of all open tickets</a:t>
            </a:r>
          </a:p>
          <a:p>
            <a:pPr marL="0" indent="0">
              <a:buNone/>
            </a:pPr>
            <a:r>
              <a:rPr lang="en-US" dirty="0" smtClean="0"/>
              <a:t>Review blockers</a:t>
            </a:r>
          </a:p>
          <a:p>
            <a:pPr marL="0" indent="0">
              <a:buNone/>
            </a:pPr>
            <a:r>
              <a:rPr lang="en-US" dirty="0" smtClean="0"/>
              <a:t>Review iterations with clients</a:t>
            </a:r>
          </a:p>
          <a:p>
            <a:pPr marL="0" indent="0">
              <a:buNone/>
            </a:pPr>
            <a:r>
              <a:rPr lang="en-US" dirty="0" smtClean="0"/>
              <a:t>Assign new tickets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5368BB-FB24-4529-AD2E-E6D876F56924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31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69"/>
            <a:ext cx="8089901" cy="467820"/>
          </a:xfrm>
        </p:spPr>
        <p:txBody>
          <a:bodyPr/>
          <a:lstStyle/>
          <a:p>
            <a:r>
              <a:rPr lang="en-US" dirty="0" smtClean="0"/>
              <a:t>Streamlining our processes – 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check the IRB</a:t>
            </a:r>
          </a:p>
          <a:p>
            <a:r>
              <a:rPr lang="en-US" dirty="0" smtClean="0"/>
              <a:t>Check who gets the data and the type of data</a:t>
            </a:r>
          </a:p>
          <a:p>
            <a:r>
              <a:rPr lang="en-US" dirty="0" smtClean="0"/>
              <a:t>Double check data elements and request as well as code </a:t>
            </a:r>
          </a:p>
          <a:p>
            <a:pPr marL="0" indent="0">
              <a:buNone/>
            </a:pPr>
            <a:r>
              <a:rPr lang="en-US" dirty="0" smtClean="0"/>
              <a:t>(true positives, false positives and positive predictive value)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F2FC0F-1170-4D14-A2A2-B19A3094F4C9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60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69"/>
            <a:ext cx="8089901" cy="824841"/>
          </a:xfrm>
        </p:spPr>
        <p:txBody>
          <a:bodyPr/>
          <a:lstStyle/>
          <a:p>
            <a:r>
              <a:rPr lang="en-US" dirty="0" smtClean="0"/>
              <a:t>Streamlining our processes- Data delivery and quick disclosure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 is delivered into HIPPA compliant environment</a:t>
            </a:r>
          </a:p>
          <a:p>
            <a:pPr marL="0" indent="0">
              <a:buNone/>
            </a:pPr>
            <a:r>
              <a:rPr lang="en-US" dirty="0" smtClean="0"/>
              <a:t>We, as part of our honest broker function submit all the MRNs we disclosed to the researcher into a table, which is bulk imported back into Epic frontend.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3E8F70-D68F-41E7-A4C6-30B3360ADCB7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96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69"/>
            <a:ext cx="8089901" cy="467820"/>
          </a:xfrm>
        </p:spPr>
        <p:txBody>
          <a:bodyPr/>
          <a:lstStyle/>
          <a:p>
            <a:r>
              <a:rPr lang="en-US" b="1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35" y="852310"/>
            <a:ext cx="8325548" cy="3008627"/>
          </a:xfrm>
        </p:spPr>
        <p:txBody>
          <a:bodyPr/>
          <a:lstStyle/>
          <a:p>
            <a:pPr fontAlgn="t"/>
            <a:r>
              <a:rPr lang="en-US" sz="1600" dirty="0"/>
              <a:t>Bringing on a dedicated resource, expanded access to key systems and process improvements have improved key metrics around data request turn-around times and backlog.</a:t>
            </a:r>
          </a:p>
          <a:p>
            <a:pPr lvl="1" fontAlgn="t"/>
            <a:r>
              <a:rPr lang="en-US" sz="1600" dirty="0"/>
              <a:t>As a historical reference in 2016 UCSF and ZSFGH’s average time to close tickets was over 130 days</a:t>
            </a:r>
          </a:p>
          <a:p>
            <a:pPr fontAlgn="t"/>
            <a:r>
              <a:rPr lang="en-US" sz="1600" dirty="0"/>
              <a:t>From June 2017-Feb 2018 we delivered data to 15 different </a:t>
            </a:r>
            <a:r>
              <a:rPr lang="en-US" sz="1600" dirty="0" smtClean="0"/>
              <a:t>requestors for ZSFG</a:t>
            </a:r>
            <a:endParaRPr lang="en-US" sz="1600" dirty="0"/>
          </a:p>
          <a:p>
            <a:pPr fontAlgn="t"/>
            <a:r>
              <a:rPr lang="en-US" sz="1600" dirty="0"/>
              <a:t>In the mid-term ZSFGH will continue to be more challenging based on the fact that the data spans across multiple legacy systems</a:t>
            </a:r>
          </a:p>
          <a:p>
            <a:pPr fontAlgn="t"/>
            <a:r>
              <a:rPr lang="en-US" sz="1600" dirty="0" smtClean="0"/>
              <a:t>Days spent on tickets decreased as a result of these policies and processes.</a:t>
            </a:r>
          </a:p>
          <a:p>
            <a:pPr fontAlgn="t"/>
            <a:r>
              <a:rPr lang="en-US" sz="1600" dirty="0" smtClean="0"/>
              <a:t>Researchers need analysts to work with them and investigate new sources of data but </a:t>
            </a:r>
            <a:br>
              <a:rPr lang="en-US" sz="1600" dirty="0" smtClean="0"/>
            </a:br>
            <a:r>
              <a:rPr lang="en-US" sz="1600" dirty="0" smtClean="0"/>
              <a:t>have learned to work within the new structure.  </a:t>
            </a:r>
            <a:endParaRPr lang="en-US" sz="1600" dirty="0" smtClean="0"/>
          </a:p>
          <a:p>
            <a:pPr fontAlgn="t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AF57F7-03D6-42B5-85CC-0842543572B4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77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69"/>
            <a:ext cx="8089901" cy="467820"/>
          </a:xfrm>
        </p:spPr>
        <p:txBody>
          <a:bodyPr/>
          <a:lstStyle/>
          <a:p>
            <a:r>
              <a:rPr lang="en-US" dirty="0" smtClean="0"/>
              <a:t>New Directions!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Streamlined RDD process</a:t>
            </a:r>
          </a:p>
          <a:p>
            <a:r>
              <a:rPr lang="en-US" dirty="0" smtClean="0"/>
              <a:t>Quick disclosure for campus analysts</a:t>
            </a:r>
          </a:p>
          <a:p>
            <a:r>
              <a:rPr lang="en-US" dirty="0" smtClean="0"/>
              <a:t>Continual improvement with respect to security and privacy with an eye toward HIPPA.  IE what about datasets that expire, what about data refreshes that have an expired IRB?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1DCA13-2ED5-4F28-86E0-9701D5B5E86B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26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69"/>
            <a:ext cx="8089901" cy="467820"/>
          </a:xfrm>
        </p:spPr>
        <p:txBody>
          <a:bodyPr/>
          <a:lstStyle/>
          <a:p>
            <a:r>
              <a:rPr lang="en-US" dirty="0" smtClean="0"/>
              <a:t>Stress Free UC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613" y="1038420"/>
            <a:ext cx="6928678" cy="339233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C4D7F2-34B0-4C4D-A599-CB68E8A90DCD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01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69"/>
            <a:ext cx="8089901" cy="46782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</a:t>
            </a:r>
            <a:r>
              <a:rPr lang="en-US" dirty="0" smtClean="0"/>
              <a:t>exercise plus intro</a:t>
            </a:r>
          </a:p>
          <a:p>
            <a:r>
              <a:rPr lang="en-US" dirty="0" smtClean="0"/>
              <a:t>Our data sources</a:t>
            </a:r>
          </a:p>
          <a:p>
            <a:r>
              <a:rPr lang="en-US" dirty="0" smtClean="0"/>
              <a:t>Old process</a:t>
            </a:r>
          </a:p>
          <a:p>
            <a:r>
              <a:rPr lang="en-US" dirty="0" smtClean="0"/>
              <a:t>Change</a:t>
            </a:r>
          </a:p>
          <a:p>
            <a:r>
              <a:rPr lang="en-US" dirty="0" smtClean="0"/>
              <a:t>Where are we going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00D07F-1B94-4CDC-978A-3A6022D98CA5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10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E4963A-139C-4DF8-87CA-966A6BF78B15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356625" y="2126166"/>
            <a:ext cx="2988527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Exercise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40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6BF8DD-CE11-4C98-9120-BC54C8DD442C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26143" y="493241"/>
            <a:ext cx="7736708" cy="4462455"/>
          </a:xfrm>
          <a:prstGeom prst="rect">
            <a:avLst/>
          </a:prstGeom>
          <a:noFill/>
          <a:ln w="19050" algn="ctr">
            <a:solidFill>
              <a:schemeClr val="accent4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2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95301" y="40316"/>
            <a:ext cx="8248333" cy="4693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800" b="0" kern="1200" cap="none" spc="0" baseline="0" dirty="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Data Sources: </a:t>
            </a:r>
            <a:r>
              <a:rPr lang="en-US" dirty="0" smtClean="0"/>
              <a:t>UCSF and ZSFG</a:t>
            </a:r>
            <a:endParaRPr lang="en-US" dirty="0"/>
          </a:p>
        </p:txBody>
      </p:sp>
      <p:pic>
        <p:nvPicPr>
          <p:cNvPr id="5122" name="Picture 2" descr="https://documents.lucidchart.com/documents/751853b6-4f4e-455f-8b57-49bda1385beb/pages/CC5U2lrX3at9?a=19455&amp;x=-52&amp;y=-26&amp;w=1857&amp;h=1404&amp;store=1&amp;accept=image%2F*&amp;auth=LCA%20f964f89c7556a37bc4b3c897aebc5c3ca0154346-ts%3D14935003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8" y="509675"/>
            <a:ext cx="7622403" cy="43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330036" y="526110"/>
            <a:ext cx="906088" cy="629360"/>
          </a:xfrm>
          <a:prstGeom prst="roundRect">
            <a:avLst/>
          </a:prstGeom>
          <a:noFill/>
          <a:ln w="31750" algn="ctr">
            <a:solidFill>
              <a:srgbClr val="EC1848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627716" y="1995055"/>
            <a:ext cx="0" cy="731520"/>
          </a:xfrm>
          <a:prstGeom prst="straightConnector1">
            <a:avLst/>
          </a:prstGeom>
          <a:ln w="31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646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834065-EF5F-4CEB-8537-3C7C1C3507A3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461962"/>
            <a:ext cx="56102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5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69"/>
            <a:ext cx="8089901" cy="467820"/>
          </a:xfrm>
        </p:spPr>
        <p:txBody>
          <a:bodyPr/>
          <a:lstStyle/>
          <a:p>
            <a:r>
              <a:rPr lang="en-US" b="1" dirty="0"/>
              <a:t>ZSFG Data Sources Available for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 err="1"/>
              <a:t>Invision</a:t>
            </a:r>
            <a:r>
              <a:rPr lang="en-US" dirty="0"/>
              <a:t> (procedures, diagnoses, visits, demographics ) </a:t>
            </a:r>
            <a:r>
              <a:rPr lang="en-US" sz="1600" dirty="0"/>
              <a:t>1990 -&gt;</a:t>
            </a:r>
          </a:p>
          <a:p>
            <a:pPr fontAlgn="t"/>
            <a:r>
              <a:rPr lang="en-US" dirty="0"/>
              <a:t>LCR </a:t>
            </a:r>
            <a:r>
              <a:rPr lang="en-US" dirty="0" smtClean="0"/>
              <a:t>on Cerner – </a:t>
            </a:r>
            <a:r>
              <a:rPr lang="en-US" dirty="0"/>
              <a:t>Lifetime Clinical Record (labs, notes, meds) </a:t>
            </a:r>
            <a:r>
              <a:rPr lang="en-US" sz="1600" dirty="0"/>
              <a:t>1997 -&gt;</a:t>
            </a:r>
          </a:p>
          <a:p>
            <a:pPr fontAlgn="t"/>
            <a:r>
              <a:rPr lang="en-US" dirty="0" err="1"/>
              <a:t>eCW</a:t>
            </a:r>
            <a:r>
              <a:rPr lang="en-US" dirty="0"/>
              <a:t> – OP charting system (clinics – provides meds, notes, some labs) </a:t>
            </a:r>
            <a:r>
              <a:rPr lang="en-US" sz="1600" dirty="0"/>
              <a:t>2011 -&gt;</a:t>
            </a:r>
          </a:p>
          <a:p>
            <a:pPr fontAlgn="t"/>
            <a:r>
              <a:rPr lang="en-US" dirty="0"/>
              <a:t>Jail Health- for SF inmate population</a:t>
            </a:r>
          </a:p>
          <a:p>
            <a:pPr fontAlgn="t"/>
            <a:r>
              <a:rPr lang="en-US" dirty="0"/>
              <a:t>Community Behavioral Health- includes the Avatar charting system</a:t>
            </a:r>
          </a:p>
          <a:p>
            <a:pPr fontAlgn="t"/>
            <a:r>
              <a:rPr lang="en-US" dirty="0"/>
              <a:t>Laguna Honda – long term stay facility</a:t>
            </a:r>
          </a:p>
          <a:p>
            <a:pPr fontAlgn="t"/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05F817-0192-417F-8566-3BB3BD71CEC5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12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14884"/>
            <a:ext cx="8248333" cy="469359"/>
          </a:xfrm>
        </p:spPr>
        <p:txBody>
          <a:bodyPr/>
          <a:lstStyle/>
          <a:p>
            <a:r>
              <a:rPr lang="en-US" dirty="0"/>
              <a:t>Data Sources: ZSFG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0F28A3-A2BF-4DC9-8C90-F2E8E77E5AD9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827214"/>
              </p:ext>
            </p:extLst>
          </p:nvPr>
        </p:nvGraphicFramePr>
        <p:xfrm>
          <a:off x="264776" y="804334"/>
          <a:ext cx="6982386" cy="2948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r>
                        <a:rPr lang="en-US" sz="1400" dirty="0"/>
                        <a:t>Scenario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Self-serve (Free)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</a:t>
                      </a:r>
                      <a:r>
                        <a:rPr lang="en-US" sz="1400" baseline="0" dirty="0"/>
                        <a:t> Required</a:t>
                      </a:r>
                    </a:p>
                    <a:p>
                      <a:r>
                        <a:rPr lang="en-US" sz="1400" baseline="0" dirty="0"/>
                        <a:t>(May have recharge)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IRB</a:t>
                      </a:r>
                      <a:r>
                        <a:rPr lang="en-US" sz="1400" baseline="0" dirty="0"/>
                        <a:t> needed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MyResearch account or other secure environment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Includes</a:t>
                      </a:r>
                      <a:r>
                        <a:rPr lang="en-US" sz="1400" baseline="0" dirty="0"/>
                        <a:t> clinical notes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r>
                        <a:rPr lang="en-US" sz="1400" b="1" dirty="0"/>
                        <a:t>Counts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No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EC1848"/>
                          </a:solidFill>
                        </a:rPr>
                        <a:t>No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EC1848"/>
                          </a:solidFill>
                        </a:rPr>
                        <a:t>No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EC1848"/>
                          </a:solidFill>
                        </a:rPr>
                        <a:t>No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De-</a:t>
                      </a:r>
                      <a:r>
                        <a:rPr lang="en-US" sz="1400" b="1" dirty="0" err="1"/>
                        <a:t>ided</a:t>
                      </a:r>
                      <a:r>
                        <a:rPr lang="en-US" sz="1400" b="1" baseline="0" dirty="0"/>
                        <a:t> data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No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EC1848"/>
                          </a:solidFill>
                        </a:rPr>
                        <a:t>No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No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EC1848"/>
                          </a:solidFill>
                        </a:rPr>
                        <a:t>No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b="1" dirty="0"/>
                        <a:t>Limited</a:t>
                      </a:r>
                      <a:r>
                        <a:rPr lang="en-US" sz="1400" b="1" baseline="0" dirty="0"/>
                        <a:t> data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No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EC1848"/>
                          </a:solidFill>
                        </a:rPr>
                        <a:t>No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Id’ed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</a:p>
                    <a:p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No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Yes*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Sometimes</a:t>
                      </a:r>
                      <a:endParaRPr lang="en-US" sz="1400" b="1" dirty="0">
                        <a:solidFill>
                          <a:srgbClr val="EC1848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2493793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461819" y="4398818"/>
            <a:ext cx="2846548" cy="2154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* Process </a:t>
            </a:r>
            <a:r>
              <a:rPr lang="en-US" sz="1400" dirty="0" smtClean="0"/>
              <a:t>requires separate IRB approval</a:t>
            </a:r>
            <a:endParaRPr lang="en-US" sz="14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4844129"/>
            <a:ext cx="1306050" cy="134271"/>
          </a:xfrm>
        </p:spPr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19956" y="4810263"/>
            <a:ext cx="1458450" cy="151204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clinicaldata.ucsf.edu</a:t>
            </a:r>
          </a:p>
        </p:txBody>
      </p:sp>
    </p:spTree>
    <p:extLst>
      <p:ext uri="{BB962C8B-B14F-4D97-AF65-F5344CB8AC3E}">
        <p14:creationId xmlns:p14="http://schemas.microsoft.com/office/powerpoint/2010/main" val="1547570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14884"/>
            <a:ext cx="8248333" cy="469359"/>
          </a:xfrm>
        </p:spPr>
        <p:txBody>
          <a:bodyPr/>
          <a:lstStyle/>
          <a:p>
            <a:r>
              <a:rPr lang="en-US" dirty="0"/>
              <a:t>Data Sources: </a:t>
            </a:r>
            <a:r>
              <a:rPr lang="en-US" dirty="0" smtClean="0"/>
              <a:t>UCSF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67117D-C05B-4129-9882-D52B5BD3CA8E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983149"/>
              </p:ext>
            </p:extLst>
          </p:nvPr>
        </p:nvGraphicFramePr>
        <p:xfrm>
          <a:off x="264776" y="804334"/>
          <a:ext cx="8483600" cy="2948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1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r>
                        <a:rPr lang="en-US" sz="1400" dirty="0"/>
                        <a:t>Scenario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Self-serve (Free)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</a:t>
                      </a:r>
                      <a:r>
                        <a:rPr lang="en-US" sz="1400" baseline="0" dirty="0"/>
                        <a:t> Required</a:t>
                      </a:r>
                    </a:p>
                    <a:p>
                      <a:r>
                        <a:rPr lang="en-US" sz="1400" baseline="0" dirty="0"/>
                        <a:t>(May have recharge)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IRB</a:t>
                      </a:r>
                      <a:r>
                        <a:rPr lang="en-US" sz="1400" baseline="0" dirty="0"/>
                        <a:t> needed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MyResearch account or other secure environment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Includes</a:t>
                      </a:r>
                      <a:r>
                        <a:rPr lang="en-US" sz="1400" baseline="0" dirty="0"/>
                        <a:t> clinical notes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UC Health data available in addition to UCSF data</a:t>
                      </a:r>
                      <a:endParaRPr lang="en-US" sz="1400" baseline="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r>
                        <a:rPr lang="en-US" sz="1400" b="1" dirty="0"/>
                        <a:t>Counts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5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EC1848"/>
                          </a:solidFill>
                        </a:rPr>
                        <a:t>No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EC1848"/>
                          </a:solidFill>
                        </a:rPr>
                        <a:t>No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EC1848"/>
                          </a:solidFill>
                        </a:rPr>
                        <a:t>No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De-</a:t>
                      </a:r>
                      <a:r>
                        <a:rPr lang="en-US" sz="1400" b="1" dirty="0" err="1"/>
                        <a:t>ided</a:t>
                      </a:r>
                      <a:r>
                        <a:rPr lang="en-US" sz="1400" b="1" baseline="0" dirty="0"/>
                        <a:t> data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5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EC1848"/>
                          </a:solidFill>
                        </a:rPr>
                        <a:t>No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No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EC1848"/>
                          </a:solidFill>
                        </a:rPr>
                        <a:t>No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  <a:r>
                        <a:rPr lang="en-US" sz="1400" b="1" baseline="0" dirty="0">
                          <a:solidFill>
                            <a:srgbClr val="008000"/>
                          </a:solidFill>
                        </a:rPr>
                        <a:t> *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b="1" dirty="0"/>
                        <a:t>Limited</a:t>
                      </a:r>
                      <a:r>
                        <a:rPr lang="en-US" sz="1400" b="1" baseline="0" dirty="0"/>
                        <a:t> data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No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EC1848"/>
                          </a:solidFill>
                        </a:rPr>
                        <a:t>No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 *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Id’ed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</a:p>
                    <a:p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5"/>
                          </a:solidFill>
                        </a:rPr>
                        <a:t>No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EC1848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8000"/>
                          </a:solidFill>
                        </a:rPr>
                        <a:t>Yes *</a:t>
                      </a:r>
                    </a:p>
                    <a:p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2493793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461819" y="4398818"/>
            <a:ext cx="4603824" cy="2154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* Process to obtain data from UC Health sites can be very lengthy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4844129"/>
            <a:ext cx="1306050" cy="134271"/>
          </a:xfrm>
        </p:spPr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519956" y="4810263"/>
            <a:ext cx="1458450" cy="151204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clinicaldata.ucsf.edu</a:t>
            </a:r>
          </a:p>
        </p:txBody>
      </p:sp>
    </p:spTree>
    <p:extLst>
      <p:ext uri="{BB962C8B-B14F-4D97-AF65-F5344CB8AC3E}">
        <p14:creationId xmlns:p14="http://schemas.microsoft.com/office/powerpoint/2010/main" val="1319137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82F0D-3BD4-2D4D-8C88-7D8BCEF5FD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600B54-3982-4288-A124-E4E7F1515249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CE7EE8-6718-284E-AD2D-A57989923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RDD Process Improvements for UCSF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1258E-29CA-324D-855E-97EEF504B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2AC1F-967B-9748-BDB3-E72E2A11A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91" y="94530"/>
            <a:ext cx="6096000" cy="350373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344F14-1274-0F44-8348-5F0554A9E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800350"/>
              </p:ext>
            </p:extLst>
          </p:nvPr>
        </p:nvGraphicFramePr>
        <p:xfrm>
          <a:off x="1476791" y="3669872"/>
          <a:ext cx="6096000" cy="968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457">
                  <a:extLst>
                    <a:ext uri="{9D8B030D-6E8A-4147-A177-3AD203B41FA5}">
                      <a16:colId xmlns:a16="http://schemas.microsoft.com/office/drawing/2014/main" val="2049351218"/>
                    </a:ext>
                  </a:extLst>
                </a:gridCol>
                <a:gridCol w="674915">
                  <a:extLst>
                    <a:ext uri="{9D8B030D-6E8A-4147-A177-3AD203B41FA5}">
                      <a16:colId xmlns:a16="http://schemas.microsoft.com/office/drawing/2014/main" val="194896613"/>
                    </a:ext>
                  </a:extLst>
                </a:gridCol>
                <a:gridCol w="972457">
                  <a:extLst>
                    <a:ext uri="{9D8B030D-6E8A-4147-A177-3AD203B41FA5}">
                      <a16:colId xmlns:a16="http://schemas.microsoft.com/office/drawing/2014/main" val="1763492099"/>
                    </a:ext>
                  </a:extLst>
                </a:gridCol>
                <a:gridCol w="493486">
                  <a:extLst>
                    <a:ext uri="{9D8B030D-6E8A-4147-A177-3AD203B41FA5}">
                      <a16:colId xmlns:a16="http://schemas.microsoft.com/office/drawing/2014/main" val="329718885"/>
                    </a:ext>
                  </a:extLst>
                </a:gridCol>
                <a:gridCol w="950685">
                  <a:extLst>
                    <a:ext uri="{9D8B030D-6E8A-4147-A177-3AD203B41FA5}">
                      <a16:colId xmlns:a16="http://schemas.microsoft.com/office/drawing/2014/main" val="894342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Time Frame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UCSF Count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UCSF Average Days Open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ZSFGH Count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ZSFGH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Days Open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631740"/>
                  </a:ext>
                </a:extLst>
              </a:tr>
              <a:tr h="176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Closed 2017 June-Dec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53527928"/>
                  </a:ext>
                </a:extLst>
              </a:tr>
              <a:tr h="2026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Closed 2018 Jan - Feb 19th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09776670"/>
                  </a:ext>
                </a:extLst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Open Tickets as of 02/19/18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52623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028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20581</TotalTime>
  <Words>1130</Words>
  <Application>Microsoft Office PowerPoint</Application>
  <PresentationFormat>On-screen Show (16:9)</PresentationFormat>
  <Paragraphs>262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Wingdings</vt:lpstr>
      <vt:lpstr>UCSF PPT Template</vt:lpstr>
      <vt:lpstr>UCSF PPT Template-Blue</vt:lpstr>
      <vt:lpstr>UCSF PPT Template-Blue Bar</vt:lpstr>
      <vt:lpstr>Research Data Services Summary</vt:lpstr>
      <vt:lpstr>Outline</vt:lpstr>
      <vt:lpstr>PowerPoint Presentation</vt:lpstr>
      <vt:lpstr>PowerPoint Presentation</vt:lpstr>
      <vt:lpstr>PowerPoint Presentation</vt:lpstr>
      <vt:lpstr>ZSFG Data Sources Available for Research</vt:lpstr>
      <vt:lpstr>Data Sources: ZSFG</vt:lpstr>
      <vt:lpstr>Data Sources: UCSF</vt:lpstr>
      <vt:lpstr>PowerPoint Presentation</vt:lpstr>
      <vt:lpstr>Streamlining our processes</vt:lpstr>
      <vt:lpstr>Streamlining our processes- Intake</vt:lpstr>
      <vt:lpstr>Data specification form</vt:lpstr>
      <vt:lpstr>Streamlining our processes – Ticket meeting</vt:lpstr>
      <vt:lpstr>Streamlining our processes – Peer Review</vt:lpstr>
      <vt:lpstr>Streamlining our processes- Data delivery and quick disclosure </vt:lpstr>
      <vt:lpstr>Summary</vt:lpstr>
      <vt:lpstr>New Directions! </vt:lpstr>
      <vt:lpstr>Stress Free UC</vt:lpstr>
    </vt:vector>
  </TitlesOfParts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Michel, Martha</cp:lastModifiedBy>
  <cp:revision>380</cp:revision>
  <dcterms:created xsi:type="dcterms:W3CDTF">2012-05-07T17:59:34Z</dcterms:created>
  <dcterms:modified xsi:type="dcterms:W3CDTF">2018-08-15T18:00:36Z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