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33"/>
  </p:notesMasterIdLst>
  <p:handoutMasterIdLst>
    <p:handoutMasterId r:id="rId34"/>
  </p:handoutMasterIdLst>
  <p:sldIdLst>
    <p:sldId id="264" r:id="rId6"/>
    <p:sldId id="256" r:id="rId7"/>
    <p:sldId id="263" r:id="rId8"/>
    <p:sldId id="260" r:id="rId9"/>
    <p:sldId id="257" r:id="rId10"/>
    <p:sldId id="289" r:id="rId11"/>
    <p:sldId id="288" r:id="rId12"/>
    <p:sldId id="285" r:id="rId13"/>
    <p:sldId id="287" r:id="rId14"/>
    <p:sldId id="290" r:id="rId15"/>
    <p:sldId id="291" r:id="rId16"/>
    <p:sldId id="292" r:id="rId17"/>
    <p:sldId id="303" r:id="rId18"/>
    <p:sldId id="304" r:id="rId19"/>
    <p:sldId id="258" r:id="rId20"/>
    <p:sldId id="259" r:id="rId21"/>
    <p:sldId id="295" r:id="rId22"/>
    <p:sldId id="296" r:id="rId23"/>
    <p:sldId id="297" r:id="rId24"/>
    <p:sldId id="298" r:id="rId25"/>
    <p:sldId id="299" r:id="rId26"/>
    <p:sldId id="300" r:id="rId27"/>
    <p:sldId id="305" r:id="rId28"/>
    <p:sldId id="306" r:id="rId29"/>
    <p:sldId id="301" r:id="rId30"/>
    <p:sldId id="307" r:id="rId31"/>
    <p:sldId id="308" r:id="rId32"/>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89">
          <p15:clr>
            <a:srgbClr val="A4A3A4"/>
          </p15:clr>
        </p15:guide>
        <p15:guide id="2" orient="horz" pos="2608">
          <p15:clr>
            <a:srgbClr val="A4A3A4"/>
          </p15:clr>
        </p15:guide>
        <p15:guide id="3" orient="horz" pos="3024">
          <p15:clr>
            <a:srgbClr val="A4A3A4"/>
          </p15:clr>
        </p15:guide>
        <p15:guide id="4" orient="horz" pos="1637">
          <p15:clr>
            <a:srgbClr val="A4A3A4"/>
          </p15:clr>
        </p15:guide>
        <p15:guide id="5" orient="horz" pos="215">
          <p15:clr>
            <a:srgbClr val="A4A3A4"/>
          </p15:clr>
        </p15:guide>
        <p15:guide id="6" orient="horz" pos="1103">
          <p15:clr>
            <a:srgbClr val="A4A3A4"/>
          </p15:clr>
        </p15:guide>
        <p15:guide id="7" orient="horz" pos="401">
          <p15:clr>
            <a:srgbClr val="A4A3A4"/>
          </p15:clr>
        </p15:guide>
        <p15:guide id="8" orient="horz" pos="2954">
          <p15:clr>
            <a:srgbClr val="A4A3A4"/>
          </p15:clr>
        </p15:guide>
        <p15:guide id="9" orient="horz" pos="173">
          <p15:clr>
            <a:srgbClr val="A4A3A4"/>
          </p15:clr>
        </p15:guide>
        <p15:guide id="10" pos="175">
          <p15:clr>
            <a:srgbClr val="A4A3A4"/>
          </p15:clr>
        </p15:guide>
        <p15:guide id="11" pos="559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346">
          <p15:clr>
            <a:srgbClr val="A4A3A4"/>
          </p15:clr>
        </p15:guide>
        <p15:guide id="17" pos="4090">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CCB"/>
    <a:srgbClr val="EC1848"/>
    <a:srgbClr val="052049"/>
    <a:srgbClr val="90BD31"/>
    <a:srgbClr val="18A3AC"/>
    <a:srgbClr val="000000"/>
    <a:srgbClr val="F48024"/>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5" autoAdjust="0"/>
    <p:restoredTop sz="76749" autoAdjust="0"/>
  </p:normalViewPr>
  <p:slideViewPr>
    <p:cSldViewPr snapToGrid="0" showGuides="1">
      <p:cViewPr varScale="1">
        <p:scale>
          <a:sx n="128" d="100"/>
          <a:sy n="128" d="100"/>
        </p:scale>
        <p:origin x="168" y="160"/>
      </p:cViewPr>
      <p:guideLst>
        <p:guide orient="horz" pos="789"/>
        <p:guide orient="horz" pos="2608"/>
        <p:guide orient="horz" pos="3024"/>
        <p:guide orient="horz" pos="1637"/>
        <p:guide orient="horz" pos="215"/>
        <p:guide orient="horz" pos="1103"/>
        <p:guide orient="horz" pos="401"/>
        <p:guide orient="horz" pos="2954"/>
        <p:guide orient="horz" pos="173"/>
        <p:guide pos="175"/>
        <p:guide pos="5590"/>
        <p:guide pos="2880"/>
        <p:guide pos="776"/>
        <p:guide pos="1411"/>
        <p:guide pos="5287"/>
        <p:guide pos="346"/>
        <p:guide pos="4090"/>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3448" y="-38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Users/ewieland/Library/Application%20Support/Box/Box%20Edit/Documents/298691444246/Duo%20enrollment%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Sheet2!$B$1</c:f>
              <c:strCache>
                <c:ptCount val="1"/>
                <c:pt idx="0">
                  <c:v>Enrollments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glow rad="101600">
                        <a:schemeClr val="bg1">
                          <a:alpha val="60000"/>
                        </a:schemeClr>
                      </a:glo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Sheet2!$A$2:$A$10</c:f>
              <c:strCache>
                <c:ptCount val="9"/>
                <c:pt idx="0">
                  <c:v>11/1-11/15</c:v>
                </c:pt>
                <c:pt idx="1">
                  <c:v>11/16-11/30</c:v>
                </c:pt>
                <c:pt idx="2">
                  <c:v>12/1-12/15</c:v>
                </c:pt>
                <c:pt idx="3">
                  <c:v>12/16-12/31</c:v>
                </c:pt>
                <c:pt idx="4">
                  <c:v>1/1-1/31</c:v>
                </c:pt>
                <c:pt idx="5">
                  <c:v>2/1-2/28</c:v>
                </c:pt>
                <c:pt idx="6">
                  <c:v>3/1-3/31</c:v>
                </c:pt>
                <c:pt idx="7">
                  <c:v>4/1-4/30</c:v>
                </c:pt>
                <c:pt idx="8">
                  <c:v>5/1-5/31</c:v>
                </c:pt>
              </c:strCache>
            </c:strRef>
          </c:cat>
          <c:val>
            <c:numRef>
              <c:f>Sheet2!$B$2:$B$10</c:f>
              <c:numCache>
                <c:formatCode>General</c:formatCode>
                <c:ptCount val="9"/>
                <c:pt idx="0">
                  <c:v>1003</c:v>
                </c:pt>
                <c:pt idx="1">
                  <c:v>23257</c:v>
                </c:pt>
                <c:pt idx="2">
                  <c:v>1041</c:v>
                </c:pt>
                <c:pt idx="3">
                  <c:v>426</c:v>
                </c:pt>
                <c:pt idx="4">
                  <c:v>830</c:v>
                </c:pt>
                <c:pt idx="5">
                  <c:v>626</c:v>
                </c:pt>
                <c:pt idx="6">
                  <c:v>1012</c:v>
                </c:pt>
                <c:pt idx="7">
                  <c:v>1020</c:v>
                </c:pt>
                <c:pt idx="8">
                  <c:v>1180</c:v>
                </c:pt>
              </c:numCache>
            </c:numRef>
          </c:val>
          <c:extLst>
            <c:ext xmlns:c16="http://schemas.microsoft.com/office/drawing/2014/chart" uri="{C3380CC4-5D6E-409C-BE32-E72D297353CC}">
              <c16:uniqueId val="{00000000-D94C-1247-BEDA-7F355C612315}"/>
            </c:ext>
          </c:extLst>
        </c:ser>
        <c:dLbls>
          <c:dLblPos val="inEnd"/>
          <c:showLegendKey val="0"/>
          <c:showVal val="1"/>
          <c:showCatName val="0"/>
          <c:showSerName val="0"/>
          <c:showPercent val="0"/>
          <c:showBubbleSize val="0"/>
        </c:dLbls>
        <c:gapWidth val="219"/>
        <c:overlap val="-27"/>
        <c:axId val="484442447"/>
        <c:axId val="484444127"/>
      </c:barChart>
      <c:catAx>
        <c:axId val="48444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4444127"/>
        <c:crosses val="autoZero"/>
        <c:auto val="1"/>
        <c:lblAlgn val="ctr"/>
        <c:lblOffset val="100"/>
        <c:noMultiLvlLbl val="0"/>
      </c:catAx>
      <c:valAx>
        <c:axId val="484444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44424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7"/>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7"/>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
        <p:nvSpPr>
          <p:cNvPr id="2" name="Date Placeholder 1"/>
          <p:cNvSpPr>
            <a:spLocks noGrp="1"/>
          </p:cNvSpPr>
          <p:nvPr>
            <p:ph type="dt" idx="1"/>
          </p:nvPr>
        </p:nvSpPr>
        <p:spPr>
          <a:xfrm>
            <a:off x="3884613" y="5"/>
            <a:ext cx="2971800" cy="466725"/>
          </a:xfrm>
          <a:prstGeom prst="rect">
            <a:avLst/>
          </a:prstGeom>
        </p:spPr>
        <p:txBody>
          <a:bodyPr vert="horz" lIns="91440" tIns="45720" rIns="91440" bIns="45720" rtlCol="0"/>
          <a:lstStyle>
            <a:lvl1pPr algn="r">
              <a:defRPr sz="1200"/>
            </a:lvl1pPr>
          </a:lstStyle>
          <a:p>
            <a:fld id="{EF798EC2-7587-174C-8F9B-BEC1CFBF2B9A}" type="datetimeFigureOut">
              <a:rPr lang="en-US" smtClean="0"/>
              <a:t>8/15/18</a:t>
            </a:fld>
            <a:endParaRPr lang="en-US"/>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14300" indent="-114300" algn="l" defTabSz="914400" rtl="0" eaLnBrk="1" latinLnBrk="0" hangingPunct="1">
      <a:spcBef>
        <a:spcPts val="800"/>
      </a:spcBef>
      <a:buClr>
        <a:srgbClr val="178CCB"/>
      </a:buClr>
      <a:buFont typeface="Arial" pitchFamily="34" charset="0"/>
      <a:buChar char="•"/>
      <a:defRPr sz="1200" kern="1200">
        <a:solidFill>
          <a:srgbClr val="052049"/>
        </a:solidFill>
        <a:latin typeface="+mj-lt"/>
        <a:ea typeface="+mn-ea"/>
        <a:cs typeface="Arial" pitchFamily="34" charset="0"/>
      </a:defRPr>
    </a:lvl1pPr>
    <a:lvl2pPr marL="285750" indent="-112713" algn="l" defTabSz="914400" rtl="0" eaLnBrk="1" latinLnBrk="0" hangingPunct="1">
      <a:spcBef>
        <a:spcPts val="200"/>
      </a:spcBef>
      <a:buClr>
        <a:srgbClr val="178CCB"/>
      </a:buClr>
      <a:buFont typeface="Arial" pitchFamily="34" charset="0"/>
      <a:buChar char="•"/>
      <a:defRPr sz="1100" kern="1200">
        <a:solidFill>
          <a:srgbClr val="052049"/>
        </a:solidFill>
        <a:latin typeface="+mj-lt"/>
        <a:ea typeface="+mn-ea"/>
        <a:cs typeface="Arial" pitchFamily="34" charset="0"/>
      </a:defRPr>
    </a:lvl2pPr>
    <a:lvl3pPr marL="403225" indent="-117475"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3pPr>
    <a:lvl4pPr marL="569913" indent="-112713"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endParaRPr lang="en-US" b="0" dirty="0"/>
          </a:p>
          <a:p>
            <a:pPr marL="0" indent="0">
              <a:buNone/>
            </a:pPr>
            <a:r>
              <a:rPr lang="en-US" b="0" dirty="0"/>
              <a:t>John von Eichhorn, Associate Director, IT Service Desk</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02077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Kevin</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14198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Erik</a:t>
            </a:r>
          </a:p>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0" dirty="0"/>
              <a:t>Erik Wieland, Manager of Communications, Content Services &amp; Cloud Apps; IT project Customer Champion</a:t>
            </a:r>
          </a:p>
          <a:p>
            <a:pPr marL="114300" marR="0" lvl="0" indent="-114300" algn="l" defTabSz="914400" rtl="0" eaLnBrk="1" fontAlgn="auto" latinLnBrk="0" hangingPunct="1">
              <a:lnSpc>
                <a:spcPct val="100000"/>
              </a:lnSpc>
              <a:spcBef>
                <a:spcPts val="800"/>
              </a:spcBef>
              <a:spcAft>
                <a:spcPts val="0"/>
              </a:spcAft>
              <a:buClr>
                <a:srgbClr val="178CCB"/>
              </a:buClr>
              <a:buSzTx/>
              <a:tabLst/>
              <a:defRPr/>
            </a:pPr>
            <a:r>
              <a:rPr lang="en-US" dirty="0"/>
              <a:t>Created self-service tools</a:t>
            </a:r>
          </a:p>
          <a:p>
            <a:pPr marL="285750" marR="0" lvl="1"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err="1"/>
              <a:t>MyID</a:t>
            </a:r>
            <a:r>
              <a:rPr lang="en-US" dirty="0"/>
              <a:t>: show me all about my AD accounts</a:t>
            </a:r>
          </a:p>
          <a:p>
            <a:pPr marL="285750" marR="0" lvl="1"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Self-enrollment in Duo: no need to have that QR code</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Test all situations</a:t>
            </a:r>
          </a:p>
          <a:p>
            <a:pPr marL="285750" marR="0" lvl="1"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Travelers in Vietnam (poor connectivity), Kenya (blocked IP space), Mozambique (flooding and power outages)?</a:t>
            </a:r>
          </a:p>
          <a:p>
            <a:pPr marL="285750" marR="0" lvl="1"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People without smartphones, or not allowed to use smartphones (nurses)?</a:t>
            </a:r>
          </a:p>
          <a:p>
            <a:pPr marL="285750" marR="0" lvl="1"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People in flight on a plane, and can only connect one device at a time?</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Feedback comes from engaged people, who want us to be successful</a:t>
            </a:r>
          </a:p>
          <a:p>
            <a:pPr marL="285750" marR="0" lvl="1"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General information for all users: how do I enroll? How does it work with common applications?</a:t>
            </a:r>
          </a:p>
          <a:p>
            <a:pPr marL="285750" marR="0" lvl="1"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Targeted information for specific users: new faculty, staff, students; clinical users</a:t>
            </a:r>
          </a:p>
          <a:p>
            <a:endParaRPr lang="en-US"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690443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Erik</a:t>
            </a:r>
            <a:endParaRPr lang="en-US" dirty="0"/>
          </a:p>
          <a:p>
            <a:r>
              <a:rPr lang="en-US" dirty="0"/>
              <a:t>Risks are real and we have to act, this will make things better, we’re all in this together, we have your back</a:t>
            </a:r>
          </a:p>
          <a:p>
            <a:r>
              <a:rPr lang="en-US" dirty="0"/>
              <a:t>Use the industry’s language </a:t>
            </a:r>
            <a:r>
              <a:rPr lang="en-US"/>
              <a:t>and relevant analogies</a:t>
            </a:r>
            <a:r>
              <a:rPr lang="en-US" dirty="0"/>
              <a:t>: something you know, something you have (when someone else knows what you know, we’re still protected)</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5941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p>
          <a:p>
            <a:r>
              <a:rPr lang="en-US" dirty="0"/>
              <a:t>Significant pressure to get this done very quickly (Chancellor’s directive to ”move purposefully”)</a:t>
            </a:r>
          </a:p>
          <a:p>
            <a:r>
              <a:rPr lang="en-US" dirty="0"/>
              <a:t>With aggressive timeline, we were deploying Duo to a large population in a short time and needed to accommodate anticipated support needs.</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80287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endParaRPr lang="en-US" dirty="0"/>
          </a:p>
          <a:p>
            <a:r>
              <a:rPr lang="en-US" dirty="0"/>
              <a:t>We needed more than our dedicated staff could offer</a:t>
            </a:r>
          </a:p>
          <a:p>
            <a:r>
              <a:rPr lang="en-US" dirty="0"/>
              <a:t>Internal – </a:t>
            </a:r>
          </a:p>
          <a:p>
            <a:pPr lvl="1"/>
            <a:r>
              <a:rPr lang="en-US" dirty="0"/>
              <a:t>We held onto contract staff that would normally have been released in November due to seasonal volume trends.</a:t>
            </a:r>
          </a:p>
          <a:p>
            <a:pPr lvl="1"/>
            <a:r>
              <a:rPr lang="en-US" dirty="0"/>
              <a:t>Rapid onboarding of 5 additional agents for the project.</a:t>
            </a:r>
          </a:p>
          <a:p>
            <a:pPr lvl="1"/>
            <a:r>
              <a:rPr lang="en-US" dirty="0"/>
              <a:t>Prepped to use IT Field Services staff.</a:t>
            </a:r>
          </a:p>
          <a:p>
            <a:pPr lvl="2"/>
            <a:r>
              <a:rPr lang="en-US" dirty="0"/>
              <a:t>Identified resources</a:t>
            </a:r>
          </a:p>
          <a:p>
            <a:pPr lvl="2"/>
            <a:r>
              <a:rPr lang="en-US" dirty="0"/>
              <a:t>Provisioned access</a:t>
            </a:r>
          </a:p>
          <a:p>
            <a:pPr lvl="2"/>
            <a:r>
              <a:rPr lang="en-US" dirty="0"/>
              <a:t>Training</a:t>
            </a:r>
          </a:p>
          <a:p>
            <a:pPr lvl="2"/>
            <a:r>
              <a:rPr lang="en-US" dirty="0"/>
              <a:t>Process definition – Set expectations with Field Managers on how/when to pull in additional resources (3 tiers)</a:t>
            </a:r>
          </a:p>
          <a:p>
            <a:pPr lvl="2"/>
            <a:r>
              <a:rPr lang="en-US" dirty="0"/>
              <a:t>Health Desks – Walk up support was popular and took on considerable volume of users. </a:t>
            </a:r>
          </a:p>
          <a:p>
            <a:pPr lvl="3"/>
            <a:r>
              <a:rPr lang="en-US" dirty="0" err="1"/>
              <a:t>Yubi</a:t>
            </a:r>
            <a:r>
              <a:rPr lang="en-US" dirty="0"/>
              <a:t> Key distribution was handled at Health Desks</a:t>
            </a:r>
          </a:p>
          <a:p>
            <a:pPr lvl="3"/>
            <a:r>
              <a:rPr lang="en-US" dirty="0"/>
              <a:t>Those with </a:t>
            </a:r>
            <a:r>
              <a:rPr lang="en-US" dirty="0" err="1"/>
              <a:t>SmartPhone</a:t>
            </a:r>
            <a:r>
              <a:rPr lang="en-US" dirty="0"/>
              <a:t> questions/issues benefited the considerably from the walk up experience.</a:t>
            </a:r>
          </a:p>
          <a:p>
            <a:pPr lvl="1"/>
            <a:r>
              <a:rPr lang="en-US" dirty="0"/>
              <a:t>EXTERNAL</a:t>
            </a:r>
          </a:p>
          <a:p>
            <a:pPr lvl="2"/>
            <a:r>
              <a:rPr lang="en-US" dirty="0"/>
              <a:t>HCL partnership – Established call center on East Coast. Pulled in 6 resources there, trained and prepped.</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632335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endParaRPr lang="en-US" dirty="0"/>
          </a:p>
          <a:p>
            <a:r>
              <a:rPr lang="en-US" dirty="0"/>
              <a:t>External partners, while experienced Service Desk Agents, lacked familiarity with UCSF processes and policies. It took considerable effort to get them ready for calls. If there had been an ongoing relationship where we used the call center for seasonal spikes, this could be a good option for rapid expansion, but going from 0 to 60 took as long as recruiting and pulling in contractors directly.</a:t>
            </a:r>
          </a:p>
          <a:p>
            <a:endParaRPr lang="en-US"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671580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1" dirty="0"/>
              <a:t>John, then Erik last 2</a:t>
            </a:r>
            <a:endParaRPr lang="en-US" dirty="0"/>
          </a:p>
          <a:p>
            <a:r>
              <a:rPr lang="en-US" dirty="0"/>
              <a:t>We set up a quick menu option in our phone line welcome message allowing users with Duo questions to get into that specific queue quickly</a:t>
            </a:r>
          </a:p>
          <a:p>
            <a:r>
              <a:rPr lang="en-US" dirty="0"/>
              <a:t>This allowed us to get new agents onboarded more quickly by focusing them on Duo and Password administration and skilling them only for the Duo and Password queues. </a:t>
            </a:r>
          </a:p>
          <a:p>
            <a:r>
              <a:rPr lang="en-US" dirty="0"/>
              <a:t>While Duo was an ”All hands on Deck” exercise, we kept specific agents away from the overflow queues to ensure critical services were supported. </a:t>
            </a:r>
          </a:p>
          <a:p>
            <a:pPr lvl="1"/>
            <a:r>
              <a:rPr lang="en-US" dirty="0"/>
              <a:t>Long wait times across the Service Desk, so keeping Clinical Agents in reserve for example was important to ensure patient impacting issues were addressed in a timely manner.</a:t>
            </a:r>
          </a:p>
          <a:p>
            <a:pPr lvl="0"/>
            <a:r>
              <a:rPr lang="en-US" b="1" dirty="0"/>
              <a:t>Erik</a:t>
            </a:r>
            <a:r>
              <a:rPr lang="en-US" dirty="0"/>
              <a:t>: SOM Tech team led the heavy lifting on communications, webinars, surveys, events. In-Person events at the Health Desks and pop-ups helped to get significant numbers of users enrolled quickly and easily. Cookies, brownies and various baked goods, combined with coffee, helped! We were also supported by the local IT departments, who were (almost) universally behind our efforts.</a:t>
            </a:r>
          </a:p>
          <a:p>
            <a:pPr lvl="0"/>
            <a:r>
              <a:rPr lang="en-US" b="1" dirty="0"/>
              <a:t>Erik</a:t>
            </a:r>
            <a:r>
              <a:rPr lang="en-US" dirty="0"/>
              <a:t>: Throughout the rollout we were regularly reporting on call and ticket volumes to inform adjustments to our queue skilling as well as triggering the call for additional help from IT Field Services. We tracked the uptick in enrollments from events, and added events as a result.</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16</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185917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Erik</a:t>
            </a:r>
          </a:p>
          <a:p>
            <a:pPr marL="0" indent="0">
              <a:buNone/>
            </a:pPr>
            <a:r>
              <a:rPr lang="en-US" b="0" dirty="0"/>
              <a:t>The final enrollment looked like this. We added all remaining accounts tied to an email address to the AD group, synchronized with Duo, and Duo started sending out the enrollment emails. Open enrollment for 1 week, then big bang for VPN.</a:t>
            </a:r>
          </a:p>
          <a:p>
            <a:pPr marL="0" indent="0">
              <a:buNone/>
            </a:pPr>
            <a:r>
              <a:rPr lang="en-US" b="0" dirty="0"/>
              <a:t>We’re going to look at the support response in two ways: targeted, and general. They supported and reinforced each other, but since I’m the one who’s talking right now I’m starting with the targeted response.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113118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Erik</a:t>
            </a:r>
            <a:endParaRPr lang="en-US" dirty="0"/>
          </a:p>
          <a:p>
            <a:r>
              <a:rPr lang="en-US" dirty="0"/>
              <a:t>A former Ford CEO said that a happy customer will tell 5 people, and an unhappy customer will tell </a:t>
            </a:r>
            <a:r>
              <a:rPr lang="en-US" i="1" dirty="0"/>
              <a:t>everyone they know</a:t>
            </a:r>
            <a:r>
              <a:rPr lang="en-US" dirty="0"/>
              <a:t>. It’s much easier to retain your customers’ trust that try to regain it after a bad experience. So our goal was to support every customer.</a:t>
            </a:r>
          </a:p>
          <a:p>
            <a:r>
              <a:rPr lang="en-US" dirty="0"/>
              <a:t>My role was Customer Champion. I used Duo’s excellent reporting to locate customers who were having trouble with the process.</a:t>
            </a:r>
          </a:p>
          <a:p>
            <a:pPr lvl="0"/>
            <a:r>
              <a:rPr lang="en-US" dirty="0"/>
              <a:t>Correlate enrollment status, device registration, login failures</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517779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Erik</a:t>
            </a:r>
            <a:endParaRPr lang="en-US" dirty="0"/>
          </a:p>
          <a:p>
            <a:r>
              <a:rPr lang="en-US" dirty="0"/>
              <a:t>Finding the sticky wickets in the data</a:t>
            </a:r>
          </a:p>
          <a:p>
            <a:pPr lvl="1"/>
            <a:r>
              <a:rPr lang="en-US" dirty="0"/>
              <a:t>Correlate enrollment status, device registration, login failures</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19</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02300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p>
          <a:p>
            <a:pPr marL="0" indent="0">
              <a:buNone/>
            </a:pPr>
            <a:r>
              <a:rPr lang="en-US" b="1" dirty="0"/>
              <a:t>Introduction</a:t>
            </a:r>
          </a:p>
          <a:p>
            <a:r>
              <a:rPr lang="en-US" dirty="0"/>
              <a:t>Initial</a:t>
            </a:r>
            <a:r>
              <a:rPr lang="en-US" baseline="0" dirty="0"/>
              <a:t> deployment was targeting email threats primarily. </a:t>
            </a:r>
          </a:p>
          <a:p>
            <a:r>
              <a:rPr lang="en-US" baseline="0" dirty="0"/>
              <a:t>We rolled out to OWA off network and VPN to cover all email access with 2FA</a:t>
            </a:r>
          </a:p>
          <a:p>
            <a:r>
              <a:rPr lang="en-US" baseline="0" dirty="0"/>
              <a:t>Stats on value vary widely over time. At all times Med records more valuable. Some estimates in 100s of dollars per.     </a:t>
            </a:r>
          </a:p>
          <a:p>
            <a:endParaRPr lang="en-US" baseline="0" dirty="0"/>
          </a:p>
          <a:p>
            <a:r>
              <a:rPr lang="en-US" dirty="0"/>
              <a:t>SSN: $1, Drivers </a:t>
            </a:r>
            <a:r>
              <a:rPr lang="en-US" dirty="0" err="1"/>
              <a:t>Lic</a:t>
            </a:r>
            <a:r>
              <a:rPr lang="en-US" dirty="0"/>
              <a:t>.: $20, Medical record: </a:t>
            </a:r>
            <a:r>
              <a:rPr lang="en-US" b="1" dirty="0"/>
              <a:t>$1000 - </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43934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Erik</a:t>
            </a:r>
            <a:endParaRPr lang="en-US" dirty="0"/>
          </a:p>
          <a:p>
            <a:r>
              <a:rPr lang="en-US" dirty="0"/>
              <a:t>Customers were delighted that we cared enough to do this. Each time we also made sure they knew about the Health Desks and the special Duo hotline at our IT Service Desk.</a:t>
            </a:r>
          </a:p>
          <a:p>
            <a:r>
              <a:rPr lang="en-US" dirty="0"/>
              <a:t>I tracked my outreach over time, to make sure the same customers were successfully enrolled and authenticating. It worked!</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834872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Erik</a:t>
            </a:r>
          </a:p>
          <a:p>
            <a:pPr marL="114300" indent="-114300"/>
            <a:r>
              <a:rPr lang="en-US" dirty="0"/>
              <a:t>Our leadership helped us communicate the importance of this effort…which meant they got a lot of direct feedback. I captured and responded to all of it. The fact that they got a response surprised most people. We found a LOT of people operating on the edges of the enterprise, including many volunteer clinical faculty. These are faculty who teach once a year, but otherwise don’t interact with IT. They were effusive in their praise for our efforts.</a:t>
            </a:r>
          </a:p>
          <a:p>
            <a:pPr marL="114300" indent="-114300"/>
            <a:r>
              <a:rPr lang="en-US" dirty="0"/>
              <a:t>The takeaway was that the best response was genuine concern, and specific instructions on what customers needed to do to get back to work. The point of this exercise was to keep everyone working!</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256955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Erik</a:t>
            </a:r>
          </a:p>
          <a:p>
            <a:pPr marL="114300" indent="-114300"/>
            <a:r>
              <a:rPr lang="en-US" dirty="0"/>
              <a:t>The yellow is the area where I focused my targeted efforts.</a:t>
            </a:r>
          </a:p>
          <a:p>
            <a:pPr marL="114300" indent="-114300"/>
            <a:r>
              <a:rPr lang="en-US" dirty="0"/>
              <a:t>Our support staff were slammed, but most customers were patient. We expected it to be much worse.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25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p>
          <a:p>
            <a:pPr marL="114300" indent="-114300"/>
            <a:r>
              <a:rPr lang="en-US" b="0" dirty="0"/>
              <a:t>This is a snapshot of weekly volumes for Duo/VPN – related contacts to the Service Desk - All on top of the usual day to day.</a:t>
            </a:r>
          </a:p>
          <a:p>
            <a:pPr marL="114300" indent="-114300"/>
            <a:r>
              <a:rPr lang="en-US" b="0" dirty="0"/>
              <a:t>With the flood of communications we got some early adopters who helped us test our technology and response</a:t>
            </a:r>
          </a:p>
          <a:p>
            <a:pPr marL="114300" indent="-114300"/>
            <a:r>
              <a:rPr lang="en-US" b="0" dirty="0"/>
              <a:t>Big Bang held true to its name, with the mass enrollment causing the biggest spike in traffic as users called in for help enrolling. </a:t>
            </a:r>
          </a:p>
          <a:p>
            <a:pPr marL="114300" indent="-114300"/>
            <a:r>
              <a:rPr lang="en-US" b="0" dirty="0"/>
              <a:t>Our two cutover dates were the second largest volume generators as those who somehow missed all the communications were stuck needing to authenticate with Duo.</a:t>
            </a:r>
          </a:p>
          <a:p>
            <a:pPr marL="114300" indent="-114300"/>
            <a:r>
              <a:rPr lang="en-US" b="0" dirty="0"/>
              <a:t>By far, we found most calls/contacts were due to users not reading the instructions sent to them.</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947522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Erik</a:t>
            </a:r>
          </a:p>
          <a:p>
            <a:pPr marL="0" indent="0">
              <a:buNone/>
            </a:pPr>
            <a:r>
              <a:rPr lang="en-US" b="0" dirty="0"/>
              <a:t>Proof that even if credentials are stolen, they weren’t used</a:t>
            </a:r>
          </a:p>
          <a:p>
            <a:pPr marL="0" indent="0">
              <a:buNone/>
            </a:pPr>
            <a:r>
              <a:rPr lang="en-US" b="0" dirty="0"/>
              <a:t>Pat Phelan, the “</a:t>
            </a:r>
            <a:r>
              <a:rPr lang="en-US" b="0" dirty="0" err="1"/>
              <a:t>Smilin</a:t>
            </a:r>
            <a:r>
              <a:rPr lang="en-US" b="0" dirty="0"/>
              <a:t>’ CISO”</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979527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Kevin and others</a:t>
            </a:r>
          </a:p>
          <a:p>
            <a:r>
              <a:rPr lang="en-US" dirty="0"/>
              <a:t>Better security: cf. Reddit SMS man in the middle compromise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657440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26</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548986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13525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p>
          <a:p>
            <a:r>
              <a:rPr lang="en-US" dirty="0"/>
              <a:t>UCSF was already doing quite a bit to combat the phishing threat</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55727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p>
          <a:p>
            <a:pPr marL="0" indent="0">
              <a:buNone/>
            </a:pPr>
            <a:r>
              <a:rPr lang="en-US" b="0" dirty="0"/>
              <a:t>A couple areas were still vulnerabilities.</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84175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John</a:t>
            </a:r>
          </a:p>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dirty="0"/>
              <a:t>Industry standard</a:t>
            </a:r>
          </a:p>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dirty="0"/>
              <a:t>UCOP recommendation</a:t>
            </a:r>
          </a:p>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dirty="0"/>
              <a:t>IT was using</a:t>
            </a:r>
            <a:r>
              <a:rPr lang="en-US" baseline="0" dirty="0"/>
              <a:t> Duo for VPN access</a:t>
            </a:r>
          </a:p>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aseline="0" dirty="0"/>
              <a:t>If email compromised, but Duo authentication not logged we have confidence that no breach has occurred and do not have to report via HIPAA.</a:t>
            </a:r>
            <a:endParaRPr lang="en-US" dirty="0"/>
          </a:p>
          <a:p>
            <a:pPr marL="0" indent="0">
              <a:buNone/>
            </a:pPr>
            <a:endParaRPr lang="en-US" b="1"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001423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Kevin</a:t>
            </a:r>
          </a:p>
          <a:p>
            <a:pPr marL="0" indent="0">
              <a:buNone/>
            </a:pPr>
            <a:r>
              <a:rPr lang="en-US" b="0" dirty="0"/>
              <a:t>Kevin Dale, Manager, Identity &amp; Access Management</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6</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999688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marR="0" lvl="0" indent="0" algn="l" defTabSz="914400" rtl="0" eaLnBrk="1" fontAlgn="auto" latinLnBrk="0" hangingPunct="1">
              <a:lnSpc>
                <a:spcPct val="100000"/>
              </a:lnSpc>
              <a:spcBef>
                <a:spcPts val="800"/>
              </a:spcBef>
              <a:spcAft>
                <a:spcPts val="0"/>
              </a:spcAft>
              <a:buClr>
                <a:srgbClr val="178CCB"/>
              </a:buClr>
              <a:buSzTx/>
              <a:buFont typeface="Arial" panose="020B0604020202020204" pitchFamily="34" charset="0"/>
              <a:buNone/>
              <a:tabLst/>
              <a:defRPr/>
            </a:pPr>
            <a:r>
              <a:rPr lang="en-US" b="1" dirty="0"/>
              <a:t>Kevin</a:t>
            </a:r>
            <a:endParaRPr lang="en-US" dirty="0"/>
          </a:p>
          <a:p>
            <a:pPr marL="112713" lvl="0" indent="0">
              <a:buFont typeface="Arial" panose="020B0604020202020204" pitchFamily="34" charset="0"/>
              <a:buNone/>
            </a:pPr>
            <a:r>
              <a:rPr lang="en-US" dirty="0"/>
              <a:t>We need provide self service features for users</a:t>
            </a:r>
          </a:p>
          <a:p>
            <a:pPr marL="571500" lvl="0" indent="-285750">
              <a:buFont typeface="Arial" panose="020B0604020202020204" pitchFamily="34" charset="0"/>
              <a:buChar char="•"/>
            </a:pPr>
            <a:r>
              <a:rPr lang="en-US" dirty="0"/>
              <a:t>Adding, removing an alias</a:t>
            </a:r>
          </a:p>
          <a:p>
            <a:pPr marL="571500" lvl="0" indent="-285750">
              <a:buFont typeface="Arial" panose="020B0604020202020204" pitchFamily="34" charset="0"/>
              <a:buChar char="•"/>
            </a:pPr>
            <a:r>
              <a:rPr lang="en-US" dirty="0"/>
              <a:t>Updating email address</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148193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Kevin</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10490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
                <a:srgbClr val="178CCB"/>
              </a:buClr>
              <a:buSzTx/>
              <a:buFont typeface="Arial" pitchFamily="34" charset="0"/>
              <a:buNone/>
              <a:tabLst/>
              <a:defRPr/>
            </a:pPr>
            <a:r>
              <a:rPr lang="en-US" b="1" dirty="0"/>
              <a:t>Kevin</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9</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16798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Title 15"/>
          <p:cNvSpPr>
            <a:spLocks noGrp="1"/>
          </p:cNvSpPr>
          <p:nvPr>
            <p:ph type="title" hasCustomPrompt="1"/>
          </p:nvPr>
        </p:nvSpPr>
        <p:spPr>
          <a:xfrm>
            <a:off x="299199" y="1878496"/>
            <a:ext cx="6141359" cy="1311963"/>
          </a:xfrm>
        </p:spPr>
        <p:txBody>
          <a:bodyPr anchor="b">
            <a:noAutofit/>
          </a:bodyPr>
          <a:lstStyle>
            <a:lvl1pPr>
              <a:defRPr sz="3600" baseline="0">
                <a:solidFill>
                  <a:schemeClr val="tx1"/>
                </a:solidFill>
                <a:latin typeface="+mj-lt"/>
              </a:defRPr>
            </a:lvl1pPr>
          </a:lstStyle>
          <a:p>
            <a:r>
              <a:rPr lang="en-US" dirty="0"/>
              <a:t>Title Here</a:t>
            </a:r>
          </a:p>
        </p:txBody>
      </p:sp>
      <p:sp>
        <p:nvSpPr>
          <p:cNvPr id="23"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24"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pic>
        <p:nvPicPr>
          <p:cNvPr id="5" name="Picture 4">
            <a:extLst>
              <a:ext uri="{FF2B5EF4-FFF2-40B4-BE49-F238E27FC236}">
                <a16:creationId xmlns:a16="http://schemas.microsoft.com/office/drawing/2014/main" id="{21767F91-B486-464D-9631-E3391133A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220" y="470492"/>
            <a:ext cx="2343555" cy="594811"/>
          </a:xfrm>
          <a:prstGeom prst="rect">
            <a:avLst/>
          </a:prstGeom>
        </p:spPr>
      </p:pic>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4" y="1401416"/>
            <a:ext cx="3824082" cy="2932045"/>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3"/>
          <p:cNvSpPr>
            <a:spLocks noGrp="1"/>
          </p:cNvSpPr>
          <p:nvPr>
            <p:ph idx="16"/>
          </p:nvPr>
        </p:nvSpPr>
        <p:spPr>
          <a:xfrm>
            <a:off x="4765730" y="1401416"/>
            <a:ext cx="3831618" cy="2932045"/>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322213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1" y="198783"/>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tx2"/>
                </a:solidFill>
                <a:latin typeface="+mn-lt"/>
              </a:rPr>
              <a:t>“</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1" y="198783"/>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2"/>
                </a:solidFill>
                <a:latin typeface="+mn-lt"/>
              </a:rPr>
              <a:t>“</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1" y="198783"/>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1"/>
                </a:solidFill>
                <a:latin typeface="+mn-lt"/>
              </a:rPr>
              <a:t>“</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1754765"/>
            <a:ext cx="6593258" cy="1430138"/>
          </a:xfrm>
        </p:spPr>
        <p:txBody>
          <a:bodyPr anchor="ctr">
            <a:noAutofit/>
          </a:bodyPr>
          <a:lstStyle>
            <a:lvl1pPr>
              <a:defRPr sz="3600" baseline="0">
                <a:latin typeface="+mj-lt"/>
              </a:defRPr>
            </a:lvl1pPr>
          </a:lstStyle>
          <a:p>
            <a:r>
              <a:rPr lang="en-US" dirty="0"/>
              <a:t>Section Header Here</a:t>
            </a:r>
          </a:p>
        </p:txBody>
      </p:sp>
      <p:sp>
        <p:nvSpPr>
          <p:cNvPr id="2" name="Rectangle 1"/>
          <p:cNvSpPr/>
          <p:nvPr userDrawn="1"/>
        </p:nvSpPr>
        <p:spPr bwMode="auto">
          <a:xfrm>
            <a:off x="0" y="1769165"/>
            <a:ext cx="248479" cy="1411357"/>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1754765"/>
            <a:ext cx="6593258" cy="1430138"/>
          </a:xfrm>
        </p:spPr>
        <p:txBody>
          <a:bodyPr anchor="ctr">
            <a:noAutofit/>
          </a:bodyPr>
          <a:lstStyle>
            <a:lvl1pPr>
              <a:defRPr sz="3600" baseline="0">
                <a:solidFill>
                  <a:schemeClr val="accent2"/>
                </a:solidFill>
                <a:latin typeface="+mj-lt"/>
              </a:defRPr>
            </a:lvl1pPr>
          </a:lstStyle>
          <a:p>
            <a:r>
              <a:rPr lang="en-US" dirty="0"/>
              <a:t>Section Header Here</a:t>
            </a:r>
          </a:p>
        </p:txBody>
      </p:sp>
      <p:sp>
        <p:nvSpPr>
          <p:cNvPr id="2" name="Rectangle 1"/>
          <p:cNvSpPr/>
          <p:nvPr userDrawn="1"/>
        </p:nvSpPr>
        <p:spPr bwMode="auto">
          <a:xfrm>
            <a:off x="0" y="1769165"/>
            <a:ext cx="248479" cy="141135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accent2"/>
              </a:solidFill>
              <a:latin typeface="+mj-lt"/>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1754765"/>
            <a:ext cx="6593258" cy="1430138"/>
          </a:xfrm>
        </p:spPr>
        <p:txBody>
          <a:bodyPr anchor="ctr">
            <a:noAutofit/>
          </a:bodyPr>
          <a:lstStyle>
            <a:lvl1pPr>
              <a:defRPr sz="3600" baseline="0">
                <a:solidFill>
                  <a:schemeClr val="accent1"/>
                </a:solidFill>
                <a:latin typeface="+mj-lt"/>
              </a:defRPr>
            </a:lvl1pPr>
          </a:lstStyle>
          <a:p>
            <a:r>
              <a:rPr lang="en-US" dirty="0"/>
              <a:t>Section Header Here</a:t>
            </a:r>
          </a:p>
        </p:txBody>
      </p:sp>
      <p:sp>
        <p:nvSpPr>
          <p:cNvPr id="2" name="Rectangle 1"/>
          <p:cNvSpPr/>
          <p:nvPr userDrawn="1"/>
        </p:nvSpPr>
        <p:spPr bwMode="auto">
          <a:xfrm>
            <a:off x="0" y="1769165"/>
            <a:ext cx="24847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032663"/>
            <a:ext cx="1571041" cy="102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59286DD4-16AF-9A47-BA07-C1B451C2C8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53380" y="2037522"/>
            <a:ext cx="2837241" cy="720112"/>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79213" y="1884800"/>
            <a:ext cx="1374274" cy="1373900"/>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0" y="1772718"/>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1919439"/>
            <a:ext cx="6435412" cy="1107896"/>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4811863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199" y="1878496"/>
            <a:ext cx="6141359" cy="1311963"/>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5" name="Picture 4">
            <a:extLst>
              <a:ext uri="{FF2B5EF4-FFF2-40B4-BE49-F238E27FC236}">
                <a16:creationId xmlns:a16="http://schemas.microsoft.com/office/drawing/2014/main" id="{0490B869-7EB4-D343-ADD1-94DC6E9A1F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221" y="477077"/>
            <a:ext cx="2331780" cy="596073"/>
          </a:xfrm>
          <a:prstGeom prst="rect">
            <a:avLst/>
          </a:prstGeom>
        </p:spPr>
      </p:pic>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316087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411012"/>
            <a:ext cx="8179904" cy="2952750"/>
          </a:xfrm>
          <a:prstGeom prst="rect">
            <a:avLst/>
          </a:prstGeom>
        </p:spPr>
        <p:txBody>
          <a:bodyPr>
            <a:normAutofit/>
          </a:bodyPr>
          <a:lstStyle>
            <a:lvl1pPr marL="0" indent="0" defTabSz="274320">
              <a:lnSpc>
                <a:spcPct val="100000"/>
              </a:lnSpc>
              <a:spcBef>
                <a:spcPts val="0"/>
              </a:spcBef>
              <a:spcAft>
                <a:spcPts val="800"/>
              </a:spcAft>
              <a:buClr>
                <a:schemeClr val="bg2"/>
              </a:buClr>
              <a:buNone/>
              <a:tabLst/>
              <a:defRPr sz="1800" baseline="0">
                <a:latin typeface="+mn-lt"/>
              </a:defRPr>
            </a:lvl1pPr>
            <a:lvl2pPr marL="457200" indent="-231775">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75" indent="-231775">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400" indent="-231775">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5998522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307888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1903" y="241902"/>
            <a:ext cx="8902097" cy="4901598"/>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0"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12"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9F7644A1-6BF0-5941-ABC7-BFA98567B0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272" y="297068"/>
            <a:ext cx="1866854" cy="477225"/>
          </a:xfrm>
          <a:prstGeom prst="rect">
            <a:avLst/>
          </a:prstGeom>
        </p:spPr>
      </p:pic>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50520" y="244258"/>
            <a:ext cx="8893479" cy="4899242"/>
          </a:xfrm>
          <a:prstGeom prst="rect">
            <a:avLst/>
          </a:prstGeom>
        </p:spPr>
      </p:pic>
      <p:sp>
        <p:nvSpPr>
          <p:cNvPr id="2" name="Rectangle 1"/>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C7F7A732-A318-6044-9E96-6CD3350125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272" y="297068"/>
            <a:ext cx="1866854" cy="477225"/>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1903" y="241902"/>
            <a:ext cx="8908063" cy="4901598"/>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441494C8-5E10-9141-B82C-0D0E62EF7B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272" y="297068"/>
            <a:ext cx="1866854" cy="477225"/>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1903" y="241902"/>
            <a:ext cx="8902097" cy="4901598"/>
          </a:xfrm>
          <a:prstGeom prst="rect">
            <a:avLst/>
          </a:prstGeom>
        </p:spPr>
      </p:pic>
      <p:sp>
        <p:nvSpPr>
          <p:cNvPr id="2" name="Rectangle 1"/>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80C4A728-0B71-084D-8B42-94620952CB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272" y="297068"/>
            <a:ext cx="1866854" cy="477225"/>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199" y="1878496"/>
            <a:ext cx="6141359" cy="1311963"/>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168E7DFE-A67F-384F-9D70-C2C494E671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219" y="477077"/>
            <a:ext cx="2330856" cy="595838"/>
          </a:xfrm>
          <a:prstGeom prst="rect">
            <a:avLst/>
          </a:prstGeom>
        </p:spPr>
      </p:pic>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8" name="Text Placeholder 2"/>
          <p:cNvSpPr>
            <a:spLocks noGrp="1"/>
          </p:cNvSpPr>
          <p:nvPr>
            <p:ph type="body" sz="quarter" idx="14"/>
          </p:nvPr>
        </p:nvSpPr>
        <p:spPr>
          <a:xfrm>
            <a:off x="457200" y="1411012"/>
            <a:ext cx="8179904" cy="2952750"/>
          </a:xfrm>
          <a:prstGeom prst="rect">
            <a:avLst/>
          </a:prstGeom>
        </p:spPr>
        <p:txBody>
          <a:bodyPr>
            <a:normAutofit/>
          </a:bodyPr>
          <a:lstStyle>
            <a:lvl1pPr marL="0" indent="0" defTabSz="274320">
              <a:lnSpc>
                <a:spcPct val="100000"/>
              </a:lnSpc>
              <a:spcBef>
                <a:spcPts val="0"/>
              </a:spcBef>
              <a:spcAft>
                <a:spcPts val="800"/>
              </a:spcAft>
              <a:buClr>
                <a:schemeClr val="bg2"/>
              </a:buClr>
              <a:buNone/>
              <a:tabLst/>
              <a:defRPr sz="1800" baseline="0">
                <a:latin typeface="+mn-lt"/>
              </a:defRPr>
            </a:lvl1pPr>
            <a:lvl2pPr marL="457200" indent="-231775">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75" indent="-231775">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400" indent="-231775">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968705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199" y="1878496"/>
            <a:ext cx="6141359" cy="1311963"/>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8/15/18</a:t>
            </a:fld>
            <a:endParaRPr lang="en-US" dirty="0"/>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55E1093B-5719-0848-B3C2-F453C4DDEE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221" y="477077"/>
            <a:ext cx="2331780" cy="596073"/>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7452784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420743"/>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420743"/>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795899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411012"/>
            <a:ext cx="8179904" cy="2952750"/>
          </a:xfrm>
          <a:prstGeom prst="rect">
            <a:avLst/>
          </a:prstGeom>
        </p:spPr>
        <p:txBody>
          <a:bodyPr>
            <a:normAutofit/>
          </a:bodyPr>
          <a:lstStyle>
            <a:lvl1pPr marL="0" indent="0" defTabSz="274320">
              <a:lnSpc>
                <a:spcPct val="100000"/>
              </a:lnSpc>
              <a:spcBef>
                <a:spcPts val="0"/>
              </a:spcBef>
              <a:spcAft>
                <a:spcPts val="800"/>
              </a:spcAft>
              <a:buClr>
                <a:schemeClr val="bg2"/>
              </a:buClr>
              <a:buNone/>
              <a:tabLst/>
              <a:defRPr sz="1800" baseline="0">
                <a:latin typeface="+mn-lt"/>
              </a:defRPr>
            </a:lvl1pPr>
            <a:lvl2pPr marL="457200" indent="-231775">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75" indent="-231775">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400" indent="-231775">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1"/>
            <a:ext cx="1073426" cy="118275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1"/>
            <a:ext cx="1073426" cy="118275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1"/>
            <a:ext cx="1073426" cy="1182754"/>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0" y="1772718"/>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1919439"/>
            <a:ext cx="6435412" cy="1107896"/>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0" y="1772718"/>
            <a:ext cx="7051729" cy="1411357"/>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Title 15"/>
          <p:cNvSpPr>
            <a:spLocks noGrp="1"/>
          </p:cNvSpPr>
          <p:nvPr>
            <p:ph type="title" hasCustomPrompt="1"/>
          </p:nvPr>
        </p:nvSpPr>
        <p:spPr>
          <a:xfrm>
            <a:off x="453585" y="1919439"/>
            <a:ext cx="6435412" cy="1107896"/>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0" y="1772718"/>
            <a:ext cx="7051729" cy="1411357"/>
          </a:xfrm>
          <a:prstGeom prst="rect">
            <a:avLst/>
          </a:prstGeom>
          <a:solidFill>
            <a:srgbClr val="90BD3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itle 15"/>
          <p:cNvSpPr>
            <a:spLocks noGrp="1"/>
          </p:cNvSpPr>
          <p:nvPr>
            <p:ph type="title" hasCustomPrompt="1"/>
          </p:nvPr>
        </p:nvSpPr>
        <p:spPr>
          <a:xfrm>
            <a:off x="453585" y="1919439"/>
            <a:ext cx="6435412" cy="1107896"/>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7A26E-A0F5-0F41-9076-0DBDC34C8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63599" y="2032664"/>
            <a:ext cx="2816802" cy="720061"/>
          </a:xfrm>
          <a:prstGeom prst="rect">
            <a:avLst/>
          </a:prstGeom>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79213" y="1884800"/>
            <a:ext cx="1374274" cy="1373900"/>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49580" y="2015504"/>
            <a:ext cx="1615440" cy="1615440"/>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149580" y="0"/>
            <a:ext cx="2994420" cy="2015504"/>
          </a:xfrm>
          <a:prstGeom prst="rect">
            <a:avLst/>
          </a:prstGeom>
        </p:spPr>
      </p:pic>
      <p:pic>
        <p:nvPicPr>
          <p:cNvPr id="5" name="Picture 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388949"/>
            <a:ext cx="6149580" cy="375455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14" y="2015504"/>
            <a:ext cx="1615440" cy="1615440"/>
          </a:xfrm>
          <a:prstGeom prst="rect">
            <a:avLst/>
          </a:prstGeom>
        </p:spPr>
      </p:pic>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2756753" cy="2015504"/>
          </a:xfrm>
          <a:prstGeom prst="rect">
            <a:avLst/>
          </a:prstGeom>
        </p:spPr>
      </p:pic>
      <p:pic>
        <p:nvPicPr>
          <p:cNvPr id="23" name="Picture 2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756754" y="1257300"/>
            <a:ext cx="6387246" cy="388619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5170" y="2015504"/>
            <a:ext cx="1615440" cy="1615440"/>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b="-1"/>
          <a:stretch/>
        </p:blipFill>
        <p:spPr>
          <a:xfrm>
            <a:off x="0" y="0"/>
            <a:ext cx="2760609" cy="2015504"/>
          </a:xfrm>
          <a:prstGeom prst="rect">
            <a:avLst/>
          </a:prstGeom>
        </p:spPr>
      </p:pic>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756754" y="1257300"/>
            <a:ext cx="6387246" cy="388619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hasCustomPrompt="1"/>
          </p:nvPr>
        </p:nvSpPr>
        <p:spPr>
          <a:xfrm>
            <a:off x="459683" y="1401416"/>
            <a:ext cx="8137665" cy="2932045"/>
          </a:xfrm>
          <a:prstGeom prst="rect">
            <a:avLst/>
          </a:prstGeom>
        </p:spPr>
        <p:txBody>
          <a:bodyPr vert="horz" lIns="91440" tIns="45720" rIns="91440" bIns="45720" rtlCol="0">
            <a:noAutofit/>
          </a:bodyPr>
          <a:lstStyle/>
          <a:p>
            <a:pPr lvl="0"/>
            <a:r>
              <a:rPr lang="en-US" dirty="0"/>
              <a:t>Click to add text</a:t>
            </a:r>
          </a:p>
        </p:txBody>
      </p:sp>
    </p:spTree>
    <p:extLst>
      <p:ext uri="{BB962C8B-B14F-4D97-AF65-F5344CB8AC3E}">
        <p14:creationId xmlns:p14="http://schemas.microsoft.com/office/powerpoint/2010/main" val="14262817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and Subheader Onl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5930228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268357" y="337931"/>
            <a:ext cx="8587407" cy="4065105"/>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456925" y="1401417"/>
            <a:ext cx="3826840" cy="2932044"/>
          </a:xfrm>
        </p:spPr>
        <p:txBody>
          <a:bodyPr/>
          <a:lstStyle>
            <a:lvl1pPr marL="0" indent="0">
              <a:buNone/>
              <a:defRPr/>
            </a:lvl1pPr>
            <a:lvl2pPr marL="295275" indent="0">
              <a:buNone/>
              <a:defRPr/>
            </a:lvl2pPr>
            <a:lvl3pPr marL="579437" indent="0">
              <a:buNone/>
              <a:defRPr/>
            </a:lvl3pPr>
            <a:lvl4pPr marL="80645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4774888" y="1401417"/>
            <a:ext cx="3852277" cy="2932044"/>
          </a:xfrm>
        </p:spPr>
        <p:txBody>
          <a:bodyPr/>
          <a:lstStyle>
            <a:lvl1pPr marL="0" indent="0">
              <a:buNone/>
              <a:defRPr/>
            </a:lvl1pPr>
            <a:lvl2pPr marL="295275" indent="0">
              <a:buNone/>
              <a:defRPr/>
            </a:lvl2pPr>
            <a:lvl3pPr marL="579437" indent="0">
              <a:buNone/>
              <a:defRPr/>
            </a:lvl3pPr>
            <a:lvl4pPr marL="80645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453585" y="318750"/>
            <a:ext cx="8173580" cy="458587"/>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548150" y="48525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5" y="48401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365125" y="468756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468756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8393113" y="4800600"/>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5" r:id="rId5"/>
    <p:sldLayoutId id="2147483983" r:id="rId6"/>
    <p:sldLayoutId id="2147483982" r:id="rId7"/>
    <p:sldLayoutId id="2147483986" r:id="rId8"/>
    <p:sldLayoutId id="2147483987" r:id="rId9"/>
    <p:sldLayoutId id="2147483999"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4005" r:id="rId19"/>
    <p:sldLayoutId id="2147484006" r:id="rId20"/>
    <p:sldLayoutId id="2147484007" r:id="rId21"/>
    <p:sldLayoutId id="2147484008" r:id="rId22"/>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10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10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318750"/>
            <a:ext cx="8173580" cy="458587"/>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0" y="48525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UCSF | Health</a:t>
            </a:r>
            <a:endParaRPr lang="en-US" dirty="0"/>
          </a:p>
        </p:txBody>
      </p:sp>
      <p:sp>
        <p:nvSpPr>
          <p:cNvPr id="12" name="Slide Number Placeholder 6"/>
          <p:cNvSpPr>
            <a:spLocks noGrp="1"/>
          </p:cNvSpPr>
          <p:nvPr>
            <p:ph type="sldNum" sz="quarter" idx="4"/>
          </p:nvPr>
        </p:nvSpPr>
        <p:spPr>
          <a:xfrm>
            <a:off x="272105" y="48401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468756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8393113" y="4800600"/>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01" r:id="rId5"/>
    <p:sldLayoutId id="2147483944" r:id="rId6"/>
    <p:sldLayoutId id="2147483947" r:id="rId7"/>
    <p:sldLayoutId id="2147483952" r:id="rId8"/>
    <p:sldLayoutId id="2147483951" r:id="rId9"/>
    <p:sldLayoutId id="2147483953" r:id="rId10"/>
    <p:sldLayoutId id="2147484000" r:id="rId11"/>
    <p:sldLayoutId id="2147483949" r:id="rId12"/>
    <p:sldLayoutId id="2147483950" r:id="rId13"/>
    <p:sldLayoutId id="2147483960" r:id="rId14"/>
    <p:sldLayoutId id="2147483961" r:id="rId15"/>
    <p:sldLayoutId id="2147483966" r:id="rId16"/>
    <p:sldLayoutId id="2147483967" r:id="rId17"/>
    <p:sldLayoutId id="2147483968" r:id="rId18"/>
    <p:sldLayoutId id="2147483969" r:id="rId19"/>
    <p:sldLayoutId id="2147483970" r:id="rId20"/>
    <p:sldLayoutId id="2147483971" r:id="rId21"/>
    <p:sldLayoutId id="2147483954" r:id="rId22"/>
    <p:sldLayoutId id="2147483959" r:id="rId23"/>
    <p:sldLayoutId id="2147484002" r:id="rId24"/>
    <p:sldLayoutId id="2147484003" r:id="rId25"/>
    <p:sldLayoutId id="2147484004" r:id="rId26"/>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70FD-AFF2-B34B-9AED-95A6BE924378}"/>
              </a:ext>
            </a:extLst>
          </p:cNvPr>
          <p:cNvSpPr>
            <a:spLocks noGrp="1"/>
          </p:cNvSpPr>
          <p:nvPr>
            <p:ph type="title"/>
          </p:nvPr>
        </p:nvSpPr>
        <p:spPr/>
        <p:txBody>
          <a:bodyPr/>
          <a:lstStyle/>
          <a:p>
            <a:r>
              <a:rPr lang="en-US" dirty="0"/>
              <a:t>A Tale of Two Factor</a:t>
            </a:r>
          </a:p>
        </p:txBody>
      </p:sp>
      <p:sp>
        <p:nvSpPr>
          <p:cNvPr id="3" name="Text Placeholder 2">
            <a:extLst>
              <a:ext uri="{FF2B5EF4-FFF2-40B4-BE49-F238E27FC236}">
                <a16:creationId xmlns:a16="http://schemas.microsoft.com/office/drawing/2014/main" id="{B89B01DA-306B-4B4B-BE5E-C6BDC415F09F}"/>
              </a:ext>
            </a:extLst>
          </p:cNvPr>
          <p:cNvSpPr>
            <a:spLocks noGrp="1"/>
          </p:cNvSpPr>
          <p:nvPr>
            <p:ph type="body" sz="quarter" idx="15"/>
          </p:nvPr>
        </p:nvSpPr>
        <p:spPr/>
        <p:txBody>
          <a:bodyPr/>
          <a:lstStyle/>
          <a:p>
            <a:r>
              <a:rPr lang="en-US" dirty="0"/>
              <a:t>Going BIG with two-factor authentication at UCSF</a:t>
            </a:r>
          </a:p>
        </p:txBody>
      </p:sp>
      <p:sp>
        <p:nvSpPr>
          <p:cNvPr id="4" name="Date Placeholder 3">
            <a:extLst>
              <a:ext uri="{FF2B5EF4-FFF2-40B4-BE49-F238E27FC236}">
                <a16:creationId xmlns:a16="http://schemas.microsoft.com/office/drawing/2014/main" id="{98736FFD-28B3-B94A-84C4-2D62A4A4D46A}"/>
              </a:ext>
            </a:extLst>
          </p:cNvPr>
          <p:cNvSpPr>
            <a:spLocks noGrp="1"/>
          </p:cNvSpPr>
          <p:nvPr>
            <p:ph type="dt" sz="half" idx="2"/>
          </p:nvPr>
        </p:nvSpPr>
        <p:spPr/>
        <p:txBody>
          <a:bodyPr/>
          <a:lstStyle/>
          <a:p>
            <a:r>
              <a:rPr lang="en-US" dirty="0"/>
              <a:t>8/14/18</a:t>
            </a:r>
          </a:p>
        </p:txBody>
      </p:sp>
      <p:sp>
        <p:nvSpPr>
          <p:cNvPr id="5" name="Text Placeholder 4">
            <a:extLst>
              <a:ext uri="{FF2B5EF4-FFF2-40B4-BE49-F238E27FC236}">
                <a16:creationId xmlns:a16="http://schemas.microsoft.com/office/drawing/2014/main" id="{1BF7125D-95D3-2248-AE3E-23183BFFB79D}"/>
              </a:ext>
            </a:extLst>
          </p:cNvPr>
          <p:cNvSpPr>
            <a:spLocks noGrp="1"/>
          </p:cNvSpPr>
          <p:nvPr>
            <p:ph type="body" sz="quarter" idx="10"/>
          </p:nvPr>
        </p:nvSpPr>
        <p:spPr>
          <a:xfrm>
            <a:off x="784274" y="3355288"/>
            <a:ext cx="4411840" cy="426719"/>
          </a:xfrm>
        </p:spPr>
        <p:txBody>
          <a:bodyPr/>
          <a:lstStyle/>
          <a:p>
            <a:r>
              <a:rPr lang="en-US" dirty="0"/>
              <a:t>Kevin Dale, John von Eichhorn, Erik Wieland</a:t>
            </a:r>
          </a:p>
        </p:txBody>
      </p:sp>
    </p:spTree>
    <p:extLst>
      <p:ext uri="{BB962C8B-B14F-4D97-AF65-F5344CB8AC3E}">
        <p14:creationId xmlns:p14="http://schemas.microsoft.com/office/powerpoint/2010/main" val="31539014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B653670-FF0D-A54A-8CD1-BE3AA17271F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11861" y="1279370"/>
            <a:ext cx="8782443" cy="3323645"/>
          </a:xfrm>
          <a:prstGeom prst="rect">
            <a:avLst/>
          </a:prstGeom>
        </p:spPr>
      </p:pic>
      <p:sp>
        <p:nvSpPr>
          <p:cNvPr id="2" name="Footer Placeholder 1">
            <a:extLst>
              <a:ext uri="{FF2B5EF4-FFF2-40B4-BE49-F238E27FC236}">
                <a16:creationId xmlns:a16="http://schemas.microsoft.com/office/drawing/2014/main" id="{D3CFB779-58A8-0748-952E-16E22519DD62}"/>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657FCCE5-CF83-CF41-91FD-ED568AAFF418}"/>
              </a:ext>
            </a:extLst>
          </p:cNvPr>
          <p:cNvSpPr>
            <a:spLocks noGrp="1"/>
          </p:cNvSpPr>
          <p:nvPr>
            <p:ph type="sldNum" sz="quarter" idx="13"/>
          </p:nvPr>
        </p:nvSpPr>
        <p:spPr/>
        <p:txBody>
          <a:bodyPr/>
          <a:lstStyle/>
          <a:p>
            <a:fld id="{7BCC8D0D-EAEC-449D-9161-023DFF90F2E2}" type="slidenum">
              <a:rPr lang="en-US" smtClean="0"/>
              <a:pPr/>
              <a:t>10</a:t>
            </a:fld>
            <a:endParaRPr lang="en-US" dirty="0"/>
          </a:p>
        </p:txBody>
      </p:sp>
      <p:sp>
        <p:nvSpPr>
          <p:cNvPr id="4" name="Title 3">
            <a:extLst>
              <a:ext uri="{FF2B5EF4-FFF2-40B4-BE49-F238E27FC236}">
                <a16:creationId xmlns:a16="http://schemas.microsoft.com/office/drawing/2014/main" id="{07E61B71-C7E9-9B4F-987C-2E706246EF64}"/>
              </a:ext>
            </a:extLst>
          </p:cNvPr>
          <p:cNvSpPr>
            <a:spLocks noGrp="1"/>
          </p:cNvSpPr>
          <p:nvPr>
            <p:ph type="title"/>
          </p:nvPr>
        </p:nvSpPr>
        <p:spPr/>
        <p:txBody>
          <a:bodyPr/>
          <a:lstStyle/>
          <a:p>
            <a:r>
              <a:rPr lang="en-US" dirty="0"/>
              <a:t>Duo Usage</a:t>
            </a:r>
          </a:p>
        </p:txBody>
      </p:sp>
      <p:sp>
        <p:nvSpPr>
          <p:cNvPr id="5" name="Text Placeholder 4">
            <a:extLst>
              <a:ext uri="{FF2B5EF4-FFF2-40B4-BE49-F238E27FC236}">
                <a16:creationId xmlns:a16="http://schemas.microsoft.com/office/drawing/2014/main" id="{E2711690-C747-E243-86F5-82C1292F565C}"/>
              </a:ext>
            </a:extLst>
          </p:cNvPr>
          <p:cNvSpPr>
            <a:spLocks noGrp="1"/>
          </p:cNvSpPr>
          <p:nvPr>
            <p:ph type="body" sz="quarter" idx="15"/>
          </p:nvPr>
        </p:nvSpPr>
        <p:spPr>
          <a:xfrm>
            <a:off x="457201" y="777337"/>
            <a:ext cx="8169964" cy="357809"/>
          </a:xfrm>
        </p:spPr>
        <p:txBody>
          <a:bodyPr/>
          <a:lstStyle/>
          <a:p>
            <a:r>
              <a:rPr lang="en-US" sz="2400" dirty="0"/>
              <a:t>Duo Statistics </a:t>
            </a:r>
            <a:r>
              <a:rPr lang="en-US" sz="2400" b="1" dirty="0"/>
              <a:t>August 3, 2018</a:t>
            </a:r>
          </a:p>
        </p:txBody>
      </p:sp>
      <p:sp>
        <p:nvSpPr>
          <p:cNvPr id="7" name="Oval 6">
            <a:extLst>
              <a:ext uri="{FF2B5EF4-FFF2-40B4-BE49-F238E27FC236}">
                <a16:creationId xmlns:a16="http://schemas.microsoft.com/office/drawing/2014/main" id="{C1B48F9D-2E0A-A14D-B8C3-4E5782D61CAD}"/>
              </a:ext>
            </a:extLst>
          </p:cNvPr>
          <p:cNvSpPr/>
          <p:nvPr/>
        </p:nvSpPr>
        <p:spPr bwMode="auto">
          <a:xfrm>
            <a:off x="6061321" y="1513840"/>
            <a:ext cx="1148080" cy="365760"/>
          </a:xfrm>
          <a:prstGeom prst="ellipse">
            <a:avLst/>
          </a:prstGeom>
          <a:noFill/>
          <a:ln w="57150" algn="ctr">
            <a:solidFill>
              <a:srgbClr val="EC1848"/>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26378049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00E6AB-E0E6-CA41-9B99-DB5661B06F66}"/>
              </a:ext>
            </a:extLst>
          </p:cNvPr>
          <p:cNvSpPr>
            <a:spLocks noGrp="1"/>
          </p:cNvSpPr>
          <p:nvPr>
            <p:ph type="ftr" sz="quarter" idx="12"/>
          </p:nvPr>
        </p:nvSpPr>
        <p:spPr/>
        <p:txBody>
          <a:bodyPr/>
          <a:lstStyle/>
          <a:p>
            <a:r>
              <a:rPr lang="en-US"/>
              <a:t>A Tale of Two Factor – UCCSC 2018</a:t>
            </a:r>
            <a:endParaRPr lang="en-US" dirty="0"/>
          </a:p>
        </p:txBody>
      </p:sp>
      <p:sp>
        <p:nvSpPr>
          <p:cNvPr id="3" name="Slide Number Placeholder 2">
            <a:extLst>
              <a:ext uri="{FF2B5EF4-FFF2-40B4-BE49-F238E27FC236}">
                <a16:creationId xmlns:a16="http://schemas.microsoft.com/office/drawing/2014/main" id="{BCF501B5-EB74-A348-9F22-E49929FD6BCC}"/>
              </a:ext>
            </a:extLst>
          </p:cNvPr>
          <p:cNvSpPr>
            <a:spLocks noGrp="1"/>
          </p:cNvSpPr>
          <p:nvPr>
            <p:ph type="sldNum" sz="quarter" idx="13"/>
          </p:nvPr>
        </p:nvSpPr>
        <p:spPr/>
        <p:txBody>
          <a:bodyPr/>
          <a:lstStyle/>
          <a:p>
            <a:fld id="{7BCC8D0D-EAEC-449D-9161-023DFF90F2E2}" type="slidenum">
              <a:rPr lang="en-US" smtClean="0"/>
              <a:pPr/>
              <a:t>11</a:t>
            </a:fld>
            <a:endParaRPr lang="en-US" dirty="0"/>
          </a:p>
        </p:txBody>
      </p:sp>
      <p:sp>
        <p:nvSpPr>
          <p:cNvPr id="4" name="Title 3">
            <a:extLst>
              <a:ext uri="{FF2B5EF4-FFF2-40B4-BE49-F238E27FC236}">
                <a16:creationId xmlns:a16="http://schemas.microsoft.com/office/drawing/2014/main" id="{562C2BF1-3186-A540-BAA3-ADA955AE5BA0}"/>
              </a:ext>
            </a:extLst>
          </p:cNvPr>
          <p:cNvSpPr>
            <a:spLocks noGrp="1"/>
          </p:cNvSpPr>
          <p:nvPr>
            <p:ph type="title"/>
          </p:nvPr>
        </p:nvSpPr>
        <p:spPr/>
        <p:txBody>
          <a:bodyPr/>
          <a:lstStyle/>
          <a:p>
            <a:r>
              <a:rPr lang="en-US"/>
              <a:t>Preparation</a:t>
            </a:r>
            <a:endParaRPr lang="en-US" dirty="0"/>
          </a:p>
        </p:txBody>
      </p:sp>
      <p:sp>
        <p:nvSpPr>
          <p:cNvPr id="16" name="Text Placeholder 15">
            <a:extLst>
              <a:ext uri="{FF2B5EF4-FFF2-40B4-BE49-F238E27FC236}">
                <a16:creationId xmlns:a16="http://schemas.microsoft.com/office/drawing/2014/main" id="{6B03076C-8FC1-3641-B91E-0350F8B8A620}"/>
              </a:ext>
            </a:extLst>
          </p:cNvPr>
          <p:cNvSpPr>
            <a:spLocks noGrp="1"/>
          </p:cNvSpPr>
          <p:nvPr>
            <p:ph type="body" sz="quarter" idx="15"/>
          </p:nvPr>
        </p:nvSpPr>
        <p:spPr/>
        <p:txBody>
          <a:bodyPr/>
          <a:lstStyle/>
          <a:p>
            <a:endParaRPr lang="en-US"/>
          </a:p>
        </p:txBody>
      </p:sp>
      <p:sp>
        <p:nvSpPr>
          <p:cNvPr id="6" name="Content Placeholder 5">
            <a:extLst>
              <a:ext uri="{FF2B5EF4-FFF2-40B4-BE49-F238E27FC236}">
                <a16:creationId xmlns:a16="http://schemas.microsoft.com/office/drawing/2014/main" id="{67436379-4CFD-7540-AFE4-DE0CBF5DB097}"/>
              </a:ext>
            </a:extLst>
          </p:cNvPr>
          <p:cNvSpPr>
            <a:spLocks noGrp="1"/>
          </p:cNvSpPr>
          <p:nvPr>
            <p:ph sz="quarter" idx="18"/>
          </p:nvPr>
        </p:nvSpPr>
        <p:spPr/>
        <p:txBody>
          <a:bodyPr/>
          <a:lstStyle/>
          <a:p>
            <a:r>
              <a:rPr lang="en-US" dirty="0"/>
              <a:t>Pilot</a:t>
            </a:r>
          </a:p>
          <a:p>
            <a:pPr lvl="1"/>
            <a:r>
              <a:rPr lang="en-US" dirty="0"/>
              <a:t>Self-service tools: </a:t>
            </a:r>
            <a:r>
              <a:rPr lang="en-US" dirty="0" err="1"/>
              <a:t>MyID</a:t>
            </a:r>
            <a:r>
              <a:rPr lang="en-US" dirty="0"/>
              <a:t>, manual enrollment</a:t>
            </a:r>
          </a:p>
          <a:p>
            <a:pPr lvl="1"/>
            <a:r>
              <a:rPr lang="en-US" dirty="0"/>
              <a:t>Test all situations</a:t>
            </a:r>
          </a:p>
          <a:p>
            <a:r>
              <a:rPr lang="en-US" dirty="0"/>
              <a:t>Capture</a:t>
            </a:r>
          </a:p>
          <a:p>
            <a:pPr lvl="1"/>
            <a:r>
              <a:rPr lang="en-US" dirty="0"/>
              <a:t>Accept all feedback</a:t>
            </a:r>
          </a:p>
          <a:p>
            <a:pPr lvl="1"/>
            <a:r>
              <a:rPr lang="en-US" dirty="0"/>
              <a:t>Categorize and share</a:t>
            </a:r>
          </a:p>
        </p:txBody>
      </p:sp>
      <p:pic>
        <p:nvPicPr>
          <p:cNvPr id="7" name="Picture 6">
            <a:extLst>
              <a:ext uri="{FF2B5EF4-FFF2-40B4-BE49-F238E27FC236}">
                <a16:creationId xmlns:a16="http://schemas.microsoft.com/office/drawing/2014/main" id="{1144B179-A790-D849-8E98-CD90C29F0D61}"/>
              </a:ext>
            </a:extLst>
          </p:cNvPr>
          <p:cNvPicPr>
            <a:picLocks noChangeAspect="1"/>
          </p:cNvPicPr>
          <p:nvPr/>
        </p:nvPicPr>
        <p:blipFill>
          <a:blip r:embed="rId3"/>
          <a:stretch>
            <a:fillRect/>
          </a:stretch>
        </p:blipFill>
        <p:spPr>
          <a:xfrm>
            <a:off x="4988616" y="318750"/>
            <a:ext cx="2425700" cy="520700"/>
          </a:xfrm>
          <a:prstGeom prst="rect">
            <a:avLst/>
          </a:prstGeom>
        </p:spPr>
      </p:pic>
      <p:pic>
        <p:nvPicPr>
          <p:cNvPr id="18" name="Content Placeholder 17">
            <a:extLst>
              <a:ext uri="{FF2B5EF4-FFF2-40B4-BE49-F238E27FC236}">
                <a16:creationId xmlns:a16="http://schemas.microsoft.com/office/drawing/2014/main" id="{0A23BA2F-9094-5C43-94DD-601F3DE77FB4}"/>
              </a:ext>
            </a:extLst>
          </p:cNvPr>
          <p:cNvPicPr>
            <a:picLocks noGrp="1" noChangeAspect="1"/>
          </p:cNvPicPr>
          <p:nvPr>
            <p:ph sz="quarter" idx="19"/>
          </p:nvPr>
        </p:nvPicPr>
        <p:blipFill>
          <a:blip r:embed="rId4"/>
          <a:stretch>
            <a:fillRect/>
          </a:stretch>
        </p:blipFill>
        <p:spPr>
          <a:xfrm>
            <a:off x="4238365" y="1044599"/>
            <a:ext cx="3771370" cy="36439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6568151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464B77CA-3B06-A946-9FFC-5E83D4FAA0A5}"/>
              </a:ext>
            </a:extLst>
          </p:cNvPr>
          <p:cNvSpPr>
            <a:spLocks noGrp="1"/>
          </p:cNvSpPr>
          <p:nvPr>
            <p:ph type="ftr" sz="quarter" idx="12"/>
          </p:nvPr>
        </p:nvSpPr>
        <p:spPr>
          <a:xfrm>
            <a:off x="548150" y="4852596"/>
            <a:ext cx="4310907" cy="103485"/>
          </a:xfrm>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BCF501B5-EB74-A348-9F22-E49929FD6BCC}"/>
              </a:ext>
            </a:extLst>
          </p:cNvPr>
          <p:cNvSpPr>
            <a:spLocks noGrp="1"/>
          </p:cNvSpPr>
          <p:nvPr>
            <p:ph type="sldNum" sz="quarter" idx="13"/>
          </p:nvPr>
        </p:nvSpPr>
        <p:spPr/>
        <p:txBody>
          <a:bodyPr/>
          <a:lstStyle/>
          <a:p>
            <a:fld id="{7BCC8D0D-EAEC-449D-9161-023DFF90F2E2}" type="slidenum">
              <a:rPr lang="en-US" smtClean="0"/>
              <a:pPr/>
              <a:t>12</a:t>
            </a:fld>
            <a:endParaRPr lang="en-US" dirty="0"/>
          </a:p>
        </p:txBody>
      </p:sp>
      <p:sp>
        <p:nvSpPr>
          <p:cNvPr id="4" name="Title 3">
            <a:extLst>
              <a:ext uri="{FF2B5EF4-FFF2-40B4-BE49-F238E27FC236}">
                <a16:creationId xmlns:a16="http://schemas.microsoft.com/office/drawing/2014/main" id="{562C2BF1-3186-A540-BAA3-ADA955AE5BA0}"/>
              </a:ext>
            </a:extLst>
          </p:cNvPr>
          <p:cNvSpPr>
            <a:spLocks noGrp="1"/>
          </p:cNvSpPr>
          <p:nvPr>
            <p:ph type="title"/>
          </p:nvPr>
        </p:nvSpPr>
        <p:spPr/>
        <p:txBody>
          <a:bodyPr/>
          <a:lstStyle/>
          <a:p>
            <a:r>
              <a:rPr lang="en-US" dirty="0"/>
              <a:t>Community Engagement</a:t>
            </a:r>
          </a:p>
        </p:txBody>
      </p:sp>
      <p:sp>
        <p:nvSpPr>
          <p:cNvPr id="5" name="Text Placeholder 4">
            <a:extLst>
              <a:ext uri="{FF2B5EF4-FFF2-40B4-BE49-F238E27FC236}">
                <a16:creationId xmlns:a16="http://schemas.microsoft.com/office/drawing/2014/main" id="{DBA12FFD-E108-D149-BCDF-8D0B5A49FF55}"/>
              </a:ext>
            </a:extLst>
          </p:cNvPr>
          <p:cNvSpPr>
            <a:spLocks noGrp="1"/>
          </p:cNvSpPr>
          <p:nvPr>
            <p:ph type="body" sz="quarter" idx="15"/>
          </p:nvPr>
        </p:nvSpPr>
        <p:spPr/>
        <p:txBody>
          <a:bodyPr/>
          <a:lstStyle/>
          <a:p>
            <a:endParaRPr lang="en-US"/>
          </a:p>
        </p:txBody>
      </p:sp>
      <p:sp>
        <p:nvSpPr>
          <p:cNvPr id="6" name="Content Placeholder 5">
            <a:extLst>
              <a:ext uri="{FF2B5EF4-FFF2-40B4-BE49-F238E27FC236}">
                <a16:creationId xmlns:a16="http://schemas.microsoft.com/office/drawing/2014/main" id="{67436379-4CFD-7540-AFE4-DE0CBF5DB097}"/>
              </a:ext>
            </a:extLst>
          </p:cNvPr>
          <p:cNvSpPr>
            <a:spLocks noGrp="1"/>
          </p:cNvSpPr>
          <p:nvPr>
            <p:ph sz="quarter" idx="18"/>
          </p:nvPr>
        </p:nvSpPr>
        <p:spPr>
          <a:xfrm>
            <a:off x="456924" y="1030637"/>
            <a:ext cx="4820753" cy="3243189"/>
          </a:xfrm>
        </p:spPr>
        <p:txBody>
          <a:bodyPr/>
          <a:lstStyle/>
          <a:p>
            <a:r>
              <a:rPr lang="en-US" dirty="0"/>
              <a:t>Consistent language explaining risk, benefits</a:t>
            </a:r>
          </a:p>
          <a:p>
            <a:r>
              <a:rPr lang="en-US" dirty="0"/>
              <a:t>Target </a:t>
            </a:r>
            <a:r>
              <a:rPr lang="en-US" b="1" dirty="0"/>
              <a:t>Trust, Community, Responsibility</a:t>
            </a:r>
          </a:p>
          <a:p>
            <a:r>
              <a:rPr lang="en-US" dirty="0"/>
              <a:t>Signs, newsletters, websites/portals, emails, webinars, meetings, pop-up messages, handouts</a:t>
            </a:r>
          </a:p>
          <a:p>
            <a:r>
              <a:rPr lang="en-US" dirty="0"/>
              <a:t>Town Halls, Health Desk events, Staff Appreciation events</a:t>
            </a:r>
          </a:p>
        </p:txBody>
      </p:sp>
      <p:pic>
        <p:nvPicPr>
          <p:cNvPr id="13" name="Picture 12">
            <a:extLst>
              <a:ext uri="{FF2B5EF4-FFF2-40B4-BE49-F238E27FC236}">
                <a16:creationId xmlns:a16="http://schemas.microsoft.com/office/drawing/2014/main" id="{407A679E-3D15-DD46-93DD-891A4D8997B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rot="21171238">
            <a:off x="5098318" y="845486"/>
            <a:ext cx="2415209" cy="2057400"/>
          </a:xfrm>
          <a:prstGeom prst="rect">
            <a:avLst/>
          </a:prstGeom>
        </p:spPr>
      </p:pic>
      <p:pic>
        <p:nvPicPr>
          <p:cNvPr id="15" name="Picture 14">
            <a:extLst>
              <a:ext uri="{FF2B5EF4-FFF2-40B4-BE49-F238E27FC236}">
                <a16:creationId xmlns:a16="http://schemas.microsoft.com/office/drawing/2014/main" id="{AFDD7028-3B4E-4744-B03B-EE214DBCB96E}"/>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6809031" y="333567"/>
            <a:ext cx="2668536" cy="2001402"/>
          </a:xfrm>
          <a:prstGeom prst="rect">
            <a:avLst/>
          </a:prstGeom>
        </p:spPr>
      </p:pic>
      <p:pic>
        <p:nvPicPr>
          <p:cNvPr id="11" name="Picture 10">
            <a:extLst>
              <a:ext uri="{FF2B5EF4-FFF2-40B4-BE49-F238E27FC236}">
                <a16:creationId xmlns:a16="http://schemas.microsoft.com/office/drawing/2014/main" id="{965FF0F8-438E-0D46-8E53-E82B3231715A}"/>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rot="5675904">
            <a:off x="6737404" y="2418496"/>
            <a:ext cx="2387220" cy="2008527"/>
          </a:xfrm>
          <a:prstGeom prst="rect">
            <a:avLst/>
          </a:prstGeom>
        </p:spPr>
      </p:pic>
    </p:spTree>
    <p:extLst>
      <p:ext uri="{BB962C8B-B14F-4D97-AF65-F5344CB8AC3E}">
        <p14:creationId xmlns:p14="http://schemas.microsoft.com/office/powerpoint/2010/main" val="23107328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00E6AB-E0E6-CA41-9B99-DB5661B06F6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BCF501B5-EB74-A348-9F22-E49929FD6BCC}"/>
              </a:ext>
            </a:extLst>
          </p:cNvPr>
          <p:cNvSpPr>
            <a:spLocks noGrp="1"/>
          </p:cNvSpPr>
          <p:nvPr>
            <p:ph type="sldNum" sz="quarter" idx="13"/>
          </p:nvPr>
        </p:nvSpPr>
        <p:spPr/>
        <p:txBody>
          <a:bodyPr/>
          <a:lstStyle/>
          <a:p>
            <a:fld id="{7BCC8D0D-EAEC-449D-9161-023DFF90F2E2}" type="slidenum">
              <a:rPr lang="en-US" smtClean="0"/>
              <a:pPr/>
              <a:t>13</a:t>
            </a:fld>
            <a:endParaRPr lang="en-US" dirty="0"/>
          </a:p>
        </p:txBody>
      </p:sp>
      <p:sp>
        <p:nvSpPr>
          <p:cNvPr id="4" name="Title 3">
            <a:extLst>
              <a:ext uri="{FF2B5EF4-FFF2-40B4-BE49-F238E27FC236}">
                <a16:creationId xmlns:a16="http://schemas.microsoft.com/office/drawing/2014/main" id="{562C2BF1-3186-A540-BAA3-ADA955AE5BA0}"/>
              </a:ext>
            </a:extLst>
          </p:cNvPr>
          <p:cNvSpPr>
            <a:spLocks noGrp="1"/>
          </p:cNvSpPr>
          <p:nvPr>
            <p:ph type="title"/>
          </p:nvPr>
        </p:nvSpPr>
        <p:spPr/>
        <p:txBody>
          <a:bodyPr/>
          <a:lstStyle/>
          <a:p>
            <a:r>
              <a:rPr lang="en-US" dirty="0"/>
              <a:t>Support Concerns</a:t>
            </a:r>
          </a:p>
        </p:txBody>
      </p:sp>
      <p:sp>
        <p:nvSpPr>
          <p:cNvPr id="7" name="Text Placeholder 6">
            <a:extLst>
              <a:ext uri="{FF2B5EF4-FFF2-40B4-BE49-F238E27FC236}">
                <a16:creationId xmlns:a16="http://schemas.microsoft.com/office/drawing/2014/main" id="{4066EBAB-B92E-9848-8723-196D5B1AEA99}"/>
              </a:ext>
            </a:extLst>
          </p:cNvPr>
          <p:cNvSpPr>
            <a:spLocks noGrp="1"/>
          </p:cNvSpPr>
          <p:nvPr>
            <p:ph type="body" sz="quarter" idx="15"/>
          </p:nvPr>
        </p:nvSpPr>
        <p:spPr/>
        <p:txBody>
          <a:bodyPr/>
          <a:lstStyle/>
          <a:p>
            <a:endParaRPr lang="en-US" dirty="0"/>
          </a:p>
        </p:txBody>
      </p:sp>
      <p:sp>
        <p:nvSpPr>
          <p:cNvPr id="6" name="Content Placeholder 5">
            <a:extLst>
              <a:ext uri="{FF2B5EF4-FFF2-40B4-BE49-F238E27FC236}">
                <a16:creationId xmlns:a16="http://schemas.microsoft.com/office/drawing/2014/main" id="{67436379-4CFD-7540-AFE4-DE0CBF5DB097}"/>
              </a:ext>
            </a:extLst>
          </p:cNvPr>
          <p:cNvSpPr>
            <a:spLocks noGrp="1"/>
          </p:cNvSpPr>
          <p:nvPr>
            <p:ph sz="quarter" idx="18"/>
          </p:nvPr>
        </p:nvSpPr>
        <p:spPr>
          <a:xfrm>
            <a:off x="456924" y="1154327"/>
            <a:ext cx="4820720" cy="3119499"/>
          </a:xfrm>
        </p:spPr>
        <p:txBody>
          <a:bodyPr/>
          <a:lstStyle/>
          <a:p>
            <a:r>
              <a:rPr lang="en-US" b="1" dirty="0"/>
              <a:t>Big Bang approach</a:t>
            </a:r>
            <a:r>
              <a:rPr lang="en-US" dirty="0"/>
              <a:t> – Anticipated large support burden for rollout</a:t>
            </a:r>
          </a:p>
          <a:p>
            <a:r>
              <a:rPr lang="en-US" b="1" dirty="0"/>
              <a:t>User Experience</a:t>
            </a:r>
            <a:r>
              <a:rPr lang="en-US" dirty="0"/>
              <a:t> – How can we make this as easy as possible for the end-user while meeting our goals for rollout pace?</a:t>
            </a:r>
          </a:p>
          <a:p>
            <a:r>
              <a:rPr lang="en-US" b="1" dirty="0"/>
              <a:t>Escalations</a:t>
            </a:r>
            <a:r>
              <a:rPr lang="en-US" dirty="0"/>
              <a:t> – Plan for addressing clinical operations, VIPs</a:t>
            </a:r>
          </a:p>
        </p:txBody>
      </p:sp>
      <p:pic>
        <p:nvPicPr>
          <p:cNvPr id="10" name="Content Placeholder 9">
            <a:extLst>
              <a:ext uri="{FF2B5EF4-FFF2-40B4-BE49-F238E27FC236}">
                <a16:creationId xmlns:a16="http://schemas.microsoft.com/office/drawing/2014/main" id="{8220B2DF-8301-4049-99E9-D1EAD85FEEB7}"/>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rcRect/>
          <a:stretch/>
        </p:blipFill>
        <p:spPr>
          <a:xfrm>
            <a:off x="5277644" y="1154327"/>
            <a:ext cx="3866356" cy="3475924"/>
          </a:xfrm>
        </p:spPr>
      </p:pic>
    </p:spTree>
    <p:extLst>
      <p:ext uri="{BB962C8B-B14F-4D97-AF65-F5344CB8AC3E}">
        <p14:creationId xmlns:p14="http://schemas.microsoft.com/office/powerpoint/2010/main" val="187618212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en-US" dirty="0"/>
              <a:t>A Tale of Two Factor – UCCSC 2018</a:t>
            </a:r>
          </a:p>
        </p:txBody>
      </p:sp>
      <p:sp>
        <p:nvSpPr>
          <p:cNvPr id="3" name="Slide Number Placeholder 2"/>
          <p:cNvSpPr>
            <a:spLocks noGrp="1"/>
          </p:cNvSpPr>
          <p:nvPr>
            <p:ph type="sldNum" sz="quarter" idx="13"/>
          </p:nvPr>
        </p:nvSpPr>
        <p:spPr/>
        <p:txBody>
          <a:bodyPr/>
          <a:lstStyle/>
          <a:p>
            <a:fld id="{7BCC8D0D-EAEC-449D-9161-023DFF90F2E2}" type="slidenum">
              <a:rPr lang="en-US" smtClean="0"/>
              <a:pPr/>
              <a:t>14</a:t>
            </a:fld>
            <a:endParaRPr lang="en-US" dirty="0"/>
          </a:p>
        </p:txBody>
      </p:sp>
      <p:sp>
        <p:nvSpPr>
          <p:cNvPr id="4" name="Title 3"/>
          <p:cNvSpPr>
            <a:spLocks noGrp="1"/>
          </p:cNvSpPr>
          <p:nvPr>
            <p:ph type="title"/>
          </p:nvPr>
        </p:nvSpPr>
        <p:spPr/>
        <p:txBody>
          <a:bodyPr/>
          <a:lstStyle/>
          <a:p>
            <a:r>
              <a:rPr lang="en-US" dirty="0"/>
              <a:t>Staffing</a:t>
            </a:r>
          </a:p>
        </p:txBody>
      </p:sp>
      <p:sp>
        <p:nvSpPr>
          <p:cNvPr id="5" name="Text Placeholder 4"/>
          <p:cNvSpPr>
            <a:spLocks noGrp="1"/>
          </p:cNvSpPr>
          <p:nvPr>
            <p:ph type="body" sz="quarter" idx="15"/>
          </p:nvPr>
        </p:nvSpPr>
        <p:spPr/>
        <p:txBody>
          <a:bodyPr/>
          <a:lstStyle/>
          <a:p>
            <a:endParaRPr lang="en-US" dirty="0"/>
          </a:p>
        </p:txBody>
      </p:sp>
      <p:sp>
        <p:nvSpPr>
          <p:cNvPr id="6" name="Content Placeholder 5"/>
          <p:cNvSpPr>
            <a:spLocks noGrp="1"/>
          </p:cNvSpPr>
          <p:nvPr>
            <p:ph idx="1"/>
          </p:nvPr>
        </p:nvSpPr>
        <p:spPr>
          <a:xfrm>
            <a:off x="459683" y="1224818"/>
            <a:ext cx="8137665" cy="3108644"/>
          </a:xfrm>
        </p:spPr>
        <p:txBody>
          <a:bodyPr/>
          <a:lstStyle/>
          <a:p>
            <a:r>
              <a:rPr lang="en-US" sz="2400" dirty="0"/>
              <a:t>Internal</a:t>
            </a:r>
          </a:p>
          <a:p>
            <a:pPr lvl="1"/>
            <a:r>
              <a:rPr lang="en-US" sz="2400" dirty="0"/>
              <a:t>Contractor ramp up at IT Service Desk</a:t>
            </a:r>
          </a:p>
          <a:p>
            <a:pPr lvl="1"/>
            <a:r>
              <a:rPr lang="en-US" sz="2400" dirty="0"/>
              <a:t>Assistance from IT Field Services on phones</a:t>
            </a:r>
          </a:p>
          <a:p>
            <a:pPr lvl="1"/>
            <a:r>
              <a:rPr lang="en-US" sz="2400" dirty="0"/>
              <a:t>Health Desks</a:t>
            </a:r>
          </a:p>
          <a:p>
            <a:r>
              <a:rPr lang="en-US" sz="2400" dirty="0"/>
              <a:t>External</a:t>
            </a:r>
          </a:p>
          <a:p>
            <a:pPr lvl="1"/>
            <a:r>
              <a:rPr lang="en-US" sz="2400" dirty="0"/>
              <a:t>Partnership with</a:t>
            </a:r>
            <a:br>
              <a:rPr lang="en-US" sz="2400" dirty="0"/>
            </a:br>
            <a:r>
              <a:rPr lang="en-US" sz="2400" dirty="0"/>
              <a:t>established call center</a:t>
            </a:r>
            <a:br>
              <a:rPr lang="en-US" sz="2400" dirty="0"/>
            </a:br>
            <a:r>
              <a:rPr lang="en-US" sz="2400" dirty="0"/>
              <a:t>at external vendor</a:t>
            </a:r>
          </a:p>
        </p:txBody>
      </p:sp>
      <p:pic>
        <p:nvPicPr>
          <p:cNvPr id="8" name="Picture 7">
            <a:extLst>
              <a:ext uri="{FF2B5EF4-FFF2-40B4-BE49-F238E27FC236}">
                <a16:creationId xmlns:a16="http://schemas.microsoft.com/office/drawing/2014/main" id="{E580E733-50AF-9A4C-9CD9-5256B4900A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6985" y="2643808"/>
            <a:ext cx="4867015" cy="1938128"/>
          </a:xfrm>
          <a:prstGeom prst="rect">
            <a:avLst/>
          </a:prstGeom>
        </p:spPr>
      </p:pic>
    </p:spTree>
    <p:extLst>
      <p:ext uri="{BB962C8B-B14F-4D97-AF65-F5344CB8AC3E}">
        <p14:creationId xmlns:p14="http://schemas.microsoft.com/office/powerpoint/2010/main" val="21846960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en-US"/>
              <a:t>A Tale of Two Factor – UCCSC 2018</a:t>
            </a:r>
            <a:endParaRPr lang="en-US" dirty="0"/>
          </a:p>
        </p:txBody>
      </p:sp>
      <p:sp>
        <p:nvSpPr>
          <p:cNvPr id="3" name="Slide Number Placeholder 2"/>
          <p:cNvSpPr>
            <a:spLocks noGrp="1"/>
          </p:cNvSpPr>
          <p:nvPr>
            <p:ph type="sldNum" sz="quarter" idx="13"/>
          </p:nvPr>
        </p:nvSpPr>
        <p:spPr/>
        <p:txBody>
          <a:bodyPr/>
          <a:lstStyle/>
          <a:p>
            <a:fld id="{7BCC8D0D-EAEC-449D-9161-023DFF90F2E2}" type="slidenum">
              <a:rPr lang="en-US" smtClean="0"/>
              <a:pPr/>
              <a:t>15</a:t>
            </a:fld>
            <a:endParaRPr lang="en-US" dirty="0"/>
          </a:p>
        </p:txBody>
      </p:sp>
      <p:sp>
        <p:nvSpPr>
          <p:cNvPr id="4" name="Title 3"/>
          <p:cNvSpPr>
            <a:spLocks noGrp="1"/>
          </p:cNvSpPr>
          <p:nvPr>
            <p:ph type="title"/>
          </p:nvPr>
        </p:nvSpPr>
        <p:spPr/>
        <p:txBody>
          <a:bodyPr/>
          <a:lstStyle/>
          <a:p>
            <a:r>
              <a:rPr lang="en-US"/>
              <a:t>Staffing: Lessons Learned</a:t>
            </a:r>
            <a:endParaRPr lang="en-US" dirty="0"/>
          </a:p>
        </p:txBody>
      </p:sp>
      <p:sp>
        <p:nvSpPr>
          <p:cNvPr id="16" name="Text Placeholder 15">
            <a:extLst>
              <a:ext uri="{FF2B5EF4-FFF2-40B4-BE49-F238E27FC236}">
                <a16:creationId xmlns:a16="http://schemas.microsoft.com/office/drawing/2014/main" id="{B1CBA0AC-36FF-4B46-AB6C-55F856339A29}"/>
              </a:ext>
            </a:extLst>
          </p:cNvPr>
          <p:cNvSpPr>
            <a:spLocks noGrp="1"/>
          </p:cNvSpPr>
          <p:nvPr>
            <p:ph type="body" sz="quarter" idx="15"/>
          </p:nvPr>
        </p:nvSpPr>
        <p:spPr/>
        <p:txBody>
          <a:bodyPr/>
          <a:lstStyle/>
          <a:p>
            <a:endParaRPr lang="en-US"/>
          </a:p>
        </p:txBody>
      </p:sp>
      <p:sp>
        <p:nvSpPr>
          <p:cNvPr id="6" name="Content Placeholder 5"/>
          <p:cNvSpPr>
            <a:spLocks noGrp="1"/>
          </p:cNvSpPr>
          <p:nvPr>
            <p:ph sz="quarter" idx="18"/>
          </p:nvPr>
        </p:nvSpPr>
        <p:spPr/>
        <p:txBody>
          <a:bodyPr/>
          <a:lstStyle/>
          <a:p>
            <a:r>
              <a:rPr lang="en-US"/>
              <a:t>Onboarding agents to full effect often takes longer than expected. Staff early!</a:t>
            </a:r>
          </a:p>
          <a:p>
            <a:r>
              <a:rPr lang="en-US"/>
              <a:t>Partnering with an external call center also took considerable time and effort. Lead time is key.</a:t>
            </a:r>
            <a:endParaRPr lang="en-US" dirty="0"/>
          </a:p>
        </p:txBody>
      </p:sp>
      <p:pic>
        <p:nvPicPr>
          <p:cNvPr id="10" name="Content Placeholder 9">
            <a:extLst>
              <a:ext uri="{FF2B5EF4-FFF2-40B4-BE49-F238E27FC236}">
                <a16:creationId xmlns:a16="http://schemas.microsoft.com/office/drawing/2014/main" id="{B0399AE8-0E96-C24A-A9F3-75C1BC707C35}"/>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rcRect/>
          <a:stretch/>
        </p:blipFill>
        <p:spPr>
          <a:xfrm>
            <a:off x="5771770" y="1030637"/>
            <a:ext cx="3302655" cy="3613166"/>
          </a:xfrm>
        </p:spPr>
      </p:pic>
    </p:spTree>
    <p:extLst>
      <p:ext uri="{BB962C8B-B14F-4D97-AF65-F5344CB8AC3E}">
        <p14:creationId xmlns:p14="http://schemas.microsoft.com/office/powerpoint/2010/main" val="4758445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82D072-FD6D-494A-B68A-8D7F58BABABB}"/>
              </a:ext>
            </a:extLst>
          </p:cNvPr>
          <p:cNvSpPr>
            <a:spLocks noGrp="1"/>
          </p:cNvSpPr>
          <p:nvPr>
            <p:ph type="ftr" sz="quarter" idx="12"/>
          </p:nvPr>
        </p:nvSpPr>
        <p:spPr/>
        <p:txBody>
          <a:bodyPr/>
          <a:lstStyle/>
          <a:p>
            <a:r>
              <a:rPr lang="en-US"/>
              <a:t>A Tale of Two Factor – UCCSC 2018</a:t>
            </a:r>
            <a:endParaRPr lang="en-US" dirty="0"/>
          </a:p>
        </p:txBody>
      </p:sp>
      <p:sp>
        <p:nvSpPr>
          <p:cNvPr id="3" name="Slide Number Placeholder 2">
            <a:extLst>
              <a:ext uri="{FF2B5EF4-FFF2-40B4-BE49-F238E27FC236}">
                <a16:creationId xmlns:a16="http://schemas.microsoft.com/office/drawing/2014/main" id="{DFE3689A-5DBA-6743-A812-EFB4F26DA38F}"/>
              </a:ext>
            </a:extLst>
          </p:cNvPr>
          <p:cNvSpPr>
            <a:spLocks noGrp="1"/>
          </p:cNvSpPr>
          <p:nvPr>
            <p:ph type="sldNum" sz="quarter" idx="13"/>
          </p:nvPr>
        </p:nvSpPr>
        <p:spPr/>
        <p:txBody>
          <a:bodyPr/>
          <a:lstStyle/>
          <a:p>
            <a:fld id="{7BCC8D0D-EAEC-449D-9161-023DFF90F2E2}" type="slidenum">
              <a:rPr lang="en-US" smtClean="0"/>
              <a:pPr/>
              <a:t>16</a:t>
            </a:fld>
            <a:endParaRPr lang="en-US" dirty="0"/>
          </a:p>
        </p:txBody>
      </p:sp>
      <p:sp>
        <p:nvSpPr>
          <p:cNvPr id="4" name="Title 3">
            <a:extLst>
              <a:ext uri="{FF2B5EF4-FFF2-40B4-BE49-F238E27FC236}">
                <a16:creationId xmlns:a16="http://schemas.microsoft.com/office/drawing/2014/main" id="{75AE11D6-38F2-6E41-8BB7-008BE31338F9}"/>
              </a:ext>
            </a:extLst>
          </p:cNvPr>
          <p:cNvSpPr>
            <a:spLocks noGrp="1"/>
          </p:cNvSpPr>
          <p:nvPr>
            <p:ph type="title"/>
          </p:nvPr>
        </p:nvSpPr>
        <p:spPr/>
        <p:txBody>
          <a:bodyPr/>
          <a:lstStyle/>
          <a:p>
            <a:r>
              <a:rPr lang="en-US"/>
              <a:t>Operational Approach</a:t>
            </a:r>
            <a:endParaRPr lang="en-US" dirty="0"/>
          </a:p>
        </p:txBody>
      </p:sp>
      <p:sp>
        <p:nvSpPr>
          <p:cNvPr id="12" name="Text Placeholder 11">
            <a:extLst>
              <a:ext uri="{FF2B5EF4-FFF2-40B4-BE49-F238E27FC236}">
                <a16:creationId xmlns:a16="http://schemas.microsoft.com/office/drawing/2014/main" id="{A767F64E-11B3-C945-923F-507B6525BCF0}"/>
              </a:ext>
            </a:extLst>
          </p:cNvPr>
          <p:cNvSpPr>
            <a:spLocks noGrp="1"/>
          </p:cNvSpPr>
          <p:nvPr>
            <p:ph type="body" sz="quarter" idx="15"/>
          </p:nvPr>
        </p:nvSpPr>
        <p:spPr/>
        <p:txBody>
          <a:bodyPr/>
          <a:lstStyle/>
          <a:p>
            <a:endParaRPr lang="en-US"/>
          </a:p>
        </p:txBody>
      </p:sp>
      <p:sp>
        <p:nvSpPr>
          <p:cNvPr id="6" name="Content Placeholder 5">
            <a:extLst>
              <a:ext uri="{FF2B5EF4-FFF2-40B4-BE49-F238E27FC236}">
                <a16:creationId xmlns:a16="http://schemas.microsoft.com/office/drawing/2014/main" id="{07D2FE4C-E908-7F47-B712-ADAB31B9CE72}"/>
              </a:ext>
            </a:extLst>
          </p:cNvPr>
          <p:cNvSpPr>
            <a:spLocks noGrp="1"/>
          </p:cNvSpPr>
          <p:nvPr>
            <p:ph sz="quarter" idx="18"/>
          </p:nvPr>
        </p:nvSpPr>
        <p:spPr>
          <a:xfrm>
            <a:off x="456924" y="1154327"/>
            <a:ext cx="4333461" cy="3119499"/>
          </a:xfrm>
        </p:spPr>
        <p:txBody>
          <a:bodyPr/>
          <a:lstStyle/>
          <a:p>
            <a:r>
              <a:rPr lang="en-US" dirty="0"/>
              <a:t>Custom phone queue – rapid entry for Duo questions</a:t>
            </a:r>
          </a:p>
          <a:p>
            <a:r>
              <a:rPr lang="en-US" dirty="0"/>
              <a:t>Agent skilling to accommodate Duo-related traffic while keeping other services open for business.</a:t>
            </a:r>
          </a:p>
          <a:p>
            <a:r>
              <a:rPr lang="en-US" dirty="0"/>
              <a:t>In-person events</a:t>
            </a:r>
          </a:p>
          <a:p>
            <a:r>
              <a:rPr lang="en-US" dirty="0"/>
              <a:t>Close eye on volume metrics to adjust resource use</a:t>
            </a:r>
          </a:p>
        </p:txBody>
      </p:sp>
      <p:pic>
        <p:nvPicPr>
          <p:cNvPr id="15" name="Content Placeholder 14">
            <a:extLst>
              <a:ext uri="{FF2B5EF4-FFF2-40B4-BE49-F238E27FC236}">
                <a16:creationId xmlns:a16="http://schemas.microsoft.com/office/drawing/2014/main" id="{C84BF746-1540-454A-85E4-190740C18E4D}"/>
              </a:ext>
            </a:extLst>
          </p:cNvPr>
          <p:cNvPicPr>
            <a:picLocks noGrp="1" noChangeAspect="1"/>
          </p:cNvPicPr>
          <p:nvPr>
            <p:ph sz="quarter" idx="19"/>
          </p:nvPr>
        </p:nvPicPr>
        <p:blipFill>
          <a:blip r:embed="rId3" cstate="email">
            <a:extLst>
              <a:ext uri="{28A0092B-C50C-407E-A947-70E740481C1C}">
                <a14:useLocalDpi xmlns:a14="http://schemas.microsoft.com/office/drawing/2010/main"/>
              </a:ext>
            </a:extLst>
          </a:blip>
          <a:stretch>
            <a:fillRect/>
          </a:stretch>
        </p:blipFill>
        <p:spPr>
          <a:xfrm rot="21281830">
            <a:off x="5389827" y="-83288"/>
            <a:ext cx="3825875" cy="2564212"/>
          </a:xfrm>
        </p:spPr>
      </p:pic>
      <p:pic>
        <p:nvPicPr>
          <p:cNvPr id="17" name="Picture 16">
            <a:extLst>
              <a:ext uri="{FF2B5EF4-FFF2-40B4-BE49-F238E27FC236}">
                <a16:creationId xmlns:a16="http://schemas.microsoft.com/office/drawing/2014/main" id="{F51E4A0F-0DAC-B942-B78E-6704E2DDE9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9709">
            <a:off x="5408397" y="2034135"/>
            <a:ext cx="3788734" cy="2525823"/>
          </a:xfrm>
          <a:prstGeom prst="rect">
            <a:avLst/>
          </a:prstGeom>
        </p:spPr>
      </p:pic>
    </p:spTree>
    <p:extLst>
      <p:ext uri="{BB962C8B-B14F-4D97-AF65-F5344CB8AC3E}">
        <p14:creationId xmlns:p14="http://schemas.microsoft.com/office/powerpoint/2010/main" val="30377596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EB97C-46E2-B340-8D38-C8BC11634FD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852261EE-18F7-0E48-8168-F82174B22B22}"/>
              </a:ext>
            </a:extLst>
          </p:cNvPr>
          <p:cNvSpPr>
            <a:spLocks noGrp="1"/>
          </p:cNvSpPr>
          <p:nvPr>
            <p:ph type="sldNum" sz="quarter" idx="13"/>
          </p:nvPr>
        </p:nvSpPr>
        <p:spPr/>
        <p:txBody>
          <a:bodyPr/>
          <a:lstStyle/>
          <a:p>
            <a:fld id="{7BCC8D0D-EAEC-449D-9161-023DFF90F2E2}" type="slidenum">
              <a:rPr lang="en-US" smtClean="0"/>
              <a:pPr/>
              <a:t>17</a:t>
            </a:fld>
            <a:endParaRPr lang="en-US" dirty="0"/>
          </a:p>
        </p:txBody>
      </p:sp>
      <p:sp>
        <p:nvSpPr>
          <p:cNvPr id="4" name="Title 3">
            <a:extLst>
              <a:ext uri="{FF2B5EF4-FFF2-40B4-BE49-F238E27FC236}">
                <a16:creationId xmlns:a16="http://schemas.microsoft.com/office/drawing/2014/main" id="{0A7A0BDF-5492-694B-9E59-2808D83983D9}"/>
              </a:ext>
            </a:extLst>
          </p:cNvPr>
          <p:cNvSpPr>
            <a:spLocks noGrp="1"/>
          </p:cNvSpPr>
          <p:nvPr>
            <p:ph type="title"/>
          </p:nvPr>
        </p:nvSpPr>
        <p:spPr/>
        <p:txBody>
          <a:bodyPr/>
          <a:lstStyle/>
          <a:p>
            <a:r>
              <a:rPr lang="en-US"/>
              <a:t>Go-Live</a:t>
            </a:r>
            <a:endParaRPr lang="en-US" dirty="0"/>
          </a:p>
        </p:txBody>
      </p:sp>
      <p:sp>
        <p:nvSpPr>
          <p:cNvPr id="5" name="Text Placeholder 4">
            <a:extLst>
              <a:ext uri="{FF2B5EF4-FFF2-40B4-BE49-F238E27FC236}">
                <a16:creationId xmlns:a16="http://schemas.microsoft.com/office/drawing/2014/main" id="{FBE0E90E-8E34-5448-8FDF-D8D3EEEDEE27}"/>
              </a:ext>
            </a:extLst>
          </p:cNvPr>
          <p:cNvSpPr>
            <a:spLocks noGrp="1"/>
          </p:cNvSpPr>
          <p:nvPr>
            <p:ph type="body" sz="quarter" idx="15"/>
          </p:nvPr>
        </p:nvSpPr>
        <p:spPr/>
        <p:txBody>
          <a:bodyPr/>
          <a:lstStyle/>
          <a:p>
            <a:r>
              <a:rPr lang="en-US" i="1" dirty="0">
                <a:solidFill>
                  <a:schemeClr val="accent1"/>
                </a:solidFill>
              </a:rPr>
              <a:t>Big Bang</a:t>
            </a:r>
          </a:p>
        </p:txBody>
      </p:sp>
      <p:graphicFrame>
        <p:nvGraphicFramePr>
          <p:cNvPr id="9" name="Content Placeholder 8">
            <a:extLst>
              <a:ext uri="{FF2B5EF4-FFF2-40B4-BE49-F238E27FC236}">
                <a16:creationId xmlns:a16="http://schemas.microsoft.com/office/drawing/2014/main" id="{BCDD61AC-26B2-1A45-B074-3F008920EBE7}"/>
              </a:ext>
            </a:extLst>
          </p:cNvPr>
          <p:cNvGraphicFramePr>
            <a:graphicFrameLocks noGrp="1"/>
          </p:cNvGraphicFramePr>
          <p:nvPr>
            <p:ph idx="1"/>
            <p:extLst>
              <p:ext uri="{D42A27DB-BD31-4B8C-83A1-F6EECF244321}">
                <p14:modId xmlns:p14="http://schemas.microsoft.com/office/powerpoint/2010/main" val="2900160235"/>
              </p:ext>
            </p:extLst>
          </p:nvPr>
        </p:nvGraphicFramePr>
        <p:xfrm>
          <a:off x="272105" y="974034"/>
          <a:ext cx="8593599" cy="3602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22527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EB97C-46E2-B340-8D38-C8BC11634FD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852261EE-18F7-0E48-8168-F82174B22B22}"/>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4" name="Title 3">
            <a:extLst>
              <a:ext uri="{FF2B5EF4-FFF2-40B4-BE49-F238E27FC236}">
                <a16:creationId xmlns:a16="http://schemas.microsoft.com/office/drawing/2014/main" id="{0A7A0BDF-5492-694B-9E59-2808D83983D9}"/>
              </a:ext>
            </a:extLst>
          </p:cNvPr>
          <p:cNvSpPr>
            <a:spLocks noGrp="1"/>
          </p:cNvSpPr>
          <p:nvPr>
            <p:ph type="title"/>
          </p:nvPr>
        </p:nvSpPr>
        <p:spPr/>
        <p:txBody>
          <a:bodyPr/>
          <a:lstStyle/>
          <a:p>
            <a:r>
              <a:rPr lang="en-US" dirty="0"/>
              <a:t>Proactive Support</a:t>
            </a:r>
          </a:p>
        </p:txBody>
      </p:sp>
      <p:sp>
        <p:nvSpPr>
          <p:cNvPr id="6" name="Text Placeholder 5">
            <a:extLst>
              <a:ext uri="{FF2B5EF4-FFF2-40B4-BE49-F238E27FC236}">
                <a16:creationId xmlns:a16="http://schemas.microsoft.com/office/drawing/2014/main" id="{30527322-6502-ED4F-864E-059BCBF0560B}"/>
              </a:ext>
            </a:extLst>
          </p:cNvPr>
          <p:cNvSpPr>
            <a:spLocks noGrp="1"/>
          </p:cNvSpPr>
          <p:nvPr>
            <p:ph type="body" sz="quarter" idx="15"/>
          </p:nvPr>
        </p:nvSpPr>
        <p:spPr/>
        <p:txBody>
          <a:bodyPr/>
          <a:lstStyle/>
          <a:p>
            <a:endParaRPr lang="en-US"/>
          </a:p>
        </p:txBody>
      </p:sp>
      <p:sp>
        <p:nvSpPr>
          <p:cNvPr id="18" name="Content Placeholder 17">
            <a:extLst>
              <a:ext uri="{FF2B5EF4-FFF2-40B4-BE49-F238E27FC236}">
                <a16:creationId xmlns:a16="http://schemas.microsoft.com/office/drawing/2014/main" id="{949FF47C-B8C7-3342-9553-130847A4ECE2}"/>
              </a:ext>
            </a:extLst>
          </p:cNvPr>
          <p:cNvSpPr>
            <a:spLocks noGrp="1"/>
          </p:cNvSpPr>
          <p:nvPr>
            <p:ph sz="quarter" idx="18"/>
          </p:nvPr>
        </p:nvSpPr>
        <p:spPr>
          <a:xfrm>
            <a:off x="456925" y="1420743"/>
            <a:ext cx="3109235" cy="2853083"/>
          </a:xfrm>
        </p:spPr>
        <p:txBody>
          <a:bodyPr/>
          <a:lstStyle/>
          <a:p>
            <a:pPr marL="457200" indent="-457200">
              <a:buFont typeface="+mj-lt"/>
              <a:buAutoNum type="arabicPeriod"/>
            </a:pPr>
            <a:r>
              <a:rPr lang="en-US" dirty="0"/>
              <a:t>Figure out who’s having trouble logging in</a:t>
            </a:r>
          </a:p>
        </p:txBody>
      </p:sp>
      <p:pic>
        <p:nvPicPr>
          <p:cNvPr id="19" name="Content Placeholder 12">
            <a:extLst>
              <a:ext uri="{FF2B5EF4-FFF2-40B4-BE49-F238E27FC236}">
                <a16:creationId xmlns:a16="http://schemas.microsoft.com/office/drawing/2014/main" id="{547EFB5C-6483-AA43-862C-33381AEC0A7D}"/>
              </a:ext>
            </a:extLst>
          </p:cNvPr>
          <p:cNvPicPr>
            <a:picLocks noGrp="1" noChangeAspect="1"/>
          </p:cNvPicPr>
          <p:nvPr>
            <p:ph sz="quarter" idx="19"/>
          </p:nvPr>
        </p:nvPicPr>
        <p:blipFill>
          <a:blip r:embed="rId3" cstate="email">
            <a:extLst>
              <a:ext uri="{28A0092B-C50C-407E-A947-70E740481C1C}">
                <a14:useLocalDpi xmlns:a14="http://schemas.microsoft.com/office/drawing/2010/main"/>
              </a:ext>
            </a:extLst>
          </a:blip>
          <a:stretch>
            <a:fillRect/>
          </a:stretch>
        </p:blipFill>
        <p:spPr>
          <a:xfrm>
            <a:off x="3281680" y="782418"/>
            <a:ext cx="5862321" cy="3847148"/>
          </a:xfrm>
        </p:spPr>
      </p:pic>
    </p:spTree>
    <p:extLst>
      <p:ext uri="{BB962C8B-B14F-4D97-AF65-F5344CB8AC3E}">
        <p14:creationId xmlns:p14="http://schemas.microsoft.com/office/powerpoint/2010/main" val="416443799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EB97C-46E2-B340-8D38-C8BC11634FD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852261EE-18F7-0E48-8168-F82174B22B22}"/>
              </a:ext>
            </a:extLst>
          </p:cNvPr>
          <p:cNvSpPr>
            <a:spLocks noGrp="1"/>
          </p:cNvSpPr>
          <p:nvPr>
            <p:ph type="sldNum" sz="quarter" idx="13"/>
          </p:nvPr>
        </p:nvSpPr>
        <p:spPr/>
        <p:txBody>
          <a:bodyPr/>
          <a:lstStyle/>
          <a:p>
            <a:fld id="{7BCC8D0D-EAEC-449D-9161-023DFF90F2E2}" type="slidenum">
              <a:rPr lang="en-US" smtClean="0"/>
              <a:pPr/>
              <a:t>19</a:t>
            </a:fld>
            <a:endParaRPr lang="en-US" dirty="0"/>
          </a:p>
        </p:txBody>
      </p:sp>
      <p:sp>
        <p:nvSpPr>
          <p:cNvPr id="4" name="Title 3">
            <a:extLst>
              <a:ext uri="{FF2B5EF4-FFF2-40B4-BE49-F238E27FC236}">
                <a16:creationId xmlns:a16="http://schemas.microsoft.com/office/drawing/2014/main" id="{0A7A0BDF-5492-694B-9E59-2808D83983D9}"/>
              </a:ext>
            </a:extLst>
          </p:cNvPr>
          <p:cNvSpPr>
            <a:spLocks noGrp="1"/>
          </p:cNvSpPr>
          <p:nvPr>
            <p:ph type="title"/>
          </p:nvPr>
        </p:nvSpPr>
        <p:spPr/>
        <p:txBody>
          <a:bodyPr/>
          <a:lstStyle/>
          <a:p>
            <a:r>
              <a:rPr lang="en-US" dirty="0"/>
              <a:t>Proactive Support</a:t>
            </a:r>
          </a:p>
        </p:txBody>
      </p:sp>
      <p:sp>
        <p:nvSpPr>
          <p:cNvPr id="6" name="Text Placeholder 5">
            <a:extLst>
              <a:ext uri="{FF2B5EF4-FFF2-40B4-BE49-F238E27FC236}">
                <a16:creationId xmlns:a16="http://schemas.microsoft.com/office/drawing/2014/main" id="{F65B1647-58C4-664E-A635-E8EEA6B534B6}"/>
              </a:ext>
            </a:extLst>
          </p:cNvPr>
          <p:cNvSpPr>
            <a:spLocks noGrp="1"/>
          </p:cNvSpPr>
          <p:nvPr>
            <p:ph type="body" sz="quarter" idx="15"/>
          </p:nvPr>
        </p:nvSpPr>
        <p:spPr/>
        <p:txBody>
          <a:bodyPr/>
          <a:lstStyle/>
          <a:p>
            <a:endParaRPr lang="en-US"/>
          </a:p>
        </p:txBody>
      </p:sp>
      <p:sp>
        <p:nvSpPr>
          <p:cNvPr id="18" name="Content Placeholder 17">
            <a:extLst>
              <a:ext uri="{FF2B5EF4-FFF2-40B4-BE49-F238E27FC236}">
                <a16:creationId xmlns:a16="http://schemas.microsoft.com/office/drawing/2014/main" id="{949FF47C-B8C7-3342-9553-130847A4ECE2}"/>
              </a:ext>
            </a:extLst>
          </p:cNvPr>
          <p:cNvSpPr>
            <a:spLocks noGrp="1"/>
          </p:cNvSpPr>
          <p:nvPr>
            <p:ph sz="quarter" idx="18"/>
          </p:nvPr>
        </p:nvSpPr>
        <p:spPr>
          <a:xfrm>
            <a:off x="456925" y="1420743"/>
            <a:ext cx="3109235" cy="2853083"/>
          </a:xfrm>
        </p:spPr>
        <p:txBody>
          <a:bodyPr/>
          <a:lstStyle/>
          <a:p>
            <a:pPr marL="457200" indent="-457200">
              <a:buFont typeface="+mj-lt"/>
              <a:buAutoNum type="arabicPeriod"/>
            </a:pPr>
            <a:r>
              <a:rPr lang="en-US" dirty="0">
                <a:solidFill>
                  <a:schemeClr val="tx1">
                    <a:lumMod val="25000"/>
                    <a:lumOff val="75000"/>
                  </a:schemeClr>
                </a:solidFill>
              </a:rPr>
              <a:t>Figure out who’s having trouble logging in</a:t>
            </a:r>
          </a:p>
          <a:p>
            <a:pPr marL="457200" indent="-457200">
              <a:buFont typeface="+mj-lt"/>
              <a:buAutoNum type="arabicPeriod"/>
            </a:pPr>
            <a:r>
              <a:rPr lang="en-US" dirty="0"/>
              <a:t>Compare to who’s never registered device or authenticated</a:t>
            </a:r>
          </a:p>
        </p:txBody>
      </p:sp>
      <p:pic>
        <p:nvPicPr>
          <p:cNvPr id="11" name="Content Placeholder 13">
            <a:extLst>
              <a:ext uri="{FF2B5EF4-FFF2-40B4-BE49-F238E27FC236}">
                <a16:creationId xmlns:a16="http://schemas.microsoft.com/office/drawing/2014/main" id="{E9FC5A98-CAF5-FD4E-8CB4-521F8734AF98}"/>
              </a:ext>
            </a:extLst>
          </p:cNvPr>
          <p:cNvPicPr>
            <a:picLocks noGrp="1" noChangeAspect="1"/>
          </p:cNvPicPr>
          <p:nvPr>
            <p:ph sz="quarter" idx="19"/>
          </p:nvPr>
        </p:nvPicPr>
        <p:blipFill>
          <a:blip r:embed="rId3" cstate="email">
            <a:extLst>
              <a:ext uri="{28A0092B-C50C-407E-A947-70E740481C1C}">
                <a14:useLocalDpi xmlns:a14="http://schemas.microsoft.com/office/drawing/2010/main"/>
              </a:ext>
            </a:extLst>
          </a:blip>
          <a:stretch>
            <a:fillRect/>
          </a:stretch>
        </p:blipFill>
        <p:spPr>
          <a:xfrm>
            <a:off x="3482825" y="1356106"/>
            <a:ext cx="5661175" cy="2917719"/>
          </a:xfrm>
          <a:prstGeom prst="rect">
            <a:avLst/>
          </a:prstGeom>
        </p:spPr>
      </p:pic>
    </p:spTree>
    <p:extLst>
      <p:ext uri="{BB962C8B-B14F-4D97-AF65-F5344CB8AC3E}">
        <p14:creationId xmlns:p14="http://schemas.microsoft.com/office/powerpoint/2010/main" val="12803547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00E6AB-E0E6-CA41-9B99-DB5661B06F6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BCF501B5-EB74-A348-9F22-E49929FD6BCC}"/>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4" name="Title 3">
            <a:extLst>
              <a:ext uri="{FF2B5EF4-FFF2-40B4-BE49-F238E27FC236}">
                <a16:creationId xmlns:a16="http://schemas.microsoft.com/office/drawing/2014/main" id="{562C2BF1-3186-A540-BAA3-ADA955AE5BA0}"/>
              </a:ext>
            </a:extLst>
          </p:cNvPr>
          <p:cNvSpPr>
            <a:spLocks noGrp="1"/>
          </p:cNvSpPr>
          <p:nvPr>
            <p:ph type="title"/>
          </p:nvPr>
        </p:nvSpPr>
        <p:spPr/>
        <p:txBody>
          <a:bodyPr/>
          <a:lstStyle/>
          <a:p>
            <a:r>
              <a:rPr lang="en-US"/>
              <a:t>The Threat</a:t>
            </a:r>
            <a:endParaRPr lang="en-US" dirty="0"/>
          </a:p>
        </p:txBody>
      </p:sp>
      <p:sp>
        <p:nvSpPr>
          <p:cNvPr id="5" name="Text Placeholder 4">
            <a:extLst>
              <a:ext uri="{FF2B5EF4-FFF2-40B4-BE49-F238E27FC236}">
                <a16:creationId xmlns:a16="http://schemas.microsoft.com/office/drawing/2014/main" id="{D0F1E01D-67C0-9944-8330-2E46648591AB}"/>
              </a:ext>
            </a:extLst>
          </p:cNvPr>
          <p:cNvSpPr>
            <a:spLocks noGrp="1"/>
          </p:cNvSpPr>
          <p:nvPr>
            <p:ph type="body" sz="quarter" idx="15"/>
          </p:nvPr>
        </p:nvSpPr>
        <p:spPr/>
        <p:txBody>
          <a:bodyPr/>
          <a:lstStyle/>
          <a:p>
            <a:r>
              <a:rPr lang="en-US" i="1" dirty="0">
                <a:solidFill>
                  <a:schemeClr val="accent1"/>
                </a:solidFill>
              </a:rPr>
              <a:t>It was the worst of times…</a:t>
            </a:r>
          </a:p>
        </p:txBody>
      </p:sp>
      <p:sp>
        <p:nvSpPr>
          <p:cNvPr id="6" name="Content Placeholder 5">
            <a:extLst>
              <a:ext uri="{FF2B5EF4-FFF2-40B4-BE49-F238E27FC236}">
                <a16:creationId xmlns:a16="http://schemas.microsoft.com/office/drawing/2014/main" id="{67436379-4CFD-7540-AFE4-DE0CBF5DB097}"/>
              </a:ext>
            </a:extLst>
          </p:cNvPr>
          <p:cNvSpPr>
            <a:spLocks noGrp="1"/>
          </p:cNvSpPr>
          <p:nvPr>
            <p:ph idx="1"/>
          </p:nvPr>
        </p:nvSpPr>
        <p:spPr/>
        <p:txBody>
          <a:bodyPr/>
          <a:lstStyle/>
          <a:p>
            <a:r>
              <a:rPr lang="en-US" dirty="0"/>
              <a:t>Phishing was up 41% in Q2 2017 compared to Q1</a:t>
            </a:r>
          </a:p>
          <a:p>
            <a:pPr lvl="1"/>
            <a:r>
              <a:rPr lang="en-US" dirty="0"/>
              <a:t>1 in 131 emails contained malicious content</a:t>
            </a:r>
          </a:p>
          <a:p>
            <a:pPr lvl="1"/>
            <a:r>
              <a:rPr lang="en-US" dirty="0"/>
              <a:t>1 in 10 people were falling for a phishing message</a:t>
            </a:r>
          </a:p>
          <a:p>
            <a:r>
              <a:rPr lang="en-US" dirty="0"/>
              <a:t>Health organizations are high value targets</a:t>
            </a:r>
          </a:p>
          <a:p>
            <a:pPr lvl="1"/>
            <a:r>
              <a:rPr lang="en-US" dirty="0"/>
              <a:t>Medical records valued up to $1000</a:t>
            </a:r>
          </a:p>
          <a:p>
            <a:r>
              <a:rPr lang="en-US" dirty="0"/>
              <a:t>Known instances of our users giving up credentials</a:t>
            </a:r>
          </a:p>
        </p:txBody>
      </p:sp>
      <p:pic>
        <p:nvPicPr>
          <p:cNvPr id="8" name="Picture 7">
            <a:extLst>
              <a:ext uri="{FF2B5EF4-FFF2-40B4-BE49-F238E27FC236}">
                <a16:creationId xmlns:a16="http://schemas.microsoft.com/office/drawing/2014/main" id="{A1C9D5B4-8D4E-274B-8C4C-D9CA647538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61242" y="106168"/>
            <a:ext cx="1073427" cy="1480931"/>
          </a:xfrm>
          <a:prstGeom prst="rect">
            <a:avLst/>
          </a:prstGeom>
        </p:spPr>
      </p:pic>
      <p:pic>
        <p:nvPicPr>
          <p:cNvPr id="10" name="Picture 9">
            <a:extLst>
              <a:ext uri="{FF2B5EF4-FFF2-40B4-BE49-F238E27FC236}">
                <a16:creationId xmlns:a16="http://schemas.microsoft.com/office/drawing/2014/main" id="{9413E1BB-E534-3B4A-BD4B-9F576008BE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85380" y="1608650"/>
            <a:ext cx="1749289" cy="1435276"/>
          </a:xfrm>
          <a:prstGeom prst="rect">
            <a:avLst/>
          </a:prstGeom>
        </p:spPr>
      </p:pic>
      <p:pic>
        <p:nvPicPr>
          <p:cNvPr id="12" name="Picture 11">
            <a:extLst>
              <a:ext uri="{FF2B5EF4-FFF2-40B4-BE49-F238E27FC236}">
                <a16:creationId xmlns:a16="http://schemas.microsoft.com/office/drawing/2014/main" id="{30893E9C-63C7-1841-ACE2-551F47C075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85380" y="3076651"/>
            <a:ext cx="1749289" cy="1510144"/>
          </a:xfrm>
          <a:prstGeom prst="rect">
            <a:avLst/>
          </a:prstGeom>
        </p:spPr>
      </p:pic>
    </p:spTree>
    <p:extLst>
      <p:ext uri="{BB962C8B-B14F-4D97-AF65-F5344CB8AC3E}">
        <p14:creationId xmlns:p14="http://schemas.microsoft.com/office/powerpoint/2010/main" val="555813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EB97C-46E2-B340-8D38-C8BC11634FD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852261EE-18F7-0E48-8168-F82174B22B22}"/>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itle 3">
            <a:extLst>
              <a:ext uri="{FF2B5EF4-FFF2-40B4-BE49-F238E27FC236}">
                <a16:creationId xmlns:a16="http://schemas.microsoft.com/office/drawing/2014/main" id="{0A7A0BDF-5492-694B-9E59-2808D83983D9}"/>
              </a:ext>
            </a:extLst>
          </p:cNvPr>
          <p:cNvSpPr>
            <a:spLocks noGrp="1"/>
          </p:cNvSpPr>
          <p:nvPr>
            <p:ph type="title"/>
          </p:nvPr>
        </p:nvSpPr>
        <p:spPr/>
        <p:txBody>
          <a:bodyPr/>
          <a:lstStyle/>
          <a:p>
            <a:r>
              <a:rPr lang="en-US"/>
              <a:t>Proactive Support</a:t>
            </a:r>
            <a:endParaRPr lang="en-US" dirty="0"/>
          </a:p>
        </p:txBody>
      </p:sp>
      <p:sp>
        <p:nvSpPr>
          <p:cNvPr id="5" name="Text Placeholder 4">
            <a:extLst>
              <a:ext uri="{FF2B5EF4-FFF2-40B4-BE49-F238E27FC236}">
                <a16:creationId xmlns:a16="http://schemas.microsoft.com/office/drawing/2014/main" id="{EABC6E3E-B6D4-0B4F-A3EE-4A662FA6F26C}"/>
              </a:ext>
            </a:extLst>
          </p:cNvPr>
          <p:cNvSpPr>
            <a:spLocks noGrp="1"/>
          </p:cNvSpPr>
          <p:nvPr>
            <p:ph type="body" sz="quarter" idx="15"/>
          </p:nvPr>
        </p:nvSpPr>
        <p:spPr/>
        <p:txBody>
          <a:bodyPr/>
          <a:lstStyle/>
          <a:p>
            <a:endParaRPr lang="en-US"/>
          </a:p>
        </p:txBody>
      </p:sp>
      <p:sp>
        <p:nvSpPr>
          <p:cNvPr id="18" name="Content Placeholder 17">
            <a:extLst>
              <a:ext uri="{FF2B5EF4-FFF2-40B4-BE49-F238E27FC236}">
                <a16:creationId xmlns:a16="http://schemas.microsoft.com/office/drawing/2014/main" id="{949FF47C-B8C7-3342-9553-130847A4ECE2}"/>
              </a:ext>
            </a:extLst>
          </p:cNvPr>
          <p:cNvSpPr>
            <a:spLocks noGrp="1"/>
          </p:cNvSpPr>
          <p:nvPr>
            <p:ph sz="quarter" idx="18"/>
          </p:nvPr>
        </p:nvSpPr>
        <p:spPr>
          <a:xfrm>
            <a:off x="456925" y="1420743"/>
            <a:ext cx="3109235" cy="2853083"/>
          </a:xfrm>
        </p:spPr>
        <p:txBody>
          <a:bodyPr/>
          <a:lstStyle/>
          <a:p>
            <a:pPr marL="457200" indent="-457200">
              <a:buFont typeface="+mj-lt"/>
              <a:buAutoNum type="arabicPeriod"/>
            </a:pPr>
            <a:r>
              <a:rPr lang="en-US" dirty="0">
                <a:solidFill>
                  <a:schemeClr val="tx1">
                    <a:lumMod val="25000"/>
                    <a:lumOff val="75000"/>
                  </a:schemeClr>
                </a:solidFill>
              </a:rPr>
              <a:t>Figure out who’s having trouble logging in</a:t>
            </a:r>
          </a:p>
          <a:p>
            <a:pPr marL="457200" indent="-457200">
              <a:buFont typeface="+mj-lt"/>
              <a:buAutoNum type="arabicPeriod"/>
            </a:pPr>
            <a:r>
              <a:rPr lang="en-US" dirty="0">
                <a:solidFill>
                  <a:schemeClr val="tx1">
                    <a:lumMod val="25000"/>
                    <a:lumOff val="75000"/>
                  </a:schemeClr>
                </a:solidFill>
              </a:rPr>
              <a:t>Compare to who’s never registered device or authenticated</a:t>
            </a:r>
          </a:p>
          <a:p>
            <a:pPr marL="457200" indent="-457200">
              <a:buFont typeface="+mj-lt"/>
              <a:buAutoNum type="arabicPeriod"/>
            </a:pPr>
            <a:r>
              <a:rPr lang="en-US" dirty="0"/>
              <a:t>Reach out and offer assistance</a:t>
            </a:r>
          </a:p>
        </p:txBody>
      </p:sp>
      <p:pic>
        <p:nvPicPr>
          <p:cNvPr id="8" name="Content Placeholder 7">
            <a:extLst>
              <a:ext uri="{FF2B5EF4-FFF2-40B4-BE49-F238E27FC236}">
                <a16:creationId xmlns:a16="http://schemas.microsoft.com/office/drawing/2014/main" id="{E1ADB26A-733A-D34A-AC40-904B7A1C4E6A}"/>
              </a:ext>
            </a:extLst>
          </p:cNvPr>
          <p:cNvPicPr>
            <a:picLocks noGrp="1" noChangeAspect="1"/>
          </p:cNvPicPr>
          <p:nvPr>
            <p:ph sz="quarter" idx="19"/>
          </p:nvPr>
        </p:nvPicPr>
        <p:blipFill>
          <a:blip r:embed="rId3" cstate="email">
            <a:extLst>
              <a:ext uri="{28A0092B-C50C-407E-A947-70E740481C1C}">
                <a14:useLocalDpi xmlns:a14="http://schemas.microsoft.com/office/drawing/2010/main"/>
              </a:ext>
            </a:extLst>
          </a:blip>
          <a:stretch>
            <a:fillRect/>
          </a:stretch>
        </p:blipFill>
        <p:spPr>
          <a:xfrm>
            <a:off x="5353143" y="863188"/>
            <a:ext cx="2619404" cy="3729015"/>
          </a:xfrm>
        </p:spPr>
      </p:pic>
    </p:spTree>
    <p:extLst>
      <p:ext uri="{BB962C8B-B14F-4D97-AF65-F5344CB8AC3E}">
        <p14:creationId xmlns:p14="http://schemas.microsoft.com/office/powerpoint/2010/main" val="2103001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00E6AB-E0E6-CA41-9B99-DB5661B06F6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BCF501B5-EB74-A348-9F22-E49929FD6BCC}"/>
              </a:ext>
            </a:extLst>
          </p:cNvPr>
          <p:cNvSpPr>
            <a:spLocks noGrp="1"/>
          </p:cNvSpPr>
          <p:nvPr>
            <p:ph type="sldNum" sz="quarter" idx="13"/>
          </p:nvPr>
        </p:nvSpPr>
        <p:spPr/>
        <p:txBody>
          <a:bodyPr/>
          <a:lstStyle/>
          <a:p>
            <a:fld id="{7BCC8D0D-EAEC-449D-9161-023DFF90F2E2}" type="slidenum">
              <a:rPr lang="en-US" smtClean="0"/>
              <a:pPr/>
              <a:t>21</a:t>
            </a:fld>
            <a:endParaRPr lang="en-US" dirty="0"/>
          </a:p>
        </p:txBody>
      </p:sp>
      <p:sp>
        <p:nvSpPr>
          <p:cNvPr id="4" name="Title 3">
            <a:extLst>
              <a:ext uri="{FF2B5EF4-FFF2-40B4-BE49-F238E27FC236}">
                <a16:creationId xmlns:a16="http://schemas.microsoft.com/office/drawing/2014/main" id="{562C2BF1-3186-A540-BAA3-ADA955AE5BA0}"/>
              </a:ext>
            </a:extLst>
          </p:cNvPr>
          <p:cNvSpPr>
            <a:spLocks noGrp="1"/>
          </p:cNvSpPr>
          <p:nvPr>
            <p:ph type="title"/>
          </p:nvPr>
        </p:nvSpPr>
        <p:spPr/>
        <p:txBody>
          <a:bodyPr/>
          <a:lstStyle/>
          <a:p>
            <a:r>
              <a:rPr lang="en-US" dirty="0"/>
              <a:t>VIP Support</a:t>
            </a:r>
          </a:p>
        </p:txBody>
      </p:sp>
      <p:sp>
        <p:nvSpPr>
          <p:cNvPr id="5" name="Text Placeholder 4">
            <a:extLst>
              <a:ext uri="{FF2B5EF4-FFF2-40B4-BE49-F238E27FC236}">
                <a16:creationId xmlns:a16="http://schemas.microsoft.com/office/drawing/2014/main" id="{B356BC7B-3679-5A45-9B4D-84A54CFC55A6}"/>
              </a:ext>
            </a:extLst>
          </p:cNvPr>
          <p:cNvSpPr>
            <a:spLocks noGrp="1"/>
          </p:cNvSpPr>
          <p:nvPr>
            <p:ph type="body" sz="quarter" idx="15"/>
          </p:nvPr>
        </p:nvSpPr>
        <p:spPr/>
        <p:txBody>
          <a:bodyPr/>
          <a:lstStyle/>
          <a:p>
            <a:endParaRPr lang="en-US"/>
          </a:p>
        </p:txBody>
      </p:sp>
      <p:sp>
        <p:nvSpPr>
          <p:cNvPr id="6" name="Content Placeholder 5">
            <a:extLst>
              <a:ext uri="{FF2B5EF4-FFF2-40B4-BE49-F238E27FC236}">
                <a16:creationId xmlns:a16="http://schemas.microsoft.com/office/drawing/2014/main" id="{67436379-4CFD-7540-AFE4-DE0CBF5DB097}"/>
              </a:ext>
            </a:extLst>
          </p:cNvPr>
          <p:cNvSpPr>
            <a:spLocks noGrp="1"/>
          </p:cNvSpPr>
          <p:nvPr>
            <p:ph sz="quarter" idx="18"/>
          </p:nvPr>
        </p:nvSpPr>
        <p:spPr/>
        <p:txBody>
          <a:bodyPr/>
          <a:lstStyle/>
          <a:p>
            <a:r>
              <a:rPr lang="en-US" dirty="0"/>
              <a:t>Centralized response to complaints, escalations to leadership</a:t>
            </a:r>
          </a:p>
          <a:p>
            <a:r>
              <a:rPr lang="en-US" dirty="0"/>
              <a:t>Consistent messaging, process</a:t>
            </a:r>
          </a:p>
          <a:p>
            <a:r>
              <a:rPr lang="en-US" dirty="0"/>
              <a:t>Respond with facts, help – </a:t>
            </a:r>
            <a:r>
              <a:rPr lang="en-US" i="1" dirty="0">
                <a:solidFill>
                  <a:srgbClr val="EC1848"/>
                </a:solidFill>
              </a:rPr>
              <a:t>not</a:t>
            </a:r>
            <a:r>
              <a:rPr lang="en-US" dirty="0">
                <a:solidFill>
                  <a:srgbClr val="EC1848"/>
                </a:solidFill>
              </a:rPr>
              <a:t> defensiveness</a:t>
            </a:r>
          </a:p>
        </p:txBody>
      </p:sp>
      <p:pic>
        <p:nvPicPr>
          <p:cNvPr id="10" name="Content Placeholder 9">
            <a:extLst>
              <a:ext uri="{FF2B5EF4-FFF2-40B4-BE49-F238E27FC236}">
                <a16:creationId xmlns:a16="http://schemas.microsoft.com/office/drawing/2014/main" id="{39524EED-4C45-6947-B6E1-A0AE04912807}"/>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rcRect/>
          <a:stretch/>
        </p:blipFill>
        <p:spPr>
          <a:xfrm>
            <a:off x="4383604" y="777336"/>
            <a:ext cx="4760396" cy="3808713"/>
          </a:xfrm>
        </p:spPr>
      </p:pic>
    </p:spTree>
    <p:extLst>
      <p:ext uri="{BB962C8B-B14F-4D97-AF65-F5344CB8AC3E}">
        <p14:creationId xmlns:p14="http://schemas.microsoft.com/office/powerpoint/2010/main" val="15634636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EB97C-46E2-B340-8D38-C8BC11634FD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852261EE-18F7-0E48-8168-F82174B22B22}"/>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4" name="Title 3">
            <a:extLst>
              <a:ext uri="{FF2B5EF4-FFF2-40B4-BE49-F238E27FC236}">
                <a16:creationId xmlns:a16="http://schemas.microsoft.com/office/drawing/2014/main" id="{0A7A0BDF-5492-694B-9E59-2808D83983D9}"/>
              </a:ext>
            </a:extLst>
          </p:cNvPr>
          <p:cNvSpPr>
            <a:spLocks noGrp="1"/>
          </p:cNvSpPr>
          <p:nvPr>
            <p:ph type="title"/>
          </p:nvPr>
        </p:nvSpPr>
        <p:spPr/>
        <p:txBody>
          <a:bodyPr/>
          <a:lstStyle/>
          <a:p>
            <a:r>
              <a:rPr lang="en-US" dirty="0"/>
              <a:t>Results: Enrollments</a:t>
            </a:r>
          </a:p>
        </p:txBody>
      </p:sp>
      <p:sp>
        <p:nvSpPr>
          <p:cNvPr id="6" name="Content Placeholder 5">
            <a:extLst>
              <a:ext uri="{FF2B5EF4-FFF2-40B4-BE49-F238E27FC236}">
                <a16:creationId xmlns:a16="http://schemas.microsoft.com/office/drawing/2014/main" id="{55789303-015E-5541-B2D0-8DA7B6566BA5}"/>
              </a:ext>
            </a:extLst>
          </p:cNvPr>
          <p:cNvSpPr>
            <a:spLocks noGrp="1"/>
          </p:cNvSpPr>
          <p:nvPr>
            <p:ph sz="quarter" idx="18"/>
          </p:nvPr>
        </p:nvSpPr>
        <p:spPr>
          <a:xfrm>
            <a:off x="456925" y="1030637"/>
            <a:ext cx="3956049" cy="3243190"/>
          </a:xfrm>
        </p:spPr>
        <p:txBody>
          <a:bodyPr/>
          <a:lstStyle/>
          <a:p>
            <a:r>
              <a:rPr lang="en-US" b="1" dirty="0"/>
              <a:t>55%</a:t>
            </a:r>
            <a:r>
              <a:rPr lang="en-US" dirty="0"/>
              <a:t> of users enrolled in first 4 days</a:t>
            </a:r>
          </a:p>
          <a:p>
            <a:r>
              <a:rPr lang="en-US" b="1" dirty="0"/>
              <a:t>93%</a:t>
            </a:r>
            <a:r>
              <a:rPr lang="en-US" dirty="0"/>
              <a:t> in first 3 weeks</a:t>
            </a:r>
          </a:p>
          <a:p>
            <a:pPr marL="0" indent="0">
              <a:buNone/>
            </a:pPr>
            <a:endParaRPr lang="en-US" dirty="0"/>
          </a:p>
          <a:p>
            <a:pPr marL="0" indent="0">
              <a:buNone/>
            </a:pPr>
            <a:endParaRPr lang="en-US" dirty="0"/>
          </a:p>
          <a:p>
            <a:pPr marL="0" indent="0">
              <a:buNone/>
            </a:pPr>
            <a:r>
              <a:rPr lang="en-US" dirty="0"/>
              <a:t>“…one of the quietest go-lives I’ve witnessed.”</a:t>
            </a:r>
          </a:p>
          <a:p>
            <a:pPr marL="0" indent="0" algn="r">
              <a:buNone/>
            </a:pPr>
            <a:r>
              <a:rPr lang="en-US" i="1" dirty="0"/>
              <a:t>-Joe Bengfort, CIO</a:t>
            </a:r>
          </a:p>
        </p:txBody>
      </p:sp>
      <p:pic>
        <p:nvPicPr>
          <p:cNvPr id="9" name="Content Placeholder 8">
            <a:extLst>
              <a:ext uri="{FF2B5EF4-FFF2-40B4-BE49-F238E27FC236}">
                <a16:creationId xmlns:a16="http://schemas.microsoft.com/office/drawing/2014/main" id="{F96B1E6E-0FD2-B24D-8252-375AD31358D2}"/>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rcRect/>
          <a:stretch/>
        </p:blipFill>
        <p:spPr>
          <a:xfrm>
            <a:off x="5493636" y="619552"/>
            <a:ext cx="3192795" cy="1181081"/>
          </a:xfrm>
        </p:spPr>
      </p:pic>
      <p:sp>
        <p:nvSpPr>
          <p:cNvPr id="12" name="TextBox 11">
            <a:extLst>
              <a:ext uri="{FF2B5EF4-FFF2-40B4-BE49-F238E27FC236}">
                <a16:creationId xmlns:a16="http://schemas.microsoft.com/office/drawing/2014/main" id="{C17C8F7B-E29A-C247-AE5A-E5A52A53B214}"/>
              </a:ext>
            </a:extLst>
          </p:cNvPr>
          <p:cNvSpPr txBox="1"/>
          <p:nvPr/>
        </p:nvSpPr>
        <p:spPr bwMode="auto">
          <a:xfrm>
            <a:off x="4796630" y="1056203"/>
            <a:ext cx="755015" cy="307777"/>
          </a:xfrm>
          <a:prstGeom prst="rect">
            <a:avLst/>
          </a:prstGeom>
          <a:noFill/>
          <a:ln w="19050" algn="ctr">
            <a:noFill/>
            <a:miter lim="800000"/>
            <a:headEnd/>
            <a:tailEnd/>
          </a:ln>
        </p:spPr>
        <p:txBody>
          <a:bodyPr wrap="none" lIns="0" tIns="0" rIns="0" bIns="0" rtlCol="0">
            <a:spAutoFit/>
          </a:bodyPr>
          <a:lstStyle/>
          <a:p>
            <a:r>
              <a:rPr lang="en-US" sz="2000" b="1" dirty="0">
                <a:solidFill>
                  <a:schemeClr val="accent1"/>
                </a:solidFill>
              </a:rPr>
              <a:t>Dec. 2</a:t>
            </a:r>
          </a:p>
        </p:txBody>
      </p:sp>
      <p:sp>
        <p:nvSpPr>
          <p:cNvPr id="13" name="TextBox 12">
            <a:extLst>
              <a:ext uri="{FF2B5EF4-FFF2-40B4-BE49-F238E27FC236}">
                <a16:creationId xmlns:a16="http://schemas.microsoft.com/office/drawing/2014/main" id="{B4353C47-6CF0-4E46-ADCF-E20F2BA3C7FA}"/>
              </a:ext>
            </a:extLst>
          </p:cNvPr>
          <p:cNvSpPr txBox="1"/>
          <p:nvPr/>
        </p:nvSpPr>
        <p:spPr bwMode="auto">
          <a:xfrm>
            <a:off x="4786289" y="2353301"/>
            <a:ext cx="897682" cy="307777"/>
          </a:xfrm>
          <a:prstGeom prst="rect">
            <a:avLst/>
          </a:prstGeom>
          <a:noFill/>
          <a:ln w="19050" algn="ctr">
            <a:noFill/>
            <a:miter lim="800000"/>
            <a:headEnd/>
            <a:tailEnd/>
          </a:ln>
        </p:spPr>
        <p:txBody>
          <a:bodyPr wrap="none" lIns="0" tIns="0" rIns="0" bIns="0" rtlCol="0">
            <a:spAutoFit/>
          </a:bodyPr>
          <a:lstStyle/>
          <a:p>
            <a:r>
              <a:rPr lang="en-US" sz="2000" b="1" dirty="0">
                <a:solidFill>
                  <a:schemeClr val="accent1"/>
                </a:solidFill>
              </a:rPr>
              <a:t>Dec. 21</a:t>
            </a:r>
          </a:p>
        </p:txBody>
      </p:sp>
      <p:sp>
        <p:nvSpPr>
          <p:cNvPr id="14" name="TextBox 13">
            <a:extLst>
              <a:ext uri="{FF2B5EF4-FFF2-40B4-BE49-F238E27FC236}">
                <a16:creationId xmlns:a16="http://schemas.microsoft.com/office/drawing/2014/main" id="{17298876-E1DE-3E40-B82B-867C954F25A5}"/>
              </a:ext>
            </a:extLst>
          </p:cNvPr>
          <p:cNvSpPr txBox="1"/>
          <p:nvPr/>
        </p:nvSpPr>
        <p:spPr bwMode="auto">
          <a:xfrm>
            <a:off x="4786289" y="3555498"/>
            <a:ext cx="737574" cy="307777"/>
          </a:xfrm>
          <a:prstGeom prst="rect">
            <a:avLst/>
          </a:prstGeom>
          <a:noFill/>
          <a:ln w="19050" algn="ctr">
            <a:noFill/>
            <a:miter lim="800000"/>
            <a:headEnd/>
            <a:tailEnd/>
          </a:ln>
        </p:spPr>
        <p:txBody>
          <a:bodyPr wrap="none" lIns="0" tIns="0" rIns="0" bIns="0" rtlCol="0">
            <a:spAutoFit/>
          </a:bodyPr>
          <a:lstStyle/>
          <a:p>
            <a:r>
              <a:rPr lang="en-US" sz="2000" b="1" dirty="0">
                <a:solidFill>
                  <a:schemeClr val="accent1"/>
                </a:solidFill>
              </a:rPr>
              <a:t>Today</a:t>
            </a:r>
          </a:p>
        </p:txBody>
      </p:sp>
      <p:pic>
        <p:nvPicPr>
          <p:cNvPr id="20" name="Picture 19">
            <a:extLst>
              <a:ext uri="{FF2B5EF4-FFF2-40B4-BE49-F238E27FC236}">
                <a16:creationId xmlns:a16="http://schemas.microsoft.com/office/drawing/2014/main" id="{195576ED-6622-8E4D-B82E-4770CD022D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7301" y="3101009"/>
            <a:ext cx="2983996" cy="1219928"/>
          </a:xfrm>
          <a:prstGeom prst="rect">
            <a:avLst/>
          </a:prstGeom>
        </p:spPr>
      </p:pic>
      <p:pic>
        <p:nvPicPr>
          <p:cNvPr id="11" name="Picture 10">
            <a:extLst>
              <a:ext uri="{FF2B5EF4-FFF2-40B4-BE49-F238E27FC236}">
                <a16:creationId xmlns:a16="http://schemas.microsoft.com/office/drawing/2014/main" id="{FAC7EBCE-1B86-9E44-91CC-B1AC33A9E2C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42313" y="1912548"/>
            <a:ext cx="3133973" cy="1188461"/>
          </a:xfrm>
          <a:prstGeom prst="rect">
            <a:avLst/>
          </a:prstGeom>
        </p:spPr>
      </p:pic>
    </p:spTree>
    <p:extLst>
      <p:ext uri="{BB962C8B-B14F-4D97-AF65-F5344CB8AC3E}">
        <p14:creationId xmlns:p14="http://schemas.microsoft.com/office/powerpoint/2010/main" val="293794693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6DAA5A-9B33-9A40-8738-D87EA4C618CB}"/>
              </a:ext>
            </a:extLst>
          </p:cNvPr>
          <p:cNvSpPr>
            <a:spLocks noGrp="1"/>
          </p:cNvSpPr>
          <p:nvPr>
            <p:ph type="title"/>
          </p:nvPr>
        </p:nvSpPr>
        <p:spPr/>
        <p:txBody>
          <a:bodyPr/>
          <a:lstStyle/>
          <a:p>
            <a:r>
              <a:rPr lang="en-US" dirty="0"/>
              <a:t>Results: Support Volume</a:t>
            </a:r>
          </a:p>
        </p:txBody>
      </p:sp>
      <p:sp>
        <p:nvSpPr>
          <p:cNvPr id="5" name="Text Placeholder 4">
            <a:extLst>
              <a:ext uri="{FF2B5EF4-FFF2-40B4-BE49-F238E27FC236}">
                <a16:creationId xmlns:a16="http://schemas.microsoft.com/office/drawing/2014/main" id="{730CDC8D-63AE-254A-8FB8-192A57453828}"/>
              </a:ext>
            </a:extLst>
          </p:cNvPr>
          <p:cNvSpPr>
            <a:spLocks noGrp="1"/>
          </p:cNvSpPr>
          <p:nvPr>
            <p:ph type="body" sz="quarter" idx="15"/>
          </p:nvPr>
        </p:nvSpPr>
        <p:spPr/>
        <p:txBody>
          <a:bodyPr/>
          <a:lstStyle/>
          <a:p>
            <a:endParaRPr lang="en-US"/>
          </a:p>
        </p:txBody>
      </p:sp>
      <p:pic>
        <p:nvPicPr>
          <p:cNvPr id="9" name="Content Placeholder 8">
            <a:extLst>
              <a:ext uri="{FF2B5EF4-FFF2-40B4-BE49-F238E27FC236}">
                <a16:creationId xmlns:a16="http://schemas.microsoft.com/office/drawing/2014/main" id="{1D487C85-96EB-F346-BB4B-2536D8DC24A3}"/>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rcRect/>
          <a:stretch/>
        </p:blipFill>
        <p:spPr>
          <a:xfrm>
            <a:off x="3727174" y="728592"/>
            <a:ext cx="5416827" cy="3950217"/>
          </a:xfrm>
        </p:spPr>
      </p:pic>
      <p:sp>
        <p:nvSpPr>
          <p:cNvPr id="8" name="Footer Placeholder 1">
            <a:extLst>
              <a:ext uri="{FF2B5EF4-FFF2-40B4-BE49-F238E27FC236}">
                <a16:creationId xmlns:a16="http://schemas.microsoft.com/office/drawing/2014/main" id="{42DE9C94-08BE-BC49-BF44-0CDFA7EA9E0C}"/>
              </a:ext>
            </a:extLst>
          </p:cNvPr>
          <p:cNvSpPr>
            <a:spLocks noGrp="1"/>
          </p:cNvSpPr>
          <p:nvPr>
            <p:ph type="ftr" sz="quarter" idx="12"/>
          </p:nvPr>
        </p:nvSpPr>
        <p:spPr>
          <a:xfrm>
            <a:off x="548150" y="4852596"/>
            <a:ext cx="4310907" cy="103485"/>
          </a:xfrm>
        </p:spPr>
        <p:txBody>
          <a:bodyPr/>
          <a:lstStyle/>
          <a:p>
            <a:r>
              <a:rPr lang="en-US" dirty="0"/>
              <a:t>A Tale of Two Factor – UCCSC 2018</a:t>
            </a:r>
          </a:p>
        </p:txBody>
      </p:sp>
      <p:sp>
        <p:nvSpPr>
          <p:cNvPr id="10" name="Slide Number Placeholder 2">
            <a:extLst>
              <a:ext uri="{FF2B5EF4-FFF2-40B4-BE49-F238E27FC236}">
                <a16:creationId xmlns:a16="http://schemas.microsoft.com/office/drawing/2014/main" id="{CF24AF1C-3CF4-FA43-97B0-345F4BEE5E95}"/>
              </a:ext>
            </a:extLst>
          </p:cNvPr>
          <p:cNvSpPr>
            <a:spLocks noGrp="1"/>
          </p:cNvSpPr>
          <p:nvPr>
            <p:ph type="sldNum" sz="quarter" idx="13"/>
          </p:nvPr>
        </p:nvSpPr>
        <p:spPr>
          <a:xfrm>
            <a:off x="272105" y="4840128"/>
            <a:ext cx="246061" cy="116425"/>
          </a:xfrm>
        </p:spPr>
        <p:txBody>
          <a:bodyPr/>
          <a:lstStyle/>
          <a:p>
            <a:fld id="{7BCC8D0D-EAEC-449D-9161-023DFF90F2E2}" type="slidenum">
              <a:rPr lang="en-US" smtClean="0"/>
              <a:pPr/>
              <a:t>23</a:t>
            </a:fld>
            <a:endParaRPr lang="en-US" dirty="0"/>
          </a:p>
        </p:txBody>
      </p:sp>
      <p:sp>
        <p:nvSpPr>
          <p:cNvPr id="6" name="Content Placeholder 5">
            <a:extLst>
              <a:ext uri="{FF2B5EF4-FFF2-40B4-BE49-F238E27FC236}">
                <a16:creationId xmlns:a16="http://schemas.microsoft.com/office/drawing/2014/main" id="{A7E701DA-2A4C-7942-BA7E-2FA1930077F4}"/>
              </a:ext>
            </a:extLst>
          </p:cNvPr>
          <p:cNvSpPr>
            <a:spLocks noGrp="1"/>
          </p:cNvSpPr>
          <p:nvPr>
            <p:ph sz="quarter" idx="18"/>
          </p:nvPr>
        </p:nvSpPr>
        <p:spPr>
          <a:xfrm>
            <a:off x="456926" y="1030637"/>
            <a:ext cx="3200674" cy="3243190"/>
          </a:xfrm>
        </p:spPr>
        <p:txBody>
          <a:bodyPr/>
          <a:lstStyle/>
          <a:p>
            <a:r>
              <a:rPr lang="en-US" dirty="0"/>
              <a:t>Early adopters helped us hone response</a:t>
            </a:r>
          </a:p>
          <a:p>
            <a:r>
              <a:rPr lang="en-US" dirty="0"/>
              <a:t>Duo enrollment emails generated most traffic...</a:t>
            </a:r>
          </a:p>
          <a:p>
            <a:r>
              <a:rPr lang="en-US" dirty="0"/>
              <a:t>Followed closely by those surprised by cutover dates</a:t>
            </a:r>
          </a:p>
          <a:p>
            <a:r>
              <a:rPr lang="en-US" dirty="0"/>
              <a:t>Most issues related to RTFM</a:t>
            </a:r>
          </a:p>
        </p:txBody>
      </p:sp>
    </p:spTree>
    <p:extLst>
      <p:ext uri="{BB962C8B-B14F-4D97-AF65-F5344CB8AC3E}">
        <p14:creationId xmlns:p14="http://schemas.microsoft.com/office/powerpoint/2010/main" val="16313501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EB97C-46E2-B340-8D38-C8BC11634FD6}"/>
              </a:ext>
            </a:extLst>
          </p:cNvPr>
          <p:cNvSpPr>
            <a:spLocks noGrp="1"/>
          </p:cNvSpPr>
          <p:nvPr>
            <p:ph type="ftr" sz="quarter" idx="12"/>
          </p:nvPr>
        </p:nvSpPr>
        <p:spPr/>
        <p:txBody>
          <a:bodyPr/>
          <a:lstStyle/>
          <a:p>
            <a:r>
              <a:rPr lang="en-US"/>
              <a:t>A Tale of Two Factor – UCCSC 2018</a:t>
            </a:r>
            <a:endParaRPr lang="en-US" dirty="0"/>
          </a:p>
        </p:txBody>
      </p:sp>
      <p:sp>
        <p:nvSpPr>
          <p:cNvPr id="3" name="Slide Number Placeholder 2">
            <a:extLst>
              <a:ext uri="{FF2B5EF4-FFF2-40B4-BE49-F238E27FC236}">
                <a16:creationId xmlns:a16="http://schemas.microsoft.com/office/drawing/2014/main" id="{852261EE-18F7-0E48-8168-F82174B22B22}"/>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itle 3">
            <a:extLst>
              <a:ext uri="{FF2B5EF4-FFF2-40B4-BE49-F238E27FC236}">
                <a16:creationId xmlns:a16="http://schemas.microsoft.com/office/drawing/2014/main" id="{0A7A0BDF-5492-694B-9E59-2808D83983D9}"/>
              </a:ext>
            </a:extLst>
          </p:cNvPr>
          <p:cNvSpPr>
            <a:spLocks noGrp="1"/>
          </p:cNvSpPr>
          <p:nvPr>
            <p:ph type="title"/>
          </p:nvPr>
        </p:nvSpPr>
        <p:spPr/>
        <p:txBody>
          <a:bodyPr/>
          <a:lstStyle/>
          <a:p>
            <a:r>
              <a:rPr lang="en-US"/>
              <a:t>Did We Succeed?</a:t>
            </a:r>
            <a:endParaRPr lang="en-US" dirty="0"/>
          </a:p>
        </p:txBody>
      </p:sp>
      <p:sp>
        <p:nvSpPr>
          <p:cNvPr id="24" name="Text Placeholder 23">
            <a:extLst>
              <a:ext uri="{FF2B5EF4-FFF2-40B4-BE49-F238E27FC236}">
                <a16:creationId xmlns:a16="http://schemas.microsoft.com/office/drawing/2014/main" id="{2E3BF92A-F4FC-B84B-8B50-14764D0A5856}"/>
              </a:ext>
            </a:extLst>
          </p:cNvPr>
          <p:cNvSpPr>
            <a:spLocks noGrp="1"/>
          </p:cNvSpPr>
          <p:nvPr>
            <p:ph type="body" sz="quarter" idx="15"/>
          </p:nvPr>
        </p:nvSpPr>
        <p:spPr/>
        <p:txBody>
          <a:bodyPr/>
          <a:lstStyle/>
          <a:p>
            <a:endParaRPr lang="en-US"/>
          </a:p>
        </p:txBody>
      </p:sp>
      <p:sp>
        <p:nvSpPr>
          <p:cNvPr id="6" name="Content Placeholder 5">
            <a:extLst>
              <a:ext uri="{FF2B5EF4-FFF2-40B4-BE49-F238E27FC236}">
                <a16:creationId xmlns:a16="http://schemas.microsoft.com/office/drawing/2014/main" id="{55789303-015E-5541-B2D0-8DA7B6566BA5}"/>
              </a:ext>
            </a:extLst>
          </p:cNvPr>
          <p:cNvSpPr>
            <a:spLocks noGrp="1"/>
          </p:cNvSpPr>
          <p:nvPr>
            <p:ph sz="quarter" idx="18"/>
          </p:nvPr>
        </p:nvSpPr>
        <p:spPr/>
        <p:txBody>
          <a:bodyPr/>
          <a:lstStyle/>
          <a:p>
            <a:pPr>
              <a:buFont typeface="Wingdings" pitchFamily="2" charset="2"/>
              <a:buChar char="ü"/>
            </a:pPr>
            <a:r>
              <a:rPr lang="en-US" dirty="0"/>
              <a:t>Improved visibility on, response to compromised accounts</a:t>
            </a:r>
          </a:p>
          <a:p>
            <a:pPr>
              <a:buFont typeface="Wingdings" pitchFamily="2" charset="2"/>
              <a:buChar char="ü"/>
            </a:pPr>
            <a:r>
              <a:rPr lang="en-US" dirty="0"/>
              <a:t>Better HIPAA safe harbor, simplified incident response</a:t>
            </a:r>
          </a:p>
          <a:p>
            <a:pPr>
              <a:buFont typeface="Wingdings" pitchFamily="2" charset="2"/>
              <a:buChar char="ü"/>
            </a:pPr>
            <a:r>
              <a:rPr lang="en-US" dirty="0"/>
              <a:t>Better data on system access, usage</a:t>
            </a:r>
          </a:p>
        </p:txBody>
      </p:sp>
      <p:pic>
        <p:nvPicPr>
          <p:cNvPr id="17" name="Content Placeholder 16">
            <a:extLst>
              <a:ext uri="{FF2B5EF4-FFF2-40B4-BE49-F238E27FC236}">
                <a16:creationId xmlns:a16="http://schemas.microsoft.com/office/drawing/2014/main" id="{C2818EF1-4EBF-3D41-B399-6A43D2EF9851}"/>
              </a:ext>
            </a:extLst>
          </p:cNvPr>
          <p:cNvPicPr>
            <a:picLocks noGrp="1" noChangeAspect="1"/>
          </p:cNvPicPr>
          <p:nvPr>
            <p:ph sz="quarter" idx="19"/>
          </p:nvPr>
        </p:nvPicPr>
        <p:blipFill>
          <a:blip r:embed="rId3" cstate="email">
            <a:extLst>
              <a:ext uri="{28A0092B-C50C-407E-A947-70E740481C1C}">
                <a14:useLocalDpi xmlns:a14="http://schemas.microsoft.com/office/drawing/2010/main"/>
              </a:ext>
            </a:extLst>
          </a:blip>
          <a:stretch>
            <a:fillRect/>
          </a:stretch>
        </p:blipFill>
        <p:spPr>
          <a:xfrm>
            <a:off x="5500946" y="1420743"/>
            <a:ext cx="2405957" cy="2853082"/>
          </a:xfrm>
        </p:spPr>
      </p:pic>
      <p:sp>
        <p:nvSpPr>
          <p:cNvPr id="5" name="Rectangle 4">
            <a:extLst>
              <a:ext uri="{FF2B5EF4-FFF2-40B4-BE49-F238E27FC236}">
                <a16:creationId xmlns:a16="http://schemas.microsoft.com/office/drawing/2014/main" id="{00A4E732-4D3F-F142-AB4D-B2C066A4182F}"/>
              </a:ext>
            </a:extLst>
          </p:cNvPr>
          <p:cNvSpPr/>
          <p:nvPr/>
        </p:nvSpPr>
        <p:spPr>
          <a:xfrm>
            <a:off x="5927237" y="4283763"/>
            <a:ext cx="1553374" cy="307777"/>
          </a:xfrm>
          <a:prstGeom prst="rect">
            <a:avLst/>
          </a:prstGeom>
        </p:spPr>
        <p:txBody>
          <a:bodyPr wrap="none">
            <a:spAutoFit/>
          </a:bodyPr>
          <a:lstStyle/>
          <a:p>
            <a:pPr algn="ctr"/>
            <a:r>
              <a:rPr lang="en-US" sz="1400" dirty="0">
                <a:solidFill>
                  <a:schemeClr val="accent1"/>
                </a:solidFill>
              </a:rPr>
              <a:t>The </a:t>
            </a:r>
            <a:r>
              <a:rPr lang="en-US" sz="1400" dirty="0" err="1">
                <a:solidFill>
                  <a:schemeClr val="accent1"/>
                </a:solidFill>
              </a:rPr>
              <a:t>Smilin</a:t>
            </a:r>
            <a:r>
              <a:rPr lang="en-US" sz="1400" dirty="0">
                <a:solidFill>
                  <a:schemeClr val="accent1"/>
                </a:solidFill>
              </a:rPr>
              <a:t>’ CISO</a:t>
            </a:r>
          </a:p>
        </p:txBody>
      </p:sp>
    </p:spTree>
    <p:extLst>
      <p:ext uri="{BB962C8B-B14F-4D97-AF65-F5344CB8AC3E}">
        <p14:creationId xmlns:p14="http://schemas.microsoft.com/office/powerpoint/2010/main" val="2368004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EB97C-46E2-B340-8D38-C8BC11634FD6}"/>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852261EE-18F7-0E48-8168-F82174B22B22}"/>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4" name="Title 3">
            <a:extLst>
              <a:ext uri="{FF2B5EF4-FFF2-40B4-BE49-F238E27FC236}">
                <a16:creationId xmlns:a16="http://schemas.microsoft.com/office/drawing/2014/main" id="{0A7A0BDF-5492-694B-9E59-2808D83983D9}"/>
              </a:ext>
            </a:extLst>
          </p:cNvPr>
          <p:cNvSpPr>
            <a:spLocks noGrp="1"/>
          </p:cNvSpPr>
          <p:nvPr>
            <p:ph type="title"/>
          </p:nvPr>
        </p:nvSpPr>
        <p:spPr/>
        <p:txBody>
          <a:bodyPr/>
          <a:lstStyle/>
          <a:p>
            <a:r>
              <a:rPr lang="en-US" dirty="0"/>
              <a:t>Lessons Learned</a:t>
            </a:r>
          </a:p>
        </p:txBody>
      </p:sp>
      <p:sp>
        <p:nvSpPr>
          <p:cNvPr id="5" name="Text Placeholder 4">
            <a:extLst>
              <a:ext uri="{FF2B5EF4-FFF2-40B4-BE49-F238E27FC236}">
                <a16:creationId xmlns:a16="http://schemas.microsoft.com/office/drawing/2014/main" id="{FBE0E90E-8E34-5448-8FDF-D8D3EEEDEE27}"/>
              </a:ext>
            </a:extLst>
          </p:cNvPr>
          <p:cNvSpPr>
            <a:spLocks noGrp="1"/>
          </p:cNvSpPr>
          <p:nvPr>
            <p:ph type="body" sz="quarter" idx="15"/>
          </p:nvPr>
        </p:nvSpPr>
        <p:spPr/>
        <p:txBody>
          <a:bodyPr/>
          <a:lstStyle/>
          <a:p>
            <a:r>
              <a:rPr lang="en-US" i="1" dirty="0">
                <a:solidFill>
                  <a:schemeClr val="accent1"/>
                </a:solidFill>
              </a:rPr>
              <a:t>Stop shooting yourself in the foot</a:t>
            </a:r>
          </a:p>
        </p:txBody>
      </p:sp>
      <p:sp>
        <p:nvSpPr>
          <p:cNvPr id="6" name="Content Placeholder 5">
            <a:extLst>
              <a:ext uri="{FF2B5EF4-FFF2-40B4-BE49-F238E27FC236}">
                <a16:creationId xmlns:a16="http://schemas.microsoft.com/office/drawing/2014/main" id="{55789303-015E-5541-B2D0-8DA7B6566BA5}"/>
              </a:ext>
            </a:extLst>
          </p:cNvPr>
          <p:cNvSpPr>
            <a:spLocks noGrp="1"/>
          </p:cNvSpPr>
          <p:nvPr>
            <p:ph idx="1"/>
          </p:nvPr>
        </p:nvSpPr>
        <p:spPr>
          <a:xfrm>
            <a:off x="459683" y="1053549"/>
            <a:ext cx="8137665" cy="3279913"/>
          </a:xfrm>
        </p:spPr>
        <p:txBody>
          <a:bodyPr/>
          <a:lstStyle/>
          <a:p>
            <a:r>
              <a:rPr lang="en-US" dirty="0"/>
              <a:t>Collapse your domains today!</a:t>
            </a:r>
          </a:p>
          <a:p>
            <a:r>
              <a:rPr lang="en-US" dirty="0"/>
              <a:t>No amount of testing will make</a:t>
            </a:r>
            <a:br>
              <a:rPr lang="en-US" dirty="0"/>
            </a:br>
            <a:r>
              <a:rPr lang="en-US" dirty="0"/>
              <a:t>everyone happy</a:t>
            </a:r>
          </a:p>
          <a:p>
            <a:r>
              <a:rPr lang="en-US" dirty="0"/>
              <a:t>Get your leadership to take point</a:t>
            </a:r>
          </a:p>
          <a:p>
            <a:r>
              <a:rPr lang="en-US" dirty="0"/>
              <a:t>Staff up early, and keep staffing</a:t>
            </a:r>
          </a:p>
          <a:p>
            <a:r>
              <a:rPr lang="en-US" dirty="0"/>
              <a:t>Test very early, and keep testing – eat your own dog food</a:t>
            </a:r>
          </a:p>
          <a:p>
            <a:r>
              <a:rPr lang="en-US" dirty="0"/>
              <a:t>Push for push – use the app to save time and money, better security</a:t>
            </a:r>
          </a:p>
          <a:p>
            <a:r>
              <a:rPr lang="en-US" dirty="0"/>
              <a:t>Ready for PATH? Duo now!</a:t>
            </a:r>
          </a:p>
        </p:txBody>
      </p:sp>
      <p:pic>
        <p:nvPicPr>
          <p:cNvPr id="10" name="Picture 9">
            <a:extLst>
              <a:ext uri="{FF2B5EF4-FFF2-40B4-BE49-F238E27FC236}">
                <a16:creationId xmlns:a16="http://schemas.microsoft.com/office/drawing/2014/main" id="{3370BAB4-A6D0-384F-A88B-F162B0FDD8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9078" y="318750"/>
            <a:ext cx="4094922" cy="2701136"/>
          </a:xfrm>
          <a:prstGeom prst="rect">
            <a:avLst/>
          </a:prstGeom>
        </p:spPr>
      </p:pic>
    </p:spTree>
    <p:extLst>
      <p:ext uri="{BB962C8B-B14F-4D97-AF65-F5344CB8AC3E}">
        <p14:creationId xmlns:p14="http://schemas.microsoft.com/office/powerpoint/2010/main" val="161927016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77954A-BE59-4443-AC67-7A3BCAE36FA6}"/>
              </a:ext>
            </a:extLst>
          </p:cNvPr>
          <p:cNvSpPr>
            <a:spLocks noGrp="1"/>
          </p:cNvSpPr>
          <p:nvPr>
            <p:ph type="sldNum" sz="quarter" idx="12"/>
          </p:nvPr>
        </p:nvSpPr>
        <p:spPr/>
        <p:txBody>
          <a:bodyPr/>
          <a:lstStyle/>
          <a:p>
            <a:fld id="{7BCC8D0D-EAEC-449D-9161-023DFF90F2E2}" type="slidenum">
              <a:rPr lang="en-US" smtClean="0"/>
              <a:pPr/>
              <a:t>26</a:t>
            </a:fld>
            <a:endParaRPr lang="en-US" dirty="0"/>
          </a:p>
        </p:txBody>
      </p:sp>
      <p:sp>
        <p:nvSpPr>
          <p:cNvPr id="4" name="Title 3">
            <a:extLst>
              <a:ext uri="{FF2B5EF4-FFF2-40B4-BE49-F238E27FC236}">
                <a16:creationId xmlns:a16="http://schemas.microsoft.com/office/drawing/2014/main" id="{EB39C304-63FB-7F47-94D6-694C8F7E1F11}"/>
              </a:ext>
            </a:extLst>
          </p:cNvPr>
          <p:cNvSpPr>
            <a:spLocks noGrp="1"/>
          </p:cNvSpPr>
          <p:nvPr>
            <p:ph type="title"/>
          </p:nvPr>
        </p:nvSpPr>
        <p:spPr/>
        <p:txBody>
          <a:bodyPr/>
          <a:lstStyle/>
          <a:p>
            <a:r>
              <a:rPr lang="en-US" dirty="0"/>
              <a:t>Questions?</a:t>
            </a:r>
          </a:p>
        </p:txBody>
      </p:sp>
      <p:sp>
        <p:nvSpPr>
          <p:cNvPr id="7" name="Footer Placeholder 1">
            <a:extLst>
              <a:ext uri="{FF2B5EF4-FFF2-40B4-BE49-F238E27FC236}">
                <a16:creationId xmlns:a16="http://schemas.microsoft.com/office/drawing/2014/main" id="{96A980BF-FE72-2F41-9E4B-67F443AC1FC3}"/>
              </a:ext>
            </a:extLst>
          </p:cNvPr>
          <p:cNvSpPr txBox="1">
            <a:spLocks/>
          </p:cNvSpPr>
          <p:nvPr/>
        </p:nvSpPr>
        <p:spPr>
          <a:xfrm>
            <a:off x="548150" y="4852596"/>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7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 Tale of Two Factor – UCCSC 2018</a:t>
            </a:r>
            <a:endParaRPr lang="en-US" dirty="0"/>
          </a:p>
        </p:txBody>
      </p:sp>
    </p:spTree>
    <p:extLst>
      <p:ext uri="{BB962C8B-B14F-4D97-AF65-F5344CB8AC3E}">
        <p14:creationId xmlns:p14="http://schemas.microsoft.com/office/powerpoint/2010/main" val="110790457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6220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en-US" dirty="0"/>
              <a:t>A Tale of Two Factor – UCCSC 2018</a:t>
            </a:r>
          </a:p>
        </p:txBody>
      </p:sp>
      <p:sp>
        <p:nvSpPr>
          <p:cNvPr id="3" name="Slide Number Placeholder 2"/>
          <p:cNvSpPr>
            <a:spLocks noGrp="1"/>
          </p:cNvSpPr>
          <p:nvPr>
            <p:ph type="sldNum" sz="quarter" idx="13"/>
          </p:nvPr>
        </p:nvSpPr>
        <p:spPr/>
        <p:txBody>
          <a:bodyPr/>
          <a:lstStyle/>
          <a:p>
            <a:fld id="{7BCC8D0D-EAEC-449D-9161-023DFF90F2E2}" type="slidenum">
              <a:rPr lang="en-US" smtClean="0"/>
              <a:pPr/>
              <a:t>3</a:t>
            </a:fld>
            <a:endParaRPr lang="en-US" dirty="0"/>
          </a:p>
        </p:txBody>
      </p:sp>
      <p:sp>
        <p:nvSpPr>
          <p:cNvPr id="4" name="Title 3"/>
          <p:cNvSpPr>
            <a:spLocks noGrp="1"/>
          </p:cNvSpPr>
          <p:nvPr>
            <p:ph type="title"/>
          </p:nvPr>
        </p:nvSpPr>
        <p:spPr/>
        <p:txBody>
          <a:bodyPr/>
          <a:lstStyle/>
          <a:p>
            <a:r>
              <a:rPr lang="en-US" dirty="0"/>
              <a:t>What UCSF was Already Doing</a:t>
            </a:r>
          </a:p>
        </p:txBody>
      </p:sp>
      <p:sp>
        <p:nvSpPr>
          <p:cNvPr id="5" name="Text Placeholder 4"/>
          <p:cNvSpPr>
            <a:spLocks noGrp="1"/>
          </p:cNvSpPr>
          <p:nvPr>
            <p:ph type="body" sz="quarter" idx="15"/>
          </p:nvPr>
        </p:nvSpPr>
        <p:spPr/>
        <p:txBody>
          <a:bodyPr/>
          <a:lstStyle/>
          <a:p>
            <a:r>
              <a:rPr lang="en-US" i="1" dirty="0">
                <a:solidFill>
                  <a:schemeClr val="accent1"/>
                </a:solidFill>
              </a:rPr>
              <a:t>It was the spring of hope…</a:t>
            </a:r>
          </a:p>
        </p:txBody>
      </p:sp>
      <p:sp>
        <p:nvSpPr>
          <p:cNvPr id="6" name="Content Placeholder 5"/>
          <p:cNvSpPr>
            <a:spLocks noGrp="1"/>
          </p:cNvSpPr>
          <p:nvPr>
            <p:ph idx="1"/>
          </p:nvPr>
        </p:nvSpPr>
        <p:spPr/>
        <p:txBody>
          <a:bodyPr/>
          <a:lstStyle/>
          <a:p>
            <a:pPr>
              <a:buFont typeface="Wingdings" pitchFamily="2" charset="2"/>
              <a:buChar char="ü"/>
            </a:pPr>
            <a:r>
              <a:rPr lang="en-US" dirty="0"/>
              <a:t>Two layers of spam filtering</a:t>
            </a:r>
          </a:p>
          <a:p>
            <a:pPr lvl="1"/>
            <a:r>
              <a:rPr lang="en-US" dirty="0"/>
              <a:t>&gt;85% of emails sent to UCSF addresses are</a:t>
            </a:r>
            <a:br>
              <a:rPr lang="en-US" dirty="0"/>
            </a:br>
            <a:r>
              <a:rPr lang="en-US" dirty="0"/>
              <a:t>blocked before they hit client spam folders</a:t>
            </a:r>
          </a:p>
          <a:p>
            <a:pPr>
              <a:buFont typeface="Wingdings" pitchFamily="2" charset="2"/>
              <a:buChar char="ü"/>
            </a:pPr>
            <a:r>
              <a:rPr lang="en-US" dirty="0"/>
              <a:t>Web filtering that blocks UCSF visits to known malicious sites</a:t>
            </a:r>
          </a:p>
          <a:p>
            <a:pPr>
              <a:buFont typeface="Wingdings" pitchFamily="2" charset="2"/>
              <a:buChar char="ü"/>
            </a:pPr>
            <a:r>
              <a:rPr lang="en-US" dirty="0"/>
              <a:t>Simulated phishing tests to raise user awareness</a:t>
            </a:r>
          </a:p>
          <a:p>
            <a:pPr>
              <a:buFont typeface="Wingdings" pitchFamily="2" charset="2"/>
              <a:buChar char="ü"/>
            </a:pPr>
            <a:r>
              <a:rPr lang="en-US" dirty="0"/>
              <a:t>Incident response to reports of suspect messages from users to IT Service Desk</a:t>
            </a:r>
          </a:p>
          <a:p>
            <a:pPr>
              <a:buFont typeface="Wingdings" pitchFamily="2" charset="2"/>
              <a:buChar char="ü"/>
            </a:pPr>
            <a:r>
              <a:rPr lang="en-US" dirty="0"/>
              <a:t>Filter to test whether links in email are safe</a:t>
            </a:r>
          </a:p>
          <a:p>
            <a:endParaRPr lang="en-US" dirty="0"/>
          </a:p>
        </p:txBody>
      </p:sp>
      <p:pic>
        <p:nvPicPr>
          <p:cNvPr id="8" name="Picture 7">
            <a:extLst>
              <a:ext uri="{FF2B5EF4-FFF2-40B4-BE49-F238E27FC236}">
                <a16:creationId xmlns:a16="http://schemas.microsoft.com/office/drawing/2014/main" id="{AD710523-CBCF-764C-BFB9-F9BA525678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057" r="19418"/>
          <a:stretch/>
        </p:blipFill>
        <p:spPr>
          <a:xfrm>
            <a:off x="6728791" y="19616"/>
            <a:ext cx="2415209" cy="2415734"/>
          </a:xfrm>
          <a:prstGeom prst="rect">
            <a:avLst/>
          </a:prstGeom>
        </p:spPr>
      </p:pic>
    </p:spTree>
    <p:extLst>
      <p:ext uri="{BB962C8B-B14F-4D97-AF65-F5344CB8AC3E}">
        <p14:creationId xmlns:p14="http://schemas.microsoft.com/office/powerpoint/2010/main" val="7232100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en-US" dirty="0"/>
              <a:t>A Tale of Two Factor – UCCSC 2018</a:t>
            </a:r>
          </a:p>
        </p:txBody>
      </p:sp>
      <p:sp>
        <p:nvSpPr>
          <p:cNvPr id="3" name="Slide Number Placeholder 2"/>
          <p:cNvSpPr>
            <a:spLocks noGrp="1"/>
          </p:cNvSpPr>
          <p:nvPr>
            <p:ph type="sldNum" sz="quarter" idx="13"/>
          </p:nvPr>
        </p:nvSpPr>
        <p:spPr/>
        <p:txBody>
          <a:bodyPr/>
          <a:lstStyle/>
          <a:p>
            <a:fld id="{7BCC8D0D-EAEC-449D-9161-023DFF90F2E2}" type="slidenum">
              <a:rPr lang="en-US" smtClean="0"/>
              <a:pPr/>
              <a:t>4</a:t>
            </a:fld>
            <a:endParaRPr lang="en-US" dirty="0"/>
          </a:p>
        </p:txBody>
      </p:sp>
      <p:sp>
        <p:nvSpPr>
          <p:cNvPr id="4" name="Title 3"/>
          <p:cNvSpPr>
            <a:spLocks noGrp="1"/>
          </p:cNvSpPr>
          <p:nvPr>
            <p:ph type="title"/>
          </p:nvPr>
        </p:nvSpPr>
        <p:spPr/>
        <p:txBody>
          <a:bodyPr/>
          <a:lstStyle/>
          <a:p>
            <a:r>
              <a:rPr lang="en-US"/>
              <a:t>Our Ability to Respond</a:t>
            </a:r>
            <a:endParaRPr lang="en-US" dirty="0"/>
          </a:p>
        </p:txBody>
      </p:sp>
      <p:sp>
        <p:nvSpPr>
          <p:cNvPr id="5" name="Text Placeholder 4"/>
          <p:cNvSpPr>
            <a:spLocks noGrp="1"/>
          </p:cNvSpPr>
          <p:nvPr>
            <p:ph type="body" sz="quarter" idx="15"/>
          </p:nvPr>
        </p:nvSpPr>
        <p:spPr/>
        <p:txBody>
          <a:bodyPr/>
          <a:lstStyle/>
          <a:p>
            <a:r>
              <a:rPr lang="en-US" i="1" dirty="0">
                <a:solidFill>
                  <a:schemeClr val="accent1"/>
                </a:solidFill>
              </a:rPr>
              <a:t>It was the season of Darkness…</a:t>
            </a:r>
          </a:p>
        </p:txBody>
      </p:sp>
      <p:sp>
        <p:nvSpPr>
          <p:cNvPr id="6" name="Content Placeholder 5"/>
          <p:cNvSpPr>
            <a:spLocks noGrp="1"/>
          </p:cNvSpPr>
          <p:nvPr>
            <p:ph sz="quarter" idx="18"/>
          </p:nvPr>
        </p:nvSpPr>
        <p:spPr/>
        <p:txBody>
          <a:bodyPr/>
          <a:lstStyle/>
          <a:p>
            <a:r>
              <a:rPr lang="en-US" dirty="0"/>
              <a:t>Move to Exchange Online reduced UCSF visibility into credential use/abuse</a:t>
            </a:r>
          </a:p>
          <a:p>
            <a:endParaRPr lang="en-US" dirty="0"/>
          </a:p>
          <a:p>
            <a:r>
              <a:rPr lang="en-US" dirty="0"/>
              <a:t>HIPAA reporting requirements: guilty until proven innocent – no safe harbor</a:t>
            </a:r>
          </a:p>
          <a:p>
            <a:endParaRPr lang="en-US" dirty="0"/>
          </a:p>
        </p:txBody>
      </p:sp>
      <p:pic>
        <p:nvPicPr>
          <p:cNvPr id="9" name="Content Placeholder 8">
            <a:extLst>
              <a:ext uri="{FF2B5EF4-FFF2-40B4-BE49-F238E27FC236}">
                <a16:creationId xmlns:a16="http://schemas.microsoft.com/office/drawing/2014/main" id="{C16867B9-16E1-9140-A71B-CBEBFB1F9A9D}"/>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rcRect/>
          <a:stretch/>
        </p:blipFill>
        <p:spPr>
          <a:xfrm>
            <a:off x="5595730" y="71741"/>
            <a:ext cx="3478696" cy="4581001"/>
          </a:xfrm>
        </p:spPr>
      </p:pic>
    </p:spTree>
    <p:extLst>
      <p:ext uri="{BB962C8B-B14F-4D97-AF65-F5344CB8AC3E}">
        <p14:creationId xmlns:p14="http://schemas.microsoft.com/office/powerpoint/2010/main" val="23534215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en-US" dirty="0"/>
              <a:t>A Tale of Two Factor – UCCSC 2018</a:t>
            </a:r>
          </a:p>
        </p:txBody>
      </p:sp>
      <p:sp>
        <p:nvSpPr>
          <p:cNvPr id="3" name="Slide Number Placeholder 2"/>
          <p:cNvSpPr>
            <a:spLocks noGrp="1"/>
          </p:cNvSpPr>
          <p:nvPr>
            <p:ph type="sldNum" sz="quarter" idx="13"/>
          </p:nvPr>
        </p:nvSpPr>
        <p:spPr/>
        <p:txBody>
          <a:bodyPr/>
          <a:lstStyle/>
          <a:p>
            <a:fld id="{7BCC8D0D-EAEC-449D-9161-023DFF90F2E2}" type="slidenum">
              <a:rPr lang="en-US" smtClean="0"/>
              <a:pPr/>
              <a:t>5</a:t>
            </a:fld>
            <a:endParaRPr lang="en-US" dirty="0"/>
          </a:p>
        </p:txBody>
      </p:sp>
      <p:sp>
        <p:nvSpPr>
          <p:cNvPr id="4" name="Title 3"/>
          <p:cNvSpPr>
            <a:spLocks noGrp="1"/>
          </p:cNvSpPr>
          <p:nvPr>
            <p:ph type="title"/>
          </p:nvPr>
        </p:nvSpPr>
        <p:spPr/>
        <p:txBody>
          <a:bodyPr/>
          <a:lstStyle/>
          <a:p>
            <a:r>
              <a:rPr lang="en-US"/>
              <a:t>Why Two Factor?</a:t>
            </a:r>
            <a:endParaRPr lang="en-US" dirty="0"/>
          </a:p>
        </p:txBody>
      </p:sp>
      <p:sp>
        <p:nvSpPr>
          <p:cNvPr id="5" name="Text Placeholder 4"/>
          <p:cNvSpPr>
            <a:spLocks noGrp="1"/>
          </p:cNvSpPr>
          <p:nvPr>
            <p:ph type="body" sz="quarter" idx="15"/>
          </p:nvPr>
        </p:nvSpPr>
        <p:spPr/>
        <p:txBody>
          <a:bodyPr/>
          <a:lstStyle/>
          <a:p>
            <a:r>
              <a:rPr lang="en-US" i="1" dirty="0">
                <a:solidFill>
                  <a:schemeClr val="accent1"/>
                </a:solidFill>
              </a:rPr>
              <a:t>It was the age of wisdom…</a:t>
            </a:r>
          </a:p>
        </p:txBody>
      </p:sp>
      <p:sp>
        <p:nvSpPr>
          <p:cNvPr id="6" name="Content Placeholder 5"/>
          <p:cNvSpPr>
            <a:spLocks noGrp="1"/>
          </p:cNvSpPr>
          <p:nvPr>
            <p:ph idx="1"/>
          </p:nvPr>
        </p:nvSpPr>
        <p:spPr>
          <a:xfrm>
            <a:off x="459683" y="1154326"/>
            <a:ext cx="8137665" cy="3179135"/>
          </a:xfrm>
        </p:spPr>
        <p:txBody>
          <a:bodyPr/>
          <a:lstStyle/>
          <a:p>
            <a:r>
              <a:rPr lang="en-US" dirty="0"/>
              <a:t>Effective against credential compromise via phishing</a:t>
            </a:r>
          </a:p>
          <a:p>
            <a:r>
              <a:rPr lang="en-US" dirty="0"/>
              <a:t>IT was already using two factor internally</a:t>
            </a:r>
          </a:p>
          <a:p>
            <a:r>
              <a:rPr lang="en-US" dirty="0"/>
              <a:t>HIPAA notification requirements mitigated if PHI involved</a:t>
            </a:r>
          </a:p>
          <a:p>
            <a:endParaRPr lang="en-US" dirty="0"/>
          </a:p>
          <a:p>
            <a:endParaRPr lang="en-US" dirty="0"/>
          </a:p>
        </p:txBody>
      </p:sp>
      <p:pic>
        <p:nvPicPr>
          <p:cNvPr id="9" name="Content Placeholder 8">
            <a:extLst>
              <a:ext uri="{FF2B5EF4-FFF2-40B4-BE49-F238E27FC236}">
                <a16:creationId xmlns:a16="http://schemas.microsoft.com/office/drawing/2014/main" id="{30CF878F-DD8D-BB41-83A9-8B17E72D375B}"/>
              </a:ext>
            </a:extLst>
          </p:cNvPr>
          <p:cNvPicPr>
            <a:picLocks noGrp="1" noChangeAspect="1"/>
          </p:cNvPicPr>
          <p:nvPr>
            <p:ph sz="quarter" idx="4294967295"/>
          </p:nvPr>
        </p:nvPicPr>
        <p:blipFill rotWithShape="1">
          <a:blip r:embed="rId3" cstate="email">
            <a:extLst>
              <a:ext uri="{28A0092B-C50C-407E-A947-70E740481C1C}">
                <a14:useLocalDpi xmlns:a14="http://schemas.microsoft.com/office/drawing/2010/main"/>
              </a:ext>
            </a:extLst>
          </a:blip>
          <a:srcRect t="24370" b="12320"/>
          <a:stretch/>
        </p:blipFill>
        <p:spPr>
          <a:xfrm>
            <a:off x="1283051" y="2365188"/>
            <a:ext cx="6514647" cy="2318572"/>
          </a:xfrm>
        </p:spPr>
      </p:pic>
    </p:spTree>
    <p:extLst>
      <p:ext uri="{BB962C8B-B14F-4D97-AF65-F5344CB8AC3E}">
        <p14:creationId xmlns:p14="http://schemas.microsoft.com/office/powerpoint/2010/main" val="2515166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CA2A52-B347-D348-8259-71FB1F974BE4}"/>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4AD350DC-35E0-A346-8727-234E427E4624}"/>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4" name="Title 3">
            <a:extLst>
              <a:ext uri="{FF2B5EF4-FFF2-40B4-BE49-F238E27FC236}">
                <a16:creationId xmlns:a16="http://schemas.microsoft.com/office/drawing/2014/main" id="{A044A232-3E90-E64B-8535-C044A2491AB0}"/>
              </a:ext>
            </a:extLst>
          </p:cNvPr>
          <p:cNvSpPr>
            <a:spLocks noGrp="1"/>
          </p:cNvSpPr>
          <p:nvPr>
            <p:ph type="title"/>
          </p:nvPr>
        </p:nvSpPr>
        <p:spPr/>
        <p:txBody>
          <a:bodyPr/>
          <a:lstStyle/>
          <a:p>
            <a:r>
              <a:rPr lang="en-US" dirty="0"/>
              <a:t>Why Duo</a:t>
            </a:r>
          </a:p>
        </p:txBody>
      </p:sp>
      <p:sp>
        <p:nvSpPr>
          <p:cNvPr id="7" name="Text Placeholder 6">
            <a:extLst>
              <a:ext uri="{FF2B5EF4-FFF2-40B4-BE49-F238E27FC236}">
                <a16:creationId xmlns:a16="http://schemas.microsoft.com/office/drawing/2014/main" id="{DC60F743-AE13-C74C-ACDE-A1D3299703A0}"/>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E68ADD13-32ED-554A-BFC0-294ABF44761A}"/>
              </a:ext>
            </a:extLst>
          </p:cNvPr>
          <p:cNvSpPr>
            <a:spLocks noGrp="1"/>
          </p:cNvSpPr>
          <p:nvPr>
            <p:ph sz="quarter" idx="18"/>
          </p:nvPr>
        </p:nvSpPr>
        <p:spPr>
          <a:xfrm>
            <a:off x="456925" y="1198217"/>
            <a:ext cx="3826840" cy="3075609"/>
          </a:xfrm>
        </p:spPr>
        <p:txBody>
          <a:bodyPr/>
          <a:lstStyle/>
          <a:p>
            <a:pPr marL="0" indent="0">
              <a:buNone/>
            </a:pPr>
            <a:r>
              <a:rPr lang="en-US" b="1" dirty="0"/>
              <a:t>Selection</a:t>
            </a:r>
          </a:p>
          <a:p>
            <a:r>
              <a:rPr lang="en-US" dirty="0"/>
              <a:t>Contractual obligation, was just for 100 hundred or so users</a:t>
            </a:r>
          </a:p>
          <a:p>
            <a:r>
              <a:rPr lang="en-US" dirty="0"/>
              <a:t>Minimal Cost - not enough to do a full RFP</a:t>
            </a:r>
          </a:p>
          <a:p>
            <a:r>
              <a:rPr lang="en-US" dirty="0"/>
              <a:t>Duo selected based on</a:t>
            </a:r>
          </a:p>
          <a:p>
            <a:pPr marL="569913" lvl="1" indent="-285750">
              <a:buFont typeface="Arial" panose="020B0604020202020204" pitchFamily="34" charset="0"/>
              <a:buChar char="•"/>
            </a:pPr>
            <a:r>
              <a:rPr lang="en-US" dirty="0"/>
              <a:t>Internet2 (Cheaper)</a:t>
            </a:r>
          </a:p>
          <a:p>
            <a:pPr marL="569913" lvl="1" indent="-285750">
              <a:buFont typeface="Arial" panose="020B0604020202020204" pitchFamily="34" charset="0"/>
              <a:buChar char="•"/>
            </a:pPr>
            <a:r>
              <a:rPr lang="en-US" dirty="0"/>
              <a:t>Gartner magic quadrant</a:t>
            </a:r>
          </a:p>
        </p:txBody>
      </p:sp>
      <p:sp>
        <p:nvSpPr>
          <p:cNvPr id="8" name="Content Placeholder 7">
            <a:extLst>
              <a:ext uri="{FF2B5EF4-FFF2-40B4-BE49-F238E27FC236}">
                <a16:creationId xmlns:a16="http://schemas.microsoft.com/office/drawing/2014/main" id="{799671A6-3371-974A-8BFE-018134C0B973}"/>
              </a:ext>
            </a:extLst>
          </p:cNvPr>
          <p:cNvSpPr>
            <a:spLocks noGrp="1"/>
          </p:cNvSpPr>
          <p:nvPr>
            <p:ph sz="quarter" idx="19"/>
          </p:nvPr>
        </p:nvSpPr>
        <p:spPr>
          <a:xfrm>
            <a:off x="4790386" y="1198217"/>
            <a:ext cx="3826840" cy="3075609"/>
          </a:xfrm>
        </p:spPr>
        <p:txBody>
          <a:bodyPr/>
          <a:lstStyle/>
          <a:p>
            <a:pPr marL="0" indent="0">
              <a:buNone/>
            </a:pPr>
            <a:r>
              <a:rPr lang="en-US" b="1" dirty="0"/>
              <a:t>Infrastructure</a:t>
            </a:r>
          </a:p>
          <a:p>
            <a:r>
              <a:rPr lang="en-US" dirty="0"/>
              <a:t>Duo was attractive as it could be easily implemented,</a:t>
            </a:r>
          </a:p>
          <a:p>
            <a:pPr lvl="1"/>
            <a:r>
              <a:rPr lang="en-US" dirty="0"/>
              <a:t>Use existing AD credentials</a:t>
            </a:r>
          </a:p>
          <a:p>
            <a:pPr lvl="1"/>
            <a:r>
              <a:rPr lang="en-US" dirty="0"/>
              <a:t>Supported the applications UCSF needed out of the box</a:t>
            </a:r>
          </a:p>
        </p:txBody>
      </p:sp>
      <p:pic>
        <p:nvPicPr>
          <p:cNvPr id="9" name="Picture 8">
            <a:extLst>
              <a:ext uri="{FF2B5EF4-FFF2-40B4-BE49-F238E27FC236}">
                <a16:creationId xmlns:a16="http://schemas.microsoft.com/office/drawing/2014/main" id="{87CA5345-C503-A44D-820F-D911E9B63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347" y="29817"/>
            <a:ext cx="3619500" cy="1168400"/>
          </a:xfrm>
          <a:prstGeom prst="rect">
            <a:avLst/>
          </a:prstGeom>
        </p:spPr>
      </p:pic>
    </p:spTree>
    <p:extLst>
      <p:ext uri="{BB962C8B-B14F-4D97-AF65-F5344CB8AC3E}">
        <p14:creationId xmlns:p14="http://schemas.microsoft.com/office/powerpoint/2010/main" val="28778494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CA2A52-B347-D348-8259-71FB1F974BE4}"/>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4AD350DC-35E0-A346-8727-234E427E4624}"/>
              </a:ext>
            </a:extLst>
          </p:cNvPr>
          <p:cNvSpPr>
            <a:spLocks noGrp="1"/>
          </p:cNvSpPr>
          <p:nvPr>
            <p:ph type="sldNum" sz="quarter" idx="13"/>
          </p:nvPr>
        </p:nvSpPr>
        <p:spPr/>
        <p:txBody>
          <a:bodyPr/>
          <a:lstStyle/>
          <a:p>
            <a:fld id="{7BCC8D0D-EAEC-449D-9161-023DFF90F2E2}" type="slidenum">
              <a:rPr lang="en-US" smtClean="0"/>
              <a:pPr/>
              <a:t>7</a:t>
            </a:fld>
            <a:endParaRPr lang="en-US" dirty="0"/>
          </a:p>
        </p:txBody>
      </p:sp>
      <p:sp>
        <p:nvSpPr>
          <p:cNvPr id="4" name="Title 3">
            <a:extLst>
              <a:ext uri="{FF2B5EF4-FFF2-40B4-BE49-F238E27FC236}">
                <a16:creationId xmlns:a16="http://schemas.microsoft.com/office/drawing/2014/main" id="{A044A232-3E90-E64B-8535-C044A2491AB0}"/>
              </a:ext>
            </a:extLst>
          </p:cNvPr>
          <p:cNvSpPr>
            <a:spLocks noGrp="1"/>
          </p:cNvSpPr>
          <p:nvPr>
            <p:ph type="title"/>
          </p:nvPr>
        </p:nvSpPr>
        <p:spPr/>
        <p:txBody>
          <a:bodyPr/>
          <a:lstStyle/>
          <a:p>
            <a:r>
              <a:rPr lang="en-US" dirty="0"/>
              <a:t>Duo Implementation</a:t>
            </a:r>
          </a:p>
        </p:txBody>
      </p:sp>
      <p:sp>
        <p:nvSpPr>
          <p:cNvPr id="14" name="Text Placeholder 13">
            <a:extLst>
              <a:ext uri="{FF2B5EF4-FFF2-40B4-BE49-F238E27FC236}">
                <a16:creationId xmlns:a16="http://schemas.microsoft.com/office/drawing/2014/main" id="{EB5D16C3-15DD-2D49-8F6E-CD23537BB911}"/>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E68ADD13-32ED-554A-BFC0-294ABF44761A}"/>
              </a:ext>
            </a:extLst>
          </p:cNvPr>
          <p:cNvSpPr>
            <a:spLocks noGrp="1"/>
          </p:cNvSpPr>
          <p:nvPr>
            <p:ph sz="quarter" idx="18"/>
          </p:nvPr>
        </p:nvSpPr>
        <p:spPr/>
        <p:txBody>
          <a:bodyPr/>
          <a:lstStyle/>
          <a:p>
            <a:r>
              <a:rPr lang="en-US" dirty="0"/>
              <a:t>Only using out of the box features</a:t>
            </a:r>
          </a:p>
          <a:p>
            <a:pPr lvl="1"/>
            <a:r>
              <a:rPr lang="en-US" dirty="0"/>
              <a:t>UCSF uses Active Directory (AD) for authentication</a:t>
            </a:r>
          </a:p>
          <a:p>
            <a:pPr lvl="1"/>
            <a:r>
              <a:rPr lang="en-US" dirty="0"/>
              <a:t>Users provisioned, deprovisioned in Duo by AD groups</a:t>
            </a:r>
          </a:p>
          <a:p>
            <a:endParaRPr lang="en-US" dirty="0"/>
          </a:p>
        </p:txBody>
      </p:sp>
      <p:sp>
        <p:nvSpPr>
          <p:cNvPr id="8" name="Content Placeholder 7">
            <a:extLst>
              <a:ext uri="{FF2B5EF4-FFF2-40B4-BE49-F238E27FC236}">
                <a16:creationId xmlns:a16="http://schemas.microsoft.com/office/drawing/2014/main" id="{31AE143A-C8AC-4743-9CE7-10208B997B85}"/>
              </a:ext>
            </a:extLst>
          </p:cNvPr>
          <p:cNvSpPr>
            <a:spLocks noGrp="1"/>
          </p:cNvSpPr>
          <p:nvPr>
            <p:ph sz="quarter" idx="19"/>
          </p:nvPr>
        </p:nvSpPr>
        <p:spPr/>
        <p:txBody>
          <a:bodyPr/>
          <a:lstStyle/>
          <a:p>
            <a:r>
              <a:rPr lang="en-US" dirty="0"/>
              <a:t>UCSF does not use Duo API…yet</a:t>
            </a:r>
          </a:p>
          <a:p>
            <a:pPr lvl="1"/>
            <a:r>
              <a:rPr lang="en-US" dirty="0"/>
              <a:t>Adding self-service features in future</a:t>
            </a:r>
          </a:p>
          <a:p>
            <a:r>
              <a:rPr lang="en-US" dirty="0"/>
              <a:t>Version</a:t>
            </a:r>
          </a:p>
          <a:p>
            <a:pPr lvl="1"/>
            <a:r>
              <a:rPr lang="en-US" dirty="0"/>
              <a:t>Started with MFA Edition</a:t>
            </a:r>
          </a:p>
          <a:p>
            <a:pPr lvl="1"/>
            <a:r>
              <a:rPr lang="en-US" dirty="0"/>
              <a:t>Currently using Access Edition</a:t>
            </a:r>
          </a:p>
        </p:txBody>
      </p:sp>
      <p:pic>
        <p:nvPicPr>
          <p:cNvPr id="9" name="Picture 8">
            <a:extLst>
              <a:ext uri="{FF2B5EF4-FFF2-40B4-BE49-F238E27FC236}">
                <a16:creationId xmlns:a16="http://schemas.microsoft.com/office/drawing/2014/main" id="{C88FD462-AFED-2A40-8033-D94A341796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347" y="29817"/>
            <a:ext cx="3619500" cy="1168400"/>
          </a:xfrm>
          <a:prstGeom prst="rect">
            <a:avLst/>
          </a:prstGeom>
        </p:spPr>
      </p:pic>
    </p:spTree>
    <p:extLst>
      <p:ext uri="{BB962C8B-B14F-4D97-AF65-F5344CB8AC3E}">
        <p14:creationId xmlns:p14="http://schemas.microsoft.com/office/powerpoint/2010/main" val="30612473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35A9CF-28FA-CB47-8B9F-9D00E9226F6F}"/>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94C7A252-6B5C-9349-91F3-18A8999D84C7}"/>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4" name="Title 3">
            <a:extLst>
              <a:ext uri="{FF2B5EF4-FFF2-40B4-BE49-F238E27FC236}">
                <a16:creationId xmlns:a16="http://schemas.microsoft.com/office/drawing/2014/main" id="{1A55FCF0-B69A-354A-B9F0-A579EBE2F212}"/>
              </a:ext>
            </a:extLst>
          </p:cNvPr>
          <p:cNvSpPr>
            <a:spLocks noGrp="1"/>
          </p:cNvSpPr>
          <p:nvPr>
            <p:ph type="title"/>
          </p:nvPr>
        </p:nvSpPr>
        <p:spPr/>
        <p:txBody>
          <a:bodyPr/>
          <a:lstStyle/>
          <a:p>
            <a:r>
              <a:rPr lang="en-US" dirty="0"/>
              <a:t>Duo Rollouts</a:t>
            </a:r>
          </a:p>
        </p:txBody>
      </p:sp>
      <p:sp>
        <p:nvSpPr>
          <p:cNvPr id="11" name="Text Placeholder 10">
            <a:extLst>
              <a:ext uri="{FF2B5EF4-FFF2-40B4-BE49-F238E27FC236}">
                <a16:creationId xmlns:a16="http://schemas.microsoft.com/office/drawing/2014/main" id="{2CF2DA36-5C7E-1A4E-9A35-E541150BC8DD}"/>
              </a:ext>
            </a:extLst>
          </p:cNvPr>
          <p:cNvSpPr>
            <a:spLocks noGrp="1"/>
          </p:cNvSpPr>
          <p:nvPr>
            <p:ph type="body" sz="quarter" idx="15"/>
          </p:nvPr>
        </p:nvSpPr>
        <p:spPr/>
        <p:txBody>
          <a:bodyPr/>
          <a:lstStyle/>
          <a:p>
            <a:r>
              <a:rPr lang="en-US" i="1" dirty="0">
                <a:solidFill>
                  <a:schemeClr val="accent1"/>
                </a:solidFill>
              </a:rPr>
              <a:t>started very small, now very big</a:t>
            </a:r>
          </a:p>
        </p:txBody>
      </p:sp>
      <p:sp>
        <p:nvSpPr>
          <p:cNvPr id="6" name="Text Placeholder 5">
            <a:extLst>
              <a:ext uri="{FF2B5EF4-FFF2-40B4-BE49-F238E27FC236}">
                <a16:creationId xmlns:a16="http://schemas.microsoft.com/office/drawing/2014/main" id="{24C7D33E-B2AA-8B4C-A89F-7CB378655DA4}"/>
              </a:ext>
            </a:extLst>
          </p:cNvPr>
          <p:cNvSpPr>
            <a:spLocks noGrp="1"/>
          </p:cNvSpPr>
          <p:nvPr>
            <p:ph idx="1"/>
          </p:nvPr>
        </p:nvSpPr>
        <p:spPr>
          <a:xfrm>
            <a:off x="459683" y="1331843"/>
            <a:ext cx="8137665" cy="3001618"/>
          </a:xfrm>
        </p:spPr>
        <p:txBody>
          <a:bodyPr/>
          <a:lstStyle/>
          <a:p>
            <a:r>
              <a:rPr lang="en-US" dirty="0"/>
              <a:t>2015 Small, initially 100 or so users</a:t>
            </a:r>
          </a:p>
          <a:p>
            <a:pPr lvl="1"/>
            <a:r>
              <a:rPr lang="en-US" dirty="0"/>
              <a:t>Users were provisioned manually</a:t>
            </a:r>
            <a:br>
              <a:rPr lang="en-US" dirty="0"/>
            </a:br>
            <a:r>
              <a:rPr lang="en-US" dirty="0"/>
              <a:t>during initial rollout ~6 months</a:t>
            </a:r>
          </a:p>
          <a:p>
            <a:r>
              <a:rPr lang="en-US" dirty="0"/>
              <a:t>2016 Security 2.0 added for all IT as users, up to 3k users</a:t>
            </a:r>
          </a:p>
          <a:p>
            <a:pPr lvl="1"/>
            <a:r>
              <a:rPr lang="en-US" dirty="0"/>
              <a:t>For VPN, Server Access (Windows and Linux)</a:t>
            </a:r>
          </a:p>
          <a:p>
            <a:pPr lvl="1"/>
            <a:r>
              <a:rPr lang="en-US" dirty="0"/>
              <a:t>Added AD Sync (3 main AD Domains) for automated pro &amp; de-provisioning</a:t>
            </a:r>
          </a:p>
          <a:p>
            <a:r>
              <a:rPr lang="en-US" dirty="0"/>
              <a:t>2017 Rolled out to all UCSF, Now &gt; 34k users</a:t>
            </a:r>
          </a:p>
          <a:p>
            <a:pPr lvl="1"/>
            <a:r>
              <a:rPr lang="en-US" dirty="0"/>
              <a:t>All users for VPN, Outlook Web Access (OWA)</a:t>
            </a:r>
          </a:p>
        </p:txBody>
      </p:sp>
      <p:pic>
        <p:nvPicPr>
          <p:cNvPr id="7" name="Picture 6">
            <a:extLst>
              <a:ext uri="{FF2B5EF4-FFF2-40B4-BE49-F238E27FC236}">
                <a16:creationId xmlns:a16="http://schemas.microsoft.com/office/drawing/2014/main" id="{07D7BE3C-E670-FC41-8618-4006F38516D5}"/>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5456583" y="0"/>
            <a:ext cx="3687416" cy="2455819"/>
          </a:xfrm>
          <a:prstGeom prst="rect">
            <a:avLst/>
          </a:prstGeom>
        </p:spPr>
      </p:pic>
    </p:spTree>
    <p:extLst>
      <p:ext uri="{BB962C8B-B14F-4D97-AF65-F5344CB8AC3E}">
        <p14:creationId xmlns:p14="http://schemas.microsoft.com/office/powerpoint/2010/main" val="28826021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CFB779-58A8-0748-952E-16E22519DD62}"/>
              </a:ext>
            </a:extLst>
          </p:cNvPr>
          <p:cNvSpPr>
            <a:spLocks noGrp="1"/>
          </p:cNvSpPr>
          <p:nvPr>
            <p:ph type="ftr" sz="quarter" idx="12"/>
          </p:nvPr>
        </p:nvSpPr>
        <p:spPr/>
        <p:txBody>
          <a:bodyPr/>
          <a:lstStyle/>
          <a:p>
            <a:r>
              <a:rPr lang="en-US" dirty="0"/>
              <a:t>A Tale of Two Factor – UCCSC 2018</a:t>
            </a:r>
          </a:p>
        </p:txBody>
      </p:sp>
      <p:sp>
        <p:nvSpPr>
          <p:cNvPr id="3" name="Slide Number Placeholder 2">
            <a:extLst>
              <a:ext uri="{FF2B5EF4-FFF2-40B4-BE49-F238E27FC236}">
                <a16:creationId xmlns:a16="http://schemas.microsoft.com/office/drawing/2014/main" id="{657FCCE5-CF83-CF41-91FD-ED568AAFF418}"/>
              </a:ext>
            </a:extLst>
          </p:cNvPr>
          <p:cNvSpPr>
            <a:spLocks noGrp="1"/>
          </p:cNvSpPr>
          <p:nvPr>
            <p:ph type="sldNum" sz="quarter" idx="13"/>
          </p:nvPr>
        </p:nvSpPr>
        <p:spPr/>
        <p:txBody>
          <a:bodyPr/>
          <a:lstStyle/>
          <a:p>
            <a:fld id="{7BCC8D0D-EAEC-449D-9161-023DFF90F2E2}" type="slidenum">
              <a:rPr lang="en-US" smtClean="0"/>
              <a:pPr/>
              <a:t>9</a:t>
            </a:fld>
            <a:endParaRPr lang="en-US" dirty="0"/>
          </a:p>
        </p:txBody>
      </p:sp>
      <p:sp>
        <p:nvSpPr>
          <p:cNvPr id="4" name="Title 3">
            <a:extLst>
              <a:ext uri="{FF2B5EF4-FFF2-40B4-BE49-F238E27FC236}">
                <a16:creationId xmlns:a16="http://schemas.microsoft.com/office/drawing/2014/main" id="{07E61B71-C7E9-9B4F-987C-2E706246EF64}"/>
              </a:ext>
            </a:extLst>
          </p:cNvPr>
          <p:cNvSpPr>
            <a:spLocks noGrp="1"/>
          </p:cNvSpPr>
          <p:nvPr>
            <p:ph type="title"/>
          </p:nvPr>
        </p:nvSpPr>
        <p:spPr/>
        <p:txBody>
          <a:bodyPr/>
          <a:lstStyle/>
          <a:p>
            <a:r>
              <a:rPr lang="en-US" dirty="0"/>
              <a:t>Duo Usage</a:t>
            </a:r>
          </a:p>
        </p:txBody>
      </p:sp>
      <p:sp>
        <p:nvSpPr>
          <p:cNvPr id="5" name="Text Placeholder 4">
            <a:extLst>
              <a:ext uri="{FF2B5EF4-FFF2-40B4-BE49-F238E27FC236}">
                <a16:creationId xmlns:a16="http://schemas.microsoft.com/office/drawing/2014/main" id="{E2711690-C747-E243-86F5-82C1292F565C}"/>
              </a:ext>
            </a:extLst>
          </p:cNvPr>
          <p:cNvSpPr>
            <a:spLocks noGrp="1"/>
          </p:cNvSpPr>
          <p:nvPr>
            <p:ph type="body" sz="quarter" idx="15"/>
          </p:nvPr>
        </p:nvSpPr>
        <p:spPr>
          <a:xfrm>
            <a:off x="460375" y="777337"/>
            <a:ext cx="8169964" cy="357809"/>
          </a:xfrm>
        </p:spPr>
        <p:txBody>
          <a:bodyPr/>
          <a:lstStyle/>
          <a:p>
            <a:r>
              <a:rPr lang="en-US" sz="2400" dirty="0"/>
              <a:t>Duo Statistics </a:t>
            </a:r>
            <a:r>
              <a:rPr lang="en-US" sz="2400" b="1" dirty="0"/>
              <a:t>August 24, 2015</a:t>
            </a:r>
          </a:p>
        </p:txBody>
      </p:sp>
      <p:graphicFrame>
        <p:nvGraphicFramePr>
          <p:cNvPr id="8" name="Content Placeholder 7">
            <a:extLst>
              <a:ext uri="{FF2B5EF4-FFF2-40B4-BE49-F238E27FC236}">
                <a16:creationId xmlns:a16="http://schemas.microsoft.com/office/drawing/2014/main" id="{179935CA-3806-8D49-94EF-F62BF42FE1C3}"/>
              </a:ext>
            </a:extLst>
          </p:cNvPr>
          <p:cNvGraphicFramePr>
            <a:graphicFrameLocks noGrp="1"/>
          </p:cNvGraphicFramePr>
          <p:nvPr>
            <p:ph idx="1"/>
            <p:extLst>
              <p:ext uri="{D42A27DB-BD31-4B8C-83A1-F6EECF244321}">
                <p14:modId xmlns:p14="http://schemas.microsoft.com/office/powerpoint/2010/main" val="2672460919"/>
              </p:ext>
            </p:extLst>
          </p:nvPr>
        </p:nvGraphicFramePr>
        <p:xfrm>
          <a:off x="460375" y="1401763"/>
          <a:ext cx="8166789" cy="2926476"/>
        </p:xfrm>
        <a:graphic>
          <a:graphicData uri="http://schemas.openxmlformats.org/drawingml/2006/table">
            <a:tbl>
              <a:tblPr firstRow="1" lastRow="1" bandRow="1">
                <a:tableStyleId>{6E25E649-3F16-4E02-A733-19D2CDBF48F0}</a:tableStyleId>
              </a:tblPr>
              <a:tblGrid>
                <a:gridCol w="1655986">
                  <a:extLst>
                    <a:ext uri="{9D8B030D-6E8A-4147-A177-3AD203B41FA5}">
                      <a16:colId xmlns:a16="http://schemas.microsoft.com/office/drawing/2014/main" val="1156420185"/>
                    </a:ext>
                  </a:extLst>
                </a:gridCol>
                <a:gridCol w="948335">
                  <a:extLst>
                    <a:ext uri="{9D8B030D-6E8A-4147-A177-3AD203B41FA5}">
                      <a16:colId xmlns:a16="http://schemas.microsoft.com/office/drawing/2014/main" val="1799628565"/>
                    </a:ext>
                  </a:extLst>
                </a:gridCol>
                <a:gridCol w="1787642">
                  <a:extLst>
                    <a:ext uri="{9D8B030D-6E8A-4147-A177-3AD203B41FA5}">
                      <a16:colId xmlns:a16="http://schemas.microsoft.com/office/drawing/2014/main" val="2904789413"/>
                    </a:ext>
                  </a:extLst>
                </a:gridCol>
                <a:gridCol w="1022392">
                  <a:extLst>
                    <a:ext uri="{9D8B030D-6E8A-4147-A177-3AD203B41FA5}">
                      <a16:colId xmlns:a16="http://schemas.microsoft.com/office/drawing/2014/main" val="2553465183"/>
                    </a:ext>
                  </a:extLst>
                </a:gridCol>
                <a:gridCol w="2067411">
                  <a:extLst>
                    <a:ext uri="{9D8B030D-6E8A-4147-A177-3AD203B41FA5}">
                      <a16:colId xmlns:a16="http://schemas.microsoft.com/office/drawing/2014/main" val="1129905098"/>
                    </a:ext>
                  </a:extLst>
                </a:gridCol>
                <a:gridCol w="685023">
                  <a:extLst>
                    <a:ext uri="{9D8B030D-6E8A-4147-A177-3AD203B41FA5}">
                      <a16:colId xmlns:a16="http://schemas.microsoft.com/office/drawing/2014/main" val="4254994084"/>
                    </a:ext>
                  </a:extLst>
                </a:gridCol>
              </a:tblGrid>
              <a:tr h="401386">
                <a:tc>
                  <a:txBody>
                    <a:bodyPr/>
                    <a:lstStyle/>
                    <a:p>
                      <a:endParaRPr lang="en-US" sz="2800" dirty="0"/>
                    </a:p>
                  </a:txBody>
                  <a:tcPr/>
                </a:tc>
                <a:tc>
                  <a:txBody>
                    <a:bodyPr/>
                    <a:lstStyle/>
                    <a:p>
                      <a:pPr algn="ctr" fontAlgn="b"/>
                      <a:r>
                        <a:rPr lang="en-US" sz="1800" u="none" strike="noStrike" dirty="0">
                          <a:effectLst/>
                        </a:rPr>
                        <a:t>Count</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Provisioned</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Authenticated</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8443556"/>
                  </a:ext>
                </a:extLst>
              </a:tr>
              <a:tr h="401386">
                <a:tc>
                  <a:txBody>
                    <a:bodyPr/>
                    <a:lstStyle/>
                    <a:p>
                      <a:pPr algn="r" fontAlgn="b"/>
                      <a:r>
                        <a:rPr lang="en-US" sz="1800" u="none" strike="noStrike" dirty="0">
                          <a:effectLst/>
                        </a:rPr>
                        <a:t>Invited</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895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894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100%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697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78%</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71942402"/>
                  </a:ext>
                </a:extLst>
              </a:tr>
              <a:tr h="401386">
                <a:tc>
                  <a:txBody>
                    <a:bodyPr/>
                    <a:lstStyle/>
                    <a:p>
                      <a:pPr algn="r" fontAlgn="b"/>
                      <a:r>
                        <a:rPr lang="en-US" sz="1800" u="none" strike="noStrike" dirty="0">
                          <a:effectLst/>
                        </a:rPr>
                        <a:t>Admin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454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454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100%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103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23%</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456225"/>
                  </a:ext>
                </a:extLst>
              </a:tr>
              <a:tr h="401386">
                <a:tc>
                  <a:txBody>
                    <a:bodyPr/>
                    <a:lstStyle/>
                    <a:p>
                      <a:pPr algn="r" fontAlgn="b"/>
                      <a:r>
                        <a:rPr lang="en-US" sz="1800" u="none" strike="noStrike" dirty="0">
                          <a:effectLst/>
                        </a:rPr>
                        <a:t>Vendor</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38</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38</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100%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10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26%</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66488103"/>
                  </a:ext>
                </a:extLst>
              </a:tr>
              <a:tr h="401386">
                <a:tc>
                  <a:txBody>
                    <a:bodyPr/>
                    <a:lstStyle/>
                    <a:p>
                      <a:pPr algn="r" fontAlgn="b"/>
                      <a:r>
                        <a:rPr lang="en-US" sz="1800" u="none" strike="noStrike">
                          <a:effectLst/>
                        </a:rPr>
                        <a:t>Consultants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33</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32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97%</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21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66%</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6742900"/>
                  </a:ext>
                </a:extLst>
              </a:tr>
              <a:tr h="401386">
                <a:tc>
                  <a:txBody>
                    <a:bodyPr/>
                    <a:lstStyle/>
                    <a:p>
                      <a:pPr algn="r" fontAlgn="b"/>
                      <a:r>
                        <a:rPr lang="en-US" sz="1800" u="none" strike="noStrike" dirty="0">
                          <a:effectLst/>
                        </a:rPr>
                        <a:t>Others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103</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103</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100%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84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82%</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91289"/>
                  </a:ext>
                </a:extLst>
              </a:tr>
              <a:tr h="401386">
                <a:tc>
                  <a:txBody>
                    <a:bodyPr/>
                    <a:lstStyle/>
                    <a:p>
                      <a:pPr algn="r" fontAlgn="b"/>
                      <a:r>
                        <a:rPr lang="en-US" sz="1800" u="none" strike="noStrike" dirty="0">
                          <a:effectLst/>
                        </a:rPr>
                        <a:t>Total</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1523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a:effectLst/>
                        </a:rPr>
                        <a:t>1521</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~100%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915</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800" u="none" strike="noStrike" dirty="0">
                          <a:effectLst/>
                        </a:rPr>
                        <a:t>60%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50886838"/>
                  </a:ext>
                </a:extLst>
              </a:tr>
            </a:tbl>
          </a:graphicData>
        </a:graphic>
      </p:graphicFrame>
      <p:sp>
        <p:nvSpPr>
          <p:cNvPr id="7" name="Oval 6">
            <a:extLst>
              <a:ext uri="{FF2B5EF4-FFF2-40B4-BE49-F238E27FC236}">
                <a16:creationId xmlns:a16="http://schemas.microsoft.com/office/drawing/2014/main" id="{E016964D-20A1-0C43-9424-712F6892A6D1}"/>
              </a:ext>
            </a:extLst>
          </p:cNvPr>
          <p:cNvSpPr/>
          <p:nvPr/>
        </p:nvSpPr>
        <p:spPr bwMode="auto">
          <a:xfrm>
            <a:off x="2428240" y="3881120"/>
            <a:ext cx="812800" cy="528320"/>
          </a:xfrm>
          <a:prstGeom prst="ellipse">
            <a:avLst/>
          </a:prstGeom>
          <a:noFill/>
          <a:ln w="57150" algn="ctr">
            <a:solidFill>
              <a:srgbClr val="EC1848"/>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3626907213"/>
      </p:ext>
    </p:extLst>
  </p:cSld>
  <p:clrMapOvr>
    <a:masterClrMapping/>
  </p:clrMapOvr>
  <p:transition>
    <p:fade/>
  </p:transition>
</p:sld>
</file>

<file path=ppt/theme/theme1.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UCSF IT Brand PowerPoint Template_16x9" id="{3F7E56B6-4B39-CD48-818D-8A2ECEEF7254}" vid="{2E3BAEB6-25D1-7B4B-9134-6EB57208B8C6}"/>
    </a:ext>
  </a:extLst>
</a:theme>
</file>

<file path=ppt/theme/theme2.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UCSF IT Brand PowerPoint Template_16x9" id="{3F7E56B6-4B39-CD48-818D-8A2ECEEF7254}" vid="{0F783130-C1DA-FC43-832B-EB1EBE94888A}"/>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2.xml><?xml version="1.0" encoding="utf-8"?>
<ds:datastoreItem xmlns:ds="http://schemas.openxmlformats.org/officeDocument/2006/customXml" ds:itemID="{DB48DB2A-A2BB-49B9-B517-04CB45F2482A}">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UCSF Classic</Template>
  <TotalTime>500</TotalTime>
  <Words>2591</Words>
  <Application>Microsoft Macintosh PowerPoint</Application>
  <PresentationFormat>On-screen Show (16:9)</PresentationFormat>
  <Paragraphs>384</Paragraphs>
  <Slides>27</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.AppleSystemUIFont</vt:lpstr>
      <vt:lpstr>Arial</vt:lpstr>
      <vt:lpstr>Calibri</vt:lpstr>
      <vt:lpstr>Garamond</vt:lpstr>
      <vt:lpstr>LucidaGrande</vt:lpstr>
      <vt:lpstr>Wingdings</vt:lpstr>
      <vt:lpstr>UCSF Classic</vt:lpstr>
      <vt:lpstr>UCSF Contemporary</vt:lpstr>
      <vt:lpstr>A Tale of Two Factor</vt:lpstr>
      <vt:lpstr>The Threat</vt:lpstr>
      <vt:lpstr>What UCSF was Already Doing</vt:lpstr>
      <vt:lpstr>Our Ability to Respond</vt:lpstr>
      <vt:lpstr>Why Two Factor?</vt:lpstr>
      <vt:lpstr>Why Duo</vt:lpstr>
      <vt:lpstr>Duo Implementation</vt:lpstr>
      <vt:lpstr>Duo Rollouts</vt:lpstr>
      <vt:lpstr>Duo Usage</vt:lpstr>
      <vt:lpstr>Duo Usage</vt:lpstr>
      <vt:lpstr>Preparation</vt:lpstr>
      <vt:lpstr>Community Engagement</vt:lpstr>
      <vt:lpstr>Support Concerns</vt:lpstr>
      <vt:lpstr>Staffing</vt:lpstr>
      <vt:lpstr>Staffing: Lessons Learned</vt:lpstr>
      <vt:lpstr>Operational Approach</vt:lpstr>
      <vt:lpstr>Go-Live</vt:lpstr>
      <vt:lpstr>Proactive Support</vt:lpstr>
      <vt:lpstr>Proactive Support</vt:lpstr>
      <vt:lpstr>Proactive Support</vt:lpstr>
      <vt:lpstr>VIP Support</vt:lpstr>
      <vt:lpstr>Results: Enrollments</vt:lpstr>
      <vt:lpstr>Results: Support Volume</vt:lpstr>
      <vt:lpstr>Did We Succeed?</vt:lpstr>
      <vt:lpstr>Lessons Learned</vt:lpstr>
      <vt:lpstr>Questions?</vt:lpstr>
      <vt:lpstr>PowerPoint Presentation</vt:lpstr>
    </vt:vector>
  </TitlesOfParts>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Tale of Two Factor</dc:title>
  <dc:subject>Presentation Template</dc:subject>
  <dc:creator>Wieland, Erik</dc:creator>
  <dc:description>Derek MacDavid | derek@bigpicdesign.com</dc:description>
  <cp:lastModifiedBy>Wieland, Erik</cp:lastModifiedBy>
  <cp:revision>70</cp:revision>
  <cp:lastPrinted>2018-08-15T15:54:01Z</cp:lastPrinted>
  <dcterms:created xsi:type="dcterms:W3CDTF">2018-08-06T19:34:23Z</dcterms:created>
  <dcterms:modified xsi:type="dcterms:W3CDTF">2018-08-15T15:54:49Z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